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1" r:id="rId3"/>
    <p:sldId id="290" r:id="rId4"/>
    <p:sldId id="257" r:id="rId5"/>
    <p:sldId id="309" r:id="rId6"/>
    <p:sldId id="258" r:id="rId7"/>
    <p:sldId id="259" r:id="rId8"/>
    <p:sldId id="310" r:id="rId9"/>
    <p:sldId id="261" r:id="rId10"/>
    <p:sldId id="272" r:id="rId11"/>
    <p:sldId id="292" r:id="rId12"/>
    <p:sldId id="271" r:id="rId13"/>
    <p:sldId id="294" r:id="rId14"/>
    <p:sldId id="304" r:id="rId15"/>
    <p:sldId id="305" r:id="rId16"/>
    <p:sldId id="296" r:id="rId17"/>
    <p:sldId id="295" r:id="rId18"/>
    <p:sldId id="297" r:id="rId19"/>
    <p:sldId id="298" r:id="rId20"/>
    <p:sldId id="306" r:id="rId21"/>
    <p:sldId id="299" r:id="rId22"/>
    <p:sldId id="307" r:id="rId23"/>
    <p:sldId id="300" r:id="rId24"/>
    <p:sldId id="301" r:id="rId25"/>
    <p:sldId id="302" r:id="rId26"/>
    <p:sldId id="303" r:id="rId27"/>
    <p:sldId id="308" r:id="rId28"/>
    <p:sldId id="293" r:id="rId29"/>
    <p:sldId id="313" r:id="rId30"/>
    <p:sldId id="262" r:id="rId31"/>
    <p:sldId id="263" r:id="rId32"/>
    <p:sldId id="264" r:id="rId33"/>
    <p:sldId id="265" r:id="rId34"/>
    <p:sldId id="266" r:id="rId35"/>
    <p:sldId id="267" r:id="rId36"/>
    <p:sldId id="269" r:id="rId37"/>
    <p:sldId id="270" r:id="rId38"/>
    <p:sldId id="275" r:id="rId39"/>
    <p:sldId id="312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6956A-F9BE-4FF2-9CC1-03833E3DB89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9537-4AB1-4F24-8A70-025503523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2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EE2B5-E945-4A3C-90FD-10E47393E1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18A88-4F54-4464-AB23-DC08246AC7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0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Navrhuji nejdříve vypíchnout klíčové kategorie a ukázat jejich operacionální potenciál na jednoduchých příkladech, aby pak další výklad byl jasnější. Alena mi vyhledala pěkný text od Neubauera o „eidetických číslech“, na kterém se dá ilustrovat rozdíl mezi tou subjektivní, intersubjektivní a objektivní úrovní, o které jsme psali v našem minulém článku. Z toho pak lze na příkladu ukázat princip didaktické transformace i didaktické znalosti obsahu jak ji skutečně učitel používá. </a:t>
            </a: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A00FA6-8E18-43B0-B845-024F8A45B206}" type="slidenum">
              <a:rPr lang="cs-CZ" altLang="cs-CZ" smtClean="0"/>
              <a:pPr eaLnBrk="1" hangingPunct="1"/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593D1-D30D-43A3-8516-66EECE8333BC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3EA9D1-9287-4711-AED5-8DDD2964E4D1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Ukázka z videozáznamu výuky fyziky (virtuální hospitace)</a:t>
            </a: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EB232-D157-42CA-87B2-92208703006C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05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5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4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7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03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7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3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0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1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388F-68B5-4FD4-B389-9C20E2E66316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22B8-ABF8-4B46-BADF-E951F1873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5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4408" cy="1470025"/>
          </a:xfrm>
        </p:spPr>
        <p:txBody>
          <a:bodyPr>
            <a:normAutofit/>
          </a:bodyPr>
          <a:lstStyle/>
          <a:p>
            <a:r>
              <a:rPr lang="cs-CZ" b="1" dirty="0"/>
              <a:t>Teorie a výzkum v oborových </a:t>
            </a:r>
            <a:r>
              <a:rPr lang="cs-CZ" b="1" dirty="0" smtClean="0"/>
              <a:t>didaktikách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2876" y="3356992"/>
            <a:ext cx="6400800" cy="2353816"/>
          </a:xfrm>
        </p:spPr>
        <p:txBody>
          <a:bodyPr/>
          <a:lstStyle/>
          <a:p>
            <a:r>
              <a:rPr lang="cs-CZ" b="1" dirty="0"/>
              <a:t>spojení teorie a praxe v kontextu vzdělávání </a:t>
            </a:r>
            <a:r>
              <a:rPr lang="cs-CZ" b="1" dirty="0" smtClean="0"/>
              <a:t>učitelů</a:t>
            </a:r>
          </a:p>
          <a:p>
            <a:endParaRPr lang="cs-CZ" b="1" dirty="0" smtClean="0"/>
          </a:p>
          <a:p>
            <a:r>
              <a:rPr lang="cs-CZ" sz="2400" b="1" dirty="0" smtClean="0"/>
              <a:t>Tomáš Janík &amp; Jan Slavík</a:t>
            </a:r>
            <a:r>
              <a:rPr lang="cs-CZ" b="1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19601051">
            <a:off x="5750629" y="4704825"/>
            <a:ext cx="3366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Hodnota pojmu spočívá v tom, co dokáže vysvětlit anebo ovlivnit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		K. R. Popper 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19601051">
            <a:off x="241337" y="118776"/>
            <a:ext cx="336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</a:rPr>
              <a:t>VYSVĚTLOVAT</a:t>
            </a:r>
            <a:br>
              <a:rPr lang="cs-CZ" sz="20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solidFill>
                  <a:srgbClr val="C00000"/>
                </a:solidFill>
              </a:rPr>
              <a:t>ZDŮVODŇOVAT</a:t>
            </a:r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Dynamické pojetí obsahu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Sporný moment v pojetí obsahu: </a:t>
            </a:r>
          </a:p>
          <a:p>
            <a:pPr lvl="1"/>
            <a:r>
              <a:rPr lang="cs-CZ" dirty="0" smtClean="0"/>
              <a:t>obsah chápaný jako předmět žákovského memorování vs. dynamické pojetí obsahu </a:t>
            </a:r>
          </a:p>
          <a:p>
            <a:endParaRPr lang="cs-CZ" sz="2200" dirty="0" smtClean="0"/>
          </a:p>
          <a:p>
            <a:r>
              <a:rPr lang="cs-CZ" dirty="0" smtClean="0"/>
              <a:t>Dynamické pojetí: obsah se utváří činností žáka při cestě k výukovému cíli </a:t>
            </a:r>
            <a:r>
              <a:rPr lang="cs-CZ" sz="2000" dirty="0" smtClean="0"/>
              <a:t>(</a:t>
            </a:r>
            <a:r>
              <a:rPr lang="cs-CZ" sz="2000" dirty="0"/>
              <a:t>Amade-Escot 2005</a:t>
            </a:r>
            <a:r>
              <a:rPr lang="cs-CZ" sz="2000" dirty="0" smtClean="0"/>
              <a:t>)  </a:t>
            </a:r>
          </a:p>
          <a:p>
            <a:endParaRPr lang="cs-CZ" sz="2000" dirty="0"/>
          </a:p>
          <a:p>
            <a:r>
              <a:rPr lang="cs-CZ" dirty="0" smtClean="0"/>
              <a:t>Konstruktivismus </a:t>
            </a:r>
            <a:r>
              <a:rPr lang="cs-CZ" dirty="0"/>
              <a:t>založený na znalostech </a:t>
            </a:r>
            <a:r>
              <a:rPr lang="cs-CZ" i="1" dirty="0"/>
              <a:t>(</a:t>
            </a:r>
            <a:r>
              <a:rPr lang="cs-CZ" i="1" dirty="0" err="1"/>
              <a:t>knowledge-based</a:t>
            </a:r>
            <a:r>
              <a:rPr lang="cs-CZ" i="1" dirty="0"/>
              <a:t> </a:t>
            </a:r>
            <a:r>
              <a:rPr lang="cs-CZ" i="1" dirty="0" err="1"/>
              <a:t>constructivism</a:t>
            </a:r>
            <a:r>
              <a:rPr lang="cs-CZ" i="1" dirty="0" smtClean="0"/>
              <a:t>) </a:t>
            </a:r>
            <a:r>
              <a:rPr lang="cs-CZ" sz="2000" dirty="0" smtClean="0"/>
              <a:t>(</a:t>
            </a:r>
            <a:r>
              <a:rPr lang="cs-CZ" sz="2000" dirty="0" err="1"/>
              <a:t>Resnicková</a:t>
            </a:r>
            <a:r>
              <a:rPr lang="cs-CZ" sz="2000" dirty="0"/>
              <a:t> </a:t>
            </a:r>
            <a:r>
              <a:rPr lang="cs-CZ" sz="2000" dirty="0" smtClean="0"/>
              <a:t>&amp; </a:t>
            </a:r>
            <a:r>
              <a:rPr lang="cs-CZ" sz="2000" dirty="0" err="1"/>
              <a:t>Hall</a:t>
            </a:r>
            <a:r>
              <a:rPr lang="cs-CZ" sz="2000" dirty="0"/>
              <a:t> </a:t>
            </a:r>
            <a:r>
              <a:rPr lang="cs-CZ" sz="2000" dirty="0" smtClean="0"/>
              <a:t>1998)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57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1800" dirty="0" smtClean="0"/>
              <a:t>Hodina 92, čas 8:30 – 8:34</a:t>
            </a:r>
            <a:r>
              <a:rPr lang="cs-CZ" sz="22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Učitelka: </a:t>
            </a:r>
            <a:r>
              <a:rPr lang="cs-CZ" sz="2200" i="1" dirty="0" smtClean="0">
                <a:solidFill>
                  <a:srgbClr val="00B050"/>
                </a:solidFill>
              </a:rPr>
              <a:t>„Kdo nám načrtne </a:t>
            </a:r>
            <a:r>
              <a:rPr lang="cs-CZ" sz="2200" b="1" i="1" u="sng" dirty="0" smtClean="0">
                <a:solidFill>
                  <a:srgbClr val="00B050"/>
                </a:solidFill>
              </a:rPr>
              <a:t>pravoúhlý trojúhelník</a:t>
            </a:r>
            <a:r>
              <a:rPr lang="cs-CZ" sz="2200" i="1" dirty="0" smtClean="0">
                <a:solidFill>
                  <a:srgbClr val="00B050"/>
                </a:solidFill>
              </a:rPr>
              <a:t>?“</a:t>
            </a:r>
            <a:br>
              <a:rPr lang="cs-CZ" sz="2200" i="1" dirty="0" smtClean="0">
                <a:solidFill>
                  <a:srgbClr val="00B050"/>
                </a:solidFill>
              </a:rPr>
            </a:br>
            <a:r>
              <a:rPr lang="cs-CZ" sz="2000" dirty="0" smtClean="0"/>
              <a:t>(Žák v červeném triku jde k tabuli a kreslí pravoúhlý trojúhelník – </a:t>
            </a:r>
            <a:r>
              <a:rPr lang="cs-CZ" sz="2000" b="1" i="1" dirty="0" smtClean="0"/>
              <a:t>NIKOLIV JINÝ</a:t>
            </a:r>
            <a:r>
              <a:rPr lang="cs-CZ" sz="2000" dirty="0" smtClean="0"/>
              <a:t> ÚTVAR)</a:t>
            </a:r>
            <a:br>
              <a:rPr lang="cs-CZ" sz="2000" dirty="0" smtClean="0"/>
            </a:br>
            <a:endParaRPr lang="cs-CZ" sz="2000" dirty="0" smtClean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3857625" cy="52149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Každou žákovu činnost ve škole lze popsat a hodnotit jako </a:t>
            </a:r>
            <a:r>
              <a:rPr lang="cs-CZ" sz="2000" dirty="0" smtClean="0">
                <a:solidFill>
                  <a:srgbClr val="FF0000"/>
                </a:solidFill>
              </a:rPr>
              <a:t>transformování </a:t>
            </a:r>
            <a:r>
              <a:rPr lang="cs-CZ" sz="2000" dirty="0" smtClean="0">
                <a:solidFill>
                  <a:srgbClr val="C00000"/>
                </a:solidFill>
              </a:rPr>
              <a:t>obsahu </a:t>
            </a:r>
            <a:r>
              <a:rPr lang="cs-CZ" sz="2000" dirty="0" smtClean="0"/>
              <a:t>vzhledem k určitému </a:t>
            </a:r>
            <a:r>
              <a:rPr lang="cs-CZ" sz="2000" dirty="0" smtClean="0">
                <a:solidFill>
                  <a:srgbClr val="C00000"/>
                </a:solidFill>
              </a:rPr>
              <a:t>kontextu (oboru) učení.</a:t>
            </a:r>
            <a:r>
              <a:rPr lang="cs-CZ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Obsah (význam) je reprezentován </a:t>
            </a:r>
            <a:r>
              <a:rPr lang="cs-CZ" sz="2000" dirty="0" smtClean="0">
                <a:solidFill>
                  <a:srgbClr val="C00000"/>
                </a:solidFill>
              </a:rPr>
              <a:t>výrazem (výrazovou strukturou).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OBSAH</a:t>
            </a:r>
            <a:r>
              <a:rPr lang="cs-CZ" sz="2400" dirty="0" smtClean="0"/>
              <a:t> – pojem, který vysvětluje </a:t>
            </a:r>
            <a:r>
              <a:rPr lang="cs-CZ" sz="2400" b="1" i="1" dirty="0" smtClean="0"/>
              <a:t>pravidelnost </a:t>
            </a:r>
            <a:r>
              <a:rPr lang="cs-CZ" sz="2400" i="1" dirty="0" smtClean="0"/>
              <a:t>nebo </a:t>
            </a:r>
            <a:r>
              <a:rPr lang="cs-CZ" sz="2400" b="1" i="1" dirty="0" smtClean="0"/>
              <a:t>pravidlo</a:t>
            </a:r>
            <a:r>
              <a:rPr lang="cs-CZ" sz="2400" dirty="0" smtClean="0"/>
              <a:t> ve výrazu,  tedy i sémantickou a sociální základnu učení.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HODNOCENÍ</a:t>
            </a:r>
            <a:r>
              <a:rPr lang="cs-CZ" sz="2400" dirty="0" smtClean="0"/>
              <a:t> – ověření, zda </a:t>
            </a:r>
            <a:r>
              <a:rPr lang="cs-CZ" sz="2400" i="1" dirty="0" smtClean="0"/>
              <a:t>obsah </a:t>
            </a:r>
            <a:r>
              <a:rPr lang="cs-CZ" sz="2400" dirty="0" smtClean="0"/>
              <a:t>je užit </a:t>
            </a:r>
            <a:r>
              <a:rPr lang="cs-CZ" sz="2400" b="1" i="1" dirty="0" smtClean="0"/>
              <a:t>správně</a:t>
            </a:r>
            <a:r>
              <a:rPr lang="cs-CZ" sz="2400" dirty="0" smtClean="0"/>
              <a:t>, tj. přiléhavě k dané situaci: buď </a:t>
            </a:r>
            <a:r>
              <a:rPr lang="cs-CZ" sz="2400" b="1" dirty="0" smtClean="0"/>
              <a:t>podle pravidla</a:t>
            </a:r>
            <a:r>
              <a:rPr lang="cs-CZ" sz="2400" dirty="0" smtClean="0"/>
              <a:t>, anebo se </a:t>
            </a:r>
            <a:r>
              <a:rPr lang="cs-CZ" sz="2400" b="1" dirty="0" smtClean="0"/>
              <a:t>správnou alternativou </a:t>
            </a:r>
            <a:r>
              <a:rPr lang="cs-CZ" sz="2400" dirty="0" smtClean="0"/>
              <a:t>k pravidlu.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</p:txBody>
      </p:sp>
      <p:sp>
        <p:nvSpPr>
          <p:cNvPr id="4" name="Pravoúhlý trojúhelník 3"/>
          <p:cNvSpPr/>
          <p:nvPr/>
        </p:nvSpPr>
        <p:spPr>
          <a:xfrm rot="20054241">
            <a:off x="4878388" y="-587375"/>
            <a:ext cx="3357562" cy="4945063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Pravoúhlý trojúhelník 4"/>
          <p:cNvSpPr/>
          <p:nvPr/>
        </p:nvSpPr>
        <p:spPr>
          <a:xfrm>
            <a:off x="1928813" y="2143125"/>
            <a:ext cx="1357312" cy="4143375"/>
          </a:xfrm>
          <a:prstGeom prst="rtTriangle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46" name="Obrázek 5" descr="MCZ092T 003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28750"/>
            <a:ext cx="2964266" cy="22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429125" y="3752849"/>
            <a:ext cx="4786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u="sng" dirty="0">
                <a:latin typeface="Calibri" pitchFamily="34" charset="0"/>
              </a:rPr>
              <a:t>Obsah</a:t>
            </a:r>
            <a:r>
              <a:rPr lang="cs-CZ" altLang="cs-CZ" b="1" dirty="0">
                <a:latin typeface="Calibri" pitchFamily="34" charset="0"/>
              </a:rPr>
              <a:t> jako součást učení je </a:t>
            </a:r>
            <a:r>
              <a:rPr lang="cs-CZ" altLang="cs-CZ" b="1" u="sng" dirty="0">
                <a:latin typeface="Calibri" pitchFamily="34" charset="0"/>
              </a:rPr>
              <a:t>pravidelnost nebo pravidlo užití výrazu</a:t>
            </a:r>
            <a:r>
              <a:rPr lang="cs-CZ" altLang="cs-CZ" b="1" dirty="0">
                <a:latin typeface="Calibri" pitchFamily="34" charset="0"/>
              </a:rPr>
              <a:t> (k rozlišování</a:t>
            </a:r>
            <a:r>
              <a:rPr lang="cs-CZ" altLang="cs-CZ" b="1" dirty="0" smtClean="0">
                <a:latin typeface="Calibri" pitchFamily="34" charset="0"/>
              </a:rPr>
              <a:t>, </a:t>
            </a:r>
            <a:r>
              <a:rPr lang="cs-CZ" altLang="cs-CZ" b="1" dirty="0">
                <a:latin typeface="Calibri" pitchFamily="34" charset="0"/>
              </a:rPr>
              <a:t>srovnávání, zaměňování), které lze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715250" y="1428750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B050"/>
                </a:solidFill>
                <a:latin typeface="Calibri" pitchFamily="34" charset="0"/>
              </a:rPr>
              <a:t>OBSAH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715250" y="2000250"/>
            <a:ext cx="98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C00000"/>
                </a:solidFill>
                <a:latin typeface="Calibri" pitchFamily="34" charset="0"/>
              </a:rPr>
              <a:t>DIALOG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7786688" y="2571750"/>
            <a:ext cx="1049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0070C0"/>
                </a:solidFill>
                <a:latin typeface="Calibri" pitchFamily="34" charset="0"/>
              </a:rPr>
              <a:t>TVORBA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7643813" y="3143250"/>
            <a:ext cx="114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srgbClr val="7030A0"/>
                </a:solidFill>
                <a:latin typeface="Calibri" pitchFamily="34" charset="0"/>
              </a:rPr>
              <a:t>MOTIVACE,</a:t>
            </a:r>
          </a:p>
          <a:p>
            <a:pPr eaLnBrk="1" hangingPunct="1"/>
            <a:r>
              <a:rPr lang="cs-CZ" altLang="cs-CZ" sz="1600" b="1">
                <a:solidFill>
                  <a:srgbClr val="7030A0"/>
                </a:solidFill>
                <a:latin typeface="Calibri" pitchFamily="34" charset="0"/>
              </a:rPr>
              <a:t>HODNOTY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5239832" y="4610764"/>
            <a:ext cx="2634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B050"/>
                </a:solidFill>
                <a:latin typeface="Calibri" pitchFamily="34" charset="0"/>
              </a:rPr>
              <a:t>pamatovat (si)…</a:t>
            </a:r>
            <a:r>
              <a:rPr lang="cs-CZ" altLang="cs-CZ" sz="16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cs-CZ" altLang="cs-CZ" sz="1600" dirty="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857625" y="5866314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>
                <a:solidFill>
                  <a:srgbClr val="C00000"/>
                </a:solidFill>
                <a:latin typeface="Calibri" pitchFamily="34" charset="0"/>
              </a:rPr>
              <a:t>vyjadřovat, sdělovat, sdílet, zpochybňovat, obhajovat v argumentaci, </a:t>
            </a:r>
            <a:r>
              <a:rPr lang="cs-CZ" altLang="cs-CZ" sz="2000" dirty="0">
                <a:solidFill>
                  <a:srgbClr val="7030A0"/>
                </a:solidFill>
                <a:latin typeface="Calibri" pitchFamily="34" charset="0"/>
              </a:rPr>
              <a:t>přijímat nebo odmítat…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958157" y="5417493"/>
            <a:ext cx="2828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provádět, přetvářet…</a:t>
            </a:r>
            <a:endParaRPr lang="cs-CZ" altLang="cs-CZ" sz="2400" dirty="0">
              <a:latin typeface="Calibri" pitchFamily="34" charset="0"/>
            </a:endParaRP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4489932" y="5040621"/>
            <a:ext cx="4322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7030A0"/>
                </a:solidFill>
                <a:latin typeface="Calibri" pitchFamily="34" charset="0"/>
              </a:rPr>
              <a:t>zajímat se o něj nebo nezajímat</a:t>
            </a:r>
            <a:r>
              <a:rPr lang="cs-CZ" altLang="cs-CZ" sz="2400" dirty="0">
                <a:solidFill>
                  <a:srgbClr val="0070C0"/>
                </a:solidFill>
                <a:latin typeface="Calibri" pitchFamily="34" charset="0"/>
              </a:rPr>
              <a:t>…</a:t>
            </a:r>
            <a:endParaRPr lang="cs-CZ" alt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505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Obsah podmiňuje existenci výuky a její reflexe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Vzdělávací obsah ve výuce spojuje žákovské  učení s vyučováním učitele</a:t>
            </a:r>
          </a:p>
          <a:p>
            <a:r>
              <a:rPr lang="cs-CZ" dirty="0" smtClean="0"/>
              <a:t>Obsah je tím</a:t>
            </a:r>
            <a:r>
              <a:rPr lang="cs-CZ" dirty="0"/>
              <a:t>, co si žáci z výuky odnášejí a čím musí být poměřována kvalita výuky.</a:t>
            </a:r>
            <a:r>
              <a:rPr lang="cs-CZ" dirty="0" smtClean="0"/>
              <a:t> </a:t>
            </a:r>
          </a:p>
          <a:p>
            <a:r>
              <a:rPr lang="cs-CZ" dirty="0" smtClean="0"/>
              <a:t>Učitel myslí obsahově: </a:t>
            </a:r>
          </a:p>
          <a:p>
            <a:pPr lvl="2"/>
            <a:r>
              <a:rPr lang="cs-CZ" sz="2800" i="1" dirty="0" smtClean="0"/>
              <a:t>jak didakticky konstruovat obsah do učebních úloh pro žáky </a:t>
            </a:r>
          </a:p>
          <a:p>
            <a:pPr lvl="2"/>
            <a:r>
              <a:rPr lang="cs-CZ" sz="2800" i="1" dirty="0" smtClean="0"/>
              <a:t>jak se utváří obsah (význam, pojem, téma) prostřednictvím činnosti a komunikace žáků v učebních úlohách</a:t>
            </a:r>
          </a:p>
          <a:p>
            <a:pPr lvl="2"/>
            <a:r>
              <a:rPr lang="cs-CZ" sz="2800" i="1" dirty="0" smtClean="0"/>
              <a:t>jaké poznávací překážky žáci řeší a jaké chyby dělají </a:t>
            </a:r>
            <a:r>
              <a:rPr lang="cs-CZ" sz="2800" dirty="0" smtClean="0"/>
              <a:t> </a:t>
            </a:r>
          </a:p>
          <a:p>
            <a:r>
              <a:rPr lang="cs-CZ" dirty="0" smtClean="0"/>
              <a:t>Výuka anebo její reflexe bez obsahu je nemožná – jde tedy jen o to, jak si obsah uvědomujeme.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3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Zakotvení didaktiky mezi praxí a teorií:</a:t>
            </a:r>
            <a:br>
              <a:rPr lang="cs-CZ" dirty="0" smtClean="0"/>
            </a:br>
            <a:r>
              <a:rPr lang="cs-CZ" dirty="0" smtClean="0"/>
              <a:t>metodika AAA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Analýza a vyhodnocení hloubkové struktury 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472608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Trojí zakotvení didaktiky mezi praxí a teorií</a:t>
            </a:r>
            <a:endParaRPr lang="cs-CZ" dirty="0"/>
          </a:p>
        </p:txBody>
      </p:sp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Font typeface="Arial" charset="0"/>
              <a:buNone/>
              <a:defRPr/>
            </a:pPr>
            <a:endParaRPr lang="cs-CZ" b="1" dirty="0" smtClean="0"/>
          </a:p>
          <a:p>
            <a:pPr>
              <a:defRPr/>
            </a:pPr>
            <a:r>
              <a:rPr lang="cs-CZ" sz="2700" dirty="0" smtClean="0"/>
              <a:t>Zakotvení v </a:t>
            </a:r>
            <a:r>
              <a:rPr lang="cs-CZ" sz="2700" b="1" dirty="0" smtClean="0"/>
              <a:t>obsahovém myšlení </a:t>
            </a:r>
            <a:r>
              <a:rPr lang="cs-CZ" sz="2700" dirty="0" smtClean="0"/>
              <a:t>učitele: učitel připravuje </a:t>
            </a:r>
            <a:r>
              <a:rPr lang="cs-CZ" sz="2700" i="1" dirty="0" smtClean="0"/>
              <a:t>úlohy</a:t>
            </a:r>
            <a:r>
              <a:rPr lang="cs-CZ" sz="2700" dirty="0" smtClean="0"/>
              <a:t> tak, aby žák </a:t>
            </a:r>
            <a:r>
              <a:rPr lang="cs-CZ" sz="2700" i="1" dirty="0" smtClean="0"/>
              <a:t>v komunikaci zvnějšnil a objevoval </a:t>
            </a:r>
            <a:r>
              <a:rPr lang="cs-CZ" sz="2700" dirty="0" smtClean="0"/>
              <a:t>konstrukci a strukturu obsahu. </a:t>
            </a:r>
          </a:p>
          <a:p>
            <a:pPr>
              <a:defRPr/>
            </a:pPr>
            <a:r>
              <a:rPr lang="cs-CZ" sz="2700" dirty="0" smtClean="0"/>
              <a:t>Zakotvení v </a:t>
            </a:r>
            <a:r>
              <a:rPr lang="cs-CZ" sz="2700" b="1" dirty="0" smtClean="0"/>
              <a:t>reflexi </a:t>
            </a:r>
            <a:r>
              <a:rPr lang="cs-CZ" sz="2700" dirty="0" smtClean="0"/>
              <a:t>(princip alterací): zlepšovat výuku znamená navrhnout změnu, navrhnout změnu znamená </a:t>
            </a:r>
            <a:r>
              <a:rPr lang="cs-CZ" sz="2700" i="1" dirty="0" smtClean="0"/>
              <a:t>porovnávat alternativy.</a:t>
            </a:r>
            <a:endParaRPr lang="cs-CZ" sz="2700" i="1" dirty="0"/>
          </a:p>
          <a:p>
            <a:pPr>
              <a:defRPr/>
            </a:pPr>
            <a:r>
              <a:rPr lang="cs-CZ" sz="2700" dirty="0" smtClean="0"/>
              <a:t>Zakotvení v </a:t>
            </a:r>
            <a:r>
              <a:rPr lang="cs-CZ" sz="2700" b="1" dirty="0" smtClean="0"/>
              <a:t>teorii</a:t>
            </a:r>
            <a:r>
              <a:rPr lang="cs-CZ" sz="2700" dirty="0" smtClean="0"/>
              <a:t>: porovnávat alternativy znamená </a:t>
            </a:r>
            <a:r>
              <a:rPr lang="cs-CZ" sz="2700" i="1" dirty="0" smtClean="0"/>
              <a:t>zdůvodňovat</a:t>
            </a:r>
            <a:r>
              <a:rPr lang="cs-CZ" sz="2700" dirty="0" smtClean="0"/>
              <a:t> oprávněnost soudů; zdůvodňování není možné bez teoretického rámce.  </a:t>
            </a:r>
          </a:p>
          <a:p>
            <a:pPr lvl="1">
              <a:defRPr/>
            </a:pPr>
            <a:endParaRPr lang="cs-CZ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61"/>
          <p:cNvSpPr txBox="1">
            <a:spLocks noChangeArrowheads="1"/>
          </p:cNvSpPr>
          <p:nvPr/>
        </p:nvSpPr>
        <p:spPr bwMode="auto">
          <a:xfrm>
            <a:off x="1139825" y="5813425"/>
            <a:ext cx="7177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2000" dirty="0" smtClean="0">
                <a:latin typeface="+mn-lt"/>
              </a:rPr>
              <a:t>Teoreticky podložené nástroje a podmínky pro rozvoj praxe (</a:t>
            </a:r>
            <a:r>
              <a:rPr lang="cs-CZ" sz="2000" dirty="0" err="1" smtClean="0">
                <a:latin typeface="+mn-lt"/>
              </a:rPr>
              <a:t>Staub</a:t>
            </a:r>
            <a:r>
              <a:rPr lang="cs-CZ" sz="2000" dirty="0" smtClean="0">
                <a:latin typeface="+mn-lt"/>
              </a:rPr>
              <a:t>)  </a:t>
            </a:r>
          </a:p>
        </p:txBody>
      </p:sp>
      <p:grpSp>
        <p:nvGrpSpPr>
          <p:cNvPr id="11267" name="Skupina 16"/>
          <p:cNvGrpSpPr>
            <a:grpSpLocks/>
          </p:cNvGrpSpPr>
          <p:nvPr/>
        </p:nvGrpSpPr>
        <p:grpSpPr bwMode="auto">
          <a:xfrm>
            <a:off x="130175" y="1268413"/>
            <a:ext cx="8834438" cy="4225925"/>
            <a:chOff x="539750" y="2306638"/>
            <a:chExt cx="7934325" cy="3752850"/>
          </a:xfrm>
        </p:grpSpPr>
        <p:cxnSp>
          <p:nvCxnSpPr>
            <p:cNvPr id="18" name="Zakřivená spojnice 17"/>
            <p:cNvCxnSpPr>
              <a:stCxn id="24" idx="2"/>
              <a:endCxn id="23" idx="2"/>
            </p:cNvCxnSpPr>
            <p:nvPr/>
          </p:nvCxnSpPr>
          <p:spPr>
            <a:xfrm rot="5400000">
              <a:off x="5965263" y="3288170"/>
              <a:ext cx="28196" cy="2900698"/>
            </a:xfrm>
            <a:prstGeom prst="curvedConnector3">
              <a:avLst>
                <a:gd name="adj1" fmla="val 820000"/>
              </a:avLst>
            </a:prstGeom>
            <a:ln w="412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Zakřivená spojnice 18"/>
            <p:cNvCxnSpPr>
              <a:stCxn id="23" idx="2"/>
              <a:endCxn id="25" idx="2"/>
            </p:cNvCxnSpPr>
            <p:nvPr/>
          </p:nvCxnSpPr>
          <p:spPr>
            <a:xfrm rot="5400000">
              <a:off x="3051978" y="3284041"/>
              <a:ext cx="8459" cy="2945609"/>
            </a:xfrm>
            <a:prstGeom prst="curvedConnector3">
              <a:avLst>
                <a:gd name="adj1" fmla="val 2500000"/>
              </a:avLst>
            </a:prstGeom>
            <a:ln w="412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Zakřivená spojnice 19"/>
            <p:cNvCxnSpPr>
              <a:stCxn id="25" idx="0"/>
              <a:endCxn id="23" idx="0"/>
            </p:cNvCxnSpPr>
            <p:nvPr/>
          </p:nvCxnSpPr>
          <p:spPr>
            <a:xfrm rot="5400000" flipH="1" flipV="1">
              <a:off x="3052683" y="2204851"/>
              <a:ext cx="7048" cy="2945609"/>
            </a:xfrm>
            <a:prstGeom prst="curvedConnector3">
              <a:avLst>
                <a:gd name="adj1" fmla="val 2980181"/>
              </a:avLst>
            </a:prstGeom>
            <a:ln w="412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Zakřivená spojnice 20"/>
            <p:cNvCxnSpPr>
              <a:stCxn id="23" idx="0"/>
              <a:endCxn id="24" idx="0"/>
            </p:cNvCxnSpPr>
            <p:nvPr/>
          </p:nvCxnSpPr>
          <p:spPr>
            <a:xfrm rot="5400000" flipH="1" flipV="1">
              <a:off x="5964557" y="2208979"/>
              <a:ext cx="29606" cy="2900698"/>
            </a:xfrm>
            <a:prstGeom prst="curvedConnector3">
              <a:avLst>
                <a:gd name="adj1" fmla="val 785704"/>
              </a:avLst>
            </a:prstGeom>
            <a:ln w="412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3" name="Skupina 21"/>
            <p:cNvGrpSpPr>
              <a:grpSpLocks/>
            </p:cNvGrpSpPr>
            <p:nvPr/>
          </p:nvGrpSpPr>
          <p:grpSpPr bwMode="auto">
            <a:xfrm>
              <a:off x="539750" y="2306638"/>
              <a:ext cx="7934325" cy="3752850"/>
              <a:chOff x="539750" y="2306638"/>
              <a:chExt cx="7934325" cy="3752850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2847557" y="3674130"/>
                <a:ext cx="3362909" cy="107848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3200" b="1" dirty="0" smtClean="0"/>
                  <a:t>Podmínky </a:t>
                </a:r>
                <a:r>
                  <a:rPr lang="cs-CZ" b="1" dirty="0" smtClean="0"/>
                  <a:t>/ trans-heuristiky</a:t>
                </a:r>
                <a:r>
                  <a:rPr lang="cs-CZ" sz="3200" b="1" dirty="0" smtClean="0"/>
                  <a:t> </a:t>
                </a:r>
              </a:p>
              <a:p>
                <a:pPr algn="ctr">
                  <a:defRPr/>
                </a:pPr>
                <a:r>
                  <a:rPr lang="cs-CZ" sz="3200" b="1" dirty="0" smtClean="0"/>
                  <a:t>Nástroje </a:t>
                </a:r>
                <a:r>
                  <a:rPr lang="cs-CZ" sz="2000" b="1" dirty="0" smtClean="0"/>
                  <a:t>/ metodika AAA</a:t>
                </a:r>
                <a:endParaRPr lang="cs-CZ" sz="2000" b="1" dirty="0"/>
              </a:p>
            </p:txBody>
          </p:sp>
          <p:sp>
            <p:nvSpPr>
              <p:cNvPr id="24" name="Zaoblený obdélník 23"/>
              <p:cNvSpPr/>
              <p:nvPr/>
            </p:nvSpPr>
            <p:spPr>
              <a:xfrm>
                <a:off x="6385344" y="3644524"/>
                <a:ext cx="2088731" cy="107989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3200" b="1" dirty="0"/>
                  <a:t>Praktiky</a:t>
                </a:r>
              </a:p>
            </p:txBody>
          </p:sp>
          <p:sp>
            <p:nvSpPr>
              <p:cNvPr id="25" name="Zaoblený obdélník 24"/>
              <p:cNvSpPr/>
              <p:nvPr/>
            </p:nvSpPr>
            <p:spPr>
              <a:xfrm>
                <a:off x="539750" y="3681179"/>
                <a:ext cx="2087305" cy="107989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3200" b="1" dirty="0"/>
                  <a:t>Teorie</a:t>
                </a:r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002362" y="5098014"/>
                <a:ext cx="1889125" cy="96147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2000" b="1" dirty="0"/>
                  <a:t>Náměty a zpětná vazba </a:t>
                </a:r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2108080" y="5085326"/>
                <a:ext cx="1889125" cy="96147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2000" b="1" dirty="0"/>
                  <a:t>Poznatky a obohacení teorie   </a:t>
                </a:r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1835761" y="2348932"/>
                <a:ext cx="2304019" cy="11447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2000" b="1" dirty="0"/>
                  <a:t>Znalostní základna pro konstrukce</a:t>
                </a:r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4794202" y="2306638"/>
                <a:ext cx="2305446" cy="10460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2000" b="1" dirty="0"/>
                  <a:t>Strukturace reflexe transformace</a:t>
                </a:r>
              </a:p>
            </p:txBody>
          </p:sp>
        </p:grpSp>
      </p:grpSp>
      <p:sp>
        <p:nvSpPr>
          <p:cNvPr id="11268" name="Zástupný symbol pro obsah 4"/>
          <p:cNvSpPr>
            <a:spLocks noGrp="1"/>
          </p:cNvSpPr>
          <p:nvPr>
            <p:ph idx="1"/>
          </p:nvPr>
        </p:nvSpPr>
        <p:spPr>
          <a:xfrm>
            <a:off x="425450" y="231775"/>
            <a:ext cx="8147050" cy="6048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altLang="cs-CZ" b="1" smtClean="0"/>
              <a:t>Reflektivní praxe – interakce výzkumu s praxí </a:t>
            </a:r>
          </a:p>
        </p:txBody>
      </p:sp>
    </p:spTree>
    <p:extLst>
      <p:ext uri="{BB962C8B-B14F-4D97-AF65-F5344CB8AC3E}">
        <p14:creationId xmlns:p14="http://schemas.microsoft.com/office/powerpoint/2010/main" val="1710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Metodologie </a:t>
            </a:r>
            <a:r>
              <a:rPr lang="cs-CZ" dirty="0" smtClean="0"/>
              <a:t>spojování teorie s praxí v obsahově zaměřeném </a:t>
            </a:r>
            <a:r>
              <a:rPr lang="cs-CZ" dirty="0"/>
              <a:t>přístupu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1454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 smtClean="0">
                <a:latin typeface="Arial Narrow" panose="020B0606020202030204" pitchFamily="34" charset="0"/>
              </a:rPr>
              <a:t>PODMÍNKY: Integrita hloubkové struktury výuky</a:t>
            </a:r>
            <a:r>
              <a:rPr lang="cs-CZ" b="1" dirty="0" smtClean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Pozitivní trans-heuristika: získávání a komunikování podstatných znalostí o (1) </a:t>
            </a:r>
            <a:r>
              <a:rPr lang="cs-CZ" sz="2800" b="1" dirty="0" smtClean="0"/>
              <a:t>didaktické transformaci obsahu</a:t>
            </a:r>
            <a:r>
              <a:rPr lang="cs-CZ" sz="2800" dirty="0" smtClean="0"/>
              <a:t> v (2) </a:t>
            </a:r>
            <a:r>
              <a:rPr lang="cs-CZ" sz="2800" b="1" dirty="0" smtClean="0"/>
              <a:t>činnosti žáka </a:t>
            </a:r>
            <a:r>
              <a:rPr lang="cs-CZ" sz="2800" dirty="0" smtClean="0"/>
              <a:t>ve vztahu k (3) </a:t>
            </a:r>
            <a:r>
              <a:rPr lang="cs-CZ" sz="2800" b="1" dirty="0" smtClean="0"/>
              <a:t>cílům</a:t>
            </a:r>
            <a:r>
              <a:rPr lang="cs-CZ" sz="2800" dirty="0" smtClean="0"/>
              <a:t> vzdělávání s ohledem na </a:t>
            </a:r>
            <a:r>
              <a:rPr lang="cs-CZ" sz="2800" b="1" dirty="0" smtClean="0"/>
              <a:t>zvyšování kvality výuky</a:t>
            </a:r>
            <a:r>
              <a:rPr lang="cs-CZ" sz="2800" dirty="0" smtClean="0"/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 smtClean="0">
                <a:latin typeface="Arial Narrow" panose="020B0606020202030204" pitchFamily="34" charset="0"/>
              </a:rPr>
              <a:t>NÁSTROJ: Metodika AAA; anotace / analýza / alterace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S</a:t>
            </a:r>
            <a:r>
              <a:rPr lang="cs-CZ" sz="2800" dirty="0" smtClean="0"/>
              <a:t>pojení popisu výukové situace, její konceptové analýzy a kritického rozboru návrhu (zlepšujících) alterací výuky v duchu reflektivní praxe.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/>
              <a:t>Kritický </a:t>
            </a:r>
            <a:r>
              <a:rPr lang="cs-CZ" sz="2800" dirty="0"/>
              <a:t>bod</a:t>
            </a:r>
            <a:r>
              <a:rPr lang="cs-CZ" sz="2800" dirty="0" smtClean="0"/>
              <a:t>: komparace situací výuky </a:t>
            </a:r>
            <a:r>
              <a:rPr lang="cs-CZ" sz="2800" i="1" dirty="0" smtClean="0"/>
              <a:t>téhož</a:t>
            </a:r>
            <a:r>
              <a:rPr lang="cs-CZ" sz="2800" dirty="0" smtClean="0"/>
              <a:t> obsahu.   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cs-CZ" dirty="0" smtClean="0"/>
              <a:t>          </a:t>
            </a:r>
          </a:p>
          <a:p>
            <a:pPr lvl="4">
              <a:defRPr/>
            </a:pPr>
            <a:endParaRPr lang="cs-CZ" dirty="0" smtClean="0"/>
          </a:p>
          <a:p>
            <a:pPr marL="1828800" lvl="4" indent="0">
              <a:buFont typeface="Arial" charset="0"/>
              <a:buNone/>
              <a:defRPr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7019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Metodika AAA v hospitační </a:t>
            </a:r>
            <a:r>
              <a:rPr lang="cs-CZ" altLang="cs-CZ" sz="3600" b="1" dirty="0" err="1" smtClean="0"/>
              <a:t>videostudii</a:t>
            </a:r>
            <a:endParaRPr lang="cs-CZ" altLang="cs-CZ" sz="1800" b="1" dirty="0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39949" y="2348880"/>
            <a:ext cx="6408514" cy="37449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Anotace /popis/: </a:t>
            </a:r>
            <a:r>
              <a:rPr lang="cs-CZ" altLang="cs-CZ" sz="2400" dirty="0" smtClean="0"/>
              <a:t>výběrový záznam myšlenkového obrazu výuky</a:t>
            </a:r>
            <a:r>
              <a:rPr lang="cs-CZ" altLang="cs-CZ" dirty="0" smtClean="0"/>
              <a:t>  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Analýza: </a:t>
            </a:r>
            <a:r>
              <a:rPr lang="cs-CZ" altLang="cs-CZ" sz="2400" dirty="0" smtClean="0"/>
              <a:t>didaktická analýza a interpretace kvality vybraných situací v kontextu výuky  </a:t>
            </a:r>
            <a:r>
              <a:rPr lang="cs-CZ" altLang="cs-CZ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Alterace /hodnocení &amp; intervence/: </a:t>
            </a:r>
            <a:r>
              <a:rPr lang="cs-CZ" altLang="cs-CZ" sz="2400" dirty="0" smtClean="0"/>
              <a:t>vytvoření, zdůvodnění a kritické posouzení zlepšující alternativy vybraných situací výuky   </a:t>
            </a:r>
          </a:p>
        </p:txBody>
      </p:sp>
      <p:pic>
        <p:nvPicPr>
          <p:cNvPr id="24580" name="Zástupný symbol pro obsah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24944"/>
            <a:ext cx="9064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013325"/>
            <a:ext cx="12477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5006"/>
            <a:ext cx="11080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3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Mezi fenomenální zkušeností žáka a poznáním oborů: koncept ZVUK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12888"/>
            <a:ext cx="5172076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3429000"/>
            <a:ext cx="4321175" cy="2879725"/>
          </a:xfrm>
        </p:spPr>
      </p:pic>
      <p:pic>
        <p:nvPicPr>
          <p:cNvPr id="18437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12888"/>
            <a:ext cx="38163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076700"/>
            <a:ext cx="387826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 rot="19963646">
            <a:off x="56689" y="1978156"/>
            <a:ext cx="3532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FYZIKA – záznam zvuku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Obsah zvuku ve fyzice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9822355">
            <a:off x="5025740" y="2097363"/>
            <a:ext cx="455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HUDBA – záznam &amp; tvorba zvuku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Obsah zvuku v hudbě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" y="218340"/>
            <a:ext cx="8229600" cy="820738"/>
          </a:xfrm>
        </p:spPr>
        <p:txBody>
          <a:bodyPr/>
          <a:lstStyle/>
          <a:p>
            <a:pPr marL="0" indent="0" algn="r">
              <a:buFont typeface="Arial" charset="0"/>
              <a:buNone/>
              <a:defRPr/>
            </a:pPr>
            <a:r>
              <a:rPr lang="cs-CZ" b="1" dirty="0" smtClean="0"/>
              <a:t>Hloubková konceptuální struktura obsahu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800" dirty="0" smtClean="0"/>
          </a:p>
        </p:txBody>
      </p:sp>
      <p:grpSp>
        <p:nvGrpSpPr>
          <p:cNvPr id="19459" name="Skupina 1"/>
          <p:cNvGrpSpPr>
            <a:grpSpLocks/>
          </p:cNvGrpSpPr>
          <p:nvPr/>
        </p:nvGrpSpPr>
        <p:grpSpPr bwMode="auto">
          <a:xfrm>
            <a:off x="212725" y="1293813"/>
            <a:ext cx="8789988" cy="4332287"/>
            <a:chOff x="212725" y="2182813"/>
            <a:chExt cx="8789988" cy="4332287"/>
          </a:xfrm>
        </p:grpSpPr>
        <p:sp>
          <p:nvSpPr>
            <p:cNvPr id="5" name="Zaoblený obdélník 4"/>
            <p:cNvSpPr/>
            <p:nvPr/>
          </p:nvSpPr>
          <p:spPr>
            <a:xfrm>
              <a:off x="5580063" y="3706813"/>
              <a:ext cx="1439862" cy="647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Zvuk</a:t>
              </a: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3382963" y="3136900"/>
              <a:ext cx="1728787" cy="647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Rychlost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779463" y="3500438"/>
              <a:ext cx="1728787" cy="6492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Měření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2119313" y="5913438"/>
              <a:ext cx="1447800" cy="576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Procedurální znalost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5467350" y="4981575"/>
              <a:ext cx="1584325" cy="5762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Hodnotit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671888" y="5919788"/>
              <a:ext cx="1441450" cy="5699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Konceptuální znalost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602038" y="2287588"/>
              <a:ext cx="1582737" cy="5762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Fenomén</a:t>
              </a:r>
            </a:p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VLASTNOST</a:t>
              </a: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437188" y="2287588"/>
              <a:ext cx="1582737" cy="5762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Fenomén</a:t>
              </a:r>
            </a:p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SUBSTANCE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212725" y="2852738"/>
              <a:ext cx="28987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600" dirty="0" smtClean="0">
                  <a:solidFill>
                    <a:schemeClr val="tx1"/>
                  </a:solidFill>
                </a:rPr>
                <a:t>Deterministické srovnávání </a:t>
              </a:r>
              <a:r>
                <a:rPr lang="cs-CZ" sz="1600" dirty="0">
                  <a:solidFill>
                    <a:schemeClr val="tx1"/>
                  </a:solidFill>
                </a:rPr>
                <a:t>podle všeobecného ekvivalentu 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7164388" y="2738438"/>
              <a:ext cx="1838325" cy="12382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dirty="0">
                  <a:solidFill>
                    <a:schemeClr val="tx1"/>
                  </a:solidFill>
                </a:rPr>
                <a:t>Fyzika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3411538" y="4027488"/>
              <a:ext cx="1728787" cy="647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Intenzita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3379788" y="4857750"/>
              <a:ext cx="1728787" cy="647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Krása</a:t>
              </a: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755650" y="4333875"/>
              <a:ext cx="2087563" cy="647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b="1" dirty="0"/>
                <a:t>Hodnocení</a:t>
              </a: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7164388" y="4562475"/>
              <a:ext cx="1838325" cy="12382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3200" dirty="0">
                  <a:solidFill>
                    <a:schemeClr val="tx1"/>
                  </a:solidFill>
                </a:rPr>
                <a:t>Hudební výchova</a:t>
              </a: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220663" y="5181600"/>
              <a:ext cx="26638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600" dirty="0" smtClean="0">
                  <a:solidFill>
                    <a:schemeClr val="tx1"/>
                  </a:solidFill>
                </a:rPr>
                <a:t>Adaptační srovnávání </a:t>
              </a:r>
              <a:r>
                <a:rPr lang="cs-CZ" sz="1600" dirty="0">
                  <a:solidFill>
                    <a:schemeClr val="tx1"/>
                  </a:solidFill>
                </a:rPr>
                <a:t>podle subjektivního ekvivalentu </a:t>
              </a:r>
            </a:p>
          </p:txBody>
        </p:sp>
        <p:cxnSp>
          <p:nvCxnSpPr>
            <p:cNvPr id="21" name="Přímá spojnice 20"/>
            <p:cNvCxnSpPr>
              <a:stCxn id="6" idx="3"/>
              <a:endCxn id="5" idx="1"/>
            </p:cNvCxnSpPr>
            <p:nvPr/>
          </p:nvCxnSpPr>
          <p:spPr>
            <a:xfrm>
              <a:off x="5111750" y="3460750"/>
              <a:ext cx="468313" cy="56991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stCxn id="15" idx="3"/>
              <a:endCxn id="5" idx="1"/>
            </p:cNvCxnSpPr>
            <p:nvPr/>
          </p:nvCxnSpPr>
          <p:spPr>
            <a:xfrm flipV="1">
              <a:off x="5140325" y="4030663"/>
              <a:ext cx="439738" cy="320675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stCxn id="16" idx="3"/>
              <a:endCxn id="5" idx="1"/>
            </p:cNvCxnSpPr>
            <p:nvPr/>
          </p:nvCxnSpPr>
          <p:spPr>
            <a:xfrm flipV="1">
              <a:off x="5108575" y="4030663"/>
              <a:ext cx="471488" cy="1150937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stCxn id="7" idx="3"/>
              <a:endCxn id="6" idx="1"/>
            </p:cNvCxnSpPr>
            <p:nvPr/>
          </p:nvCxnSpPr>
          <p:spPr>
            <a:xfrm flipV="1">
              <a:off x="2508250" y="3460750"/>
              <a:ext cx="874713" cy="365125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stCxn id="7" idx="3"/>
              <a:endCxn id="15" idx="1"/>
            </p:cNvCxnSpPr>
            <p:nvPr/>
          </p:nvCxnSpPr>
          <p:spPr>
            <a:xfrm>
              <a:off x="2508250" y="3825875"/>
              <a:ext cx="903288" cy="52546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17" idx="3"/>
              <a:endCxn id="16" idx="1"/>
            </p:cNvCxnSpPr>
            <p:nvPr/>
          </p:nvCxnSpPr>
          <p:spPr>
            <a:xfrm>
              <a:off x="2843213" y="4657725"/>
              <a:ext cx="536575" cy="523875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bdélník 37"/>
            <p:cNvSpPr/>
            <p:nvPr/>
          </p:nvSpPr>
          <p:spPr>
            <a:xfrm>
              <a:off x="242888" y="2182813"/>
              <a:ext cx="1400175" cy="5762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Aplikovat</a:t>
              </a: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467350" y="5656263"/>
              <a:ext cx="1584325" cy="5762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Tvořit</a:t>
              </a: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942975" y="5949950"/>
              <a:ext cx="1036638" cy="5651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Znalost</a:t>
              </a:r>
            </a:p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faktů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1819275" y="2182813"/>
              <a:ext cx="1376363" cy="5762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schemeClr val="tx1"/>
                  </a:solidFill>
                </a:rPr>
                <a:t>ČINNOST</a:t>
              </a:r>
            </a:p>
          </p:txBody>
        </p:sp>
      </p:grpSp>
      <p:sp>
        <p:nvSpPr>
          <p:cNvPr id="4" name="Obdélník 3"/>
          <p:cNvSpPr/>
          <p:nvPr/>
        </p:nvSpPr>
        <p:spPr>
          <a:xfrm>
            <a:off x="7058751" y="1039078"/>
            <a:ext cx="2191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DENOTACE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EXEMPLIFIKACE</a:t>
            </a:r>
            <a:endParaRPr lang="cs-CZ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7019925" y="5301837"/>
            <a:ext cx="21916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EXPRESE</a:t>
            </a: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EXEMPLIFIKACE</a:t>
            </a:r>
            <a:endParaRPr lang="cs-CZ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DENOTACE</a:t>
            </a:r>
            <a:endParaRPr lang="cs-CZ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792088"/>
          </a:xfrm>
        </p:spPr>
        <p:txBody>
          <a:bodyPr/>
          <a:lstStyle/>
          <a:p>
            <a:r>
              <a:rPr lang="cs-CZ" dirty="0" smtClean="0"/>
              <a:t>O</a:t>
            </a:r>
            <a:r>
              <a:rPr lang="en-US" dirty="0" smtClean="0"/>
              <a:t>b</a:t>
            </a:r>
            <a:r>
              <a:rPr lang="cs-CZ" dirty="0" err="1" smtClean="0"/>
              <a:t>sah</a:t>
            </a:r>
            <a:r>
              <a:rPr lang="cs-CZ" dirty="0" smtClean="0"/>
              <a:t> prezentace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32859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Význam </a:t>
            </a:r>
            <a:r>
              <a:rPr lang="cs-CZ" dirty="0">
                <a:solidFill>
                  <a:schemeClr val="tx1"/>
                </a:solidFill>
              </a:rPr>
              <a:t>oborových didaktik </a:t>
            </a:r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širším kontextu </a:t>
            </a:r>
            <a:r>
              <a:rPr lang="cs-CZ" dirty="0" smtClean="0">
                <a:solidFill>
                  <a:schemeClr val="tx1"/>
                </a:solidFill>
              </a:rPr>
              <a:t>vzdělávací politiky: od </a:t>
            </a:r>
            <a:r>
              <a:rPr lang="cs-CZ" dirty="0" err="1" smtClean="0">
                <a:solidFill>
                  <a:schemeClr val="tx1"/>
                </a:solidFill>
              </a:rPr>
              <a:t>kurikulární</a:t>
            </a:r>
            <a:r>
              <a:rPr lang="cs-CZ" dirty="0" smtClean="0">
                <a:solidFill>
                  <a:schemeClr val="tx1"/>
                </a:solidFill>
              </a:rPr>
              <a:t> reformy k produktivní kultuře vyučování a učení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Trans/didaktika jako badatelské prostředí oborových didaktik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Zakotvení didaktiky mezi teorií a praxí: metodika AAA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</a:rPr>
              <a:t>Shrnutí: </a:t>
            </a:r>
            <a:r>
              <a:rPr lang="cs-CZ" dirty="0" err="1" smtClean="0">
                <a:solidFill>
                  <a:schemeClr val="tx1"/>
                </a:solidFill>
              </a:rPr>
              <a:t>Didactica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viva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</a:t>
            </a:r>
            <a:r>
              <a:rPr lang="cs-CZ" dirty="0" smtClean="0">
                <a:solidFill>
                  <a:schemeClr val="tx1"/>
                </a:solidFill>
              </a:rPr>
              <a:t> programové teze</a:t>
            </a:r>
          </a:p>
          <a:p>
            <a:pPr marL="514350" indent="-514350" algn="l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</a:t>
            </a:r>
            <a:r>
              <a:rPr lang="cs-CZ" dirty="0" smtClean="0"/>
              <a:t>ákova představa (prekoncept) – otázka pro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dirty="0" smtClean="0"/>
              <a:t>Učitelova </a:t>
            </a:r>
            <a:r>
              <a:rPr lang="cs-CZ" sz="3400" b="1" dirty="0" smtClean="0"/>
              <a:t>didaktická znalost obsahu </a:t>
            </a:r>
            <a:r>
              <a:rPr lang="cs-CZ" sz="3400" dirty="0" smtClean="0"/>
              <a:t>se opírá o znalost žákovských představ </a:t>
            </a:r>
            <a:r>
              <a:rPr lang="cs-CZ" sz="3400" dirty="0"/>
              <a:t>(</a:t>
            </a:r>
            <a:r>
              <a:rPr lang="cs-CZ" sz="3400" dirty="0" smtClean="0"/>
              <a:t>prekonceptů) </a:t>
            </a:r>
            <a:r>
              <a:rPr lang="cs-CZ" sz="3400" dirty="0"/>
              <a:t>vzdělávacího </a:t>
            </a:r>
            <a:r>
              <a:rPr lang="cs-CZ" sz="3400" dirty="0" smtClean="0"/>
              <a:t>obsahu </a:t>
            </a:r>
            <a:r>
              <a:rPr lang="cs-CZ" sz="3400" dirty="0"/>
              <a:t> (srov. </a:t>
            </a:r>
            <a:r>
              <a:rPr lang="cs-CZ" sz="3400" dirty="0" err="1"/>
              <a:t>Kattmann</a:t>
            </a:r>
            <a:r>
              <a:rPr lang="cs-CZ" sz="3400" dirty="0"/>
              <a:t> 2009, s. 21</a:t>
            </a:r>
            <a:r>
              <a:rPr lang="cs-CZ" sz="3400" dirty="0" smtClean="0"/>
              <a:t>) vyjádřenou v odpovědích na otázky typu: </a:t>
            </a:r>
            <a:endParaRPr lang="cs-CZ" sz="3400" dirty="0"/>
          </a:p>
          <a:p>
            <a:pPr lvl="0"/>
            <a:r>
              <a:rPr lang="cs-CZ" dirty="0"/>
              <a:t>Jaké představy o fenoménech v rámci oboru si žáci utvářejí (např. jak chápou fyzikální nebo chemické jevy, se kterými se běžně setkávají v rámci své každodenní zkušenosti).   </a:t>
            </a:r>
          </a:p>
          <a:p>
            <a:pPr lvl="0"/>
            <a:r>
              <a:rPr lang="cs-CZ" dirty="0"/>
              <a:t>Jaké představy – pojmy, myšlenkové figury a způsoby výkladu používají žáci v kontextech určitého oborového konceptu. </a:t>
            </a:r>
          </a:p>
          <a:p>
            <a:pPr lvl="0"/>
            <a:r>
              <a:rPr lang="cs-CZ" dirty="0"/>
              <a:t>Jaké představy mají žáci o vědě, technice, umění, náboženství…</a:t>
            </a:r>
          </a:p>
          <a:p>
            <a:pPr lvl="0"/>
            <a:r>
              <a:rPr lang="cs-CZ" dirty="0"/>
              <a:t>Jaké vzájemné souvislosti je možné rozeznat v každodenních a vědeckých představách. </a:t>
            </a:r>
          </a:p>
          <a:p>
            <a:pPr marL="0" indent="0">
              <a:buNone/>
            </a:pPr>
            <a:r>
              <a:rPr lang="cs-CZ" sz="3400" dirty="0"/>
              <a:t>S ohledem na tyto a jim podobné otázky učitel navrhuje různé typy </a:t>
            </a:r>
            <a:r>
              <a:rPr lang="cs-CZ" sz="3400" i="1" dirty="0"/>
              <a:t>vzdělávacích úloh</a:t>
            </a:r>
            <a:r>
              <a:rPr lang="cs-CZ" sz="3400" dirty="0"/>
              <a:t>, které navozují, rozvíjejí a prohlubují žákovské učení a poznávání daného obsahu.</a:t>
            </a:r>
          </a:p>
        </p:txBody>
      </p:sp>
    </p:spTree>
    <p:extLst>
      <p:ext uri="{BB962C8B-B14F-4D97-AF65-F5344CB8AC3E}">
        <p14:creationId xmlns:p14="http://schemas.microsoft.com/office/powerpoint/2010/main" val="28527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998" y="1600200"/>
            <a:ext cx="2673801" cy="413305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Hloubková struktura výuky:  mezi </a:t>
            </a:r>
            <a:r>
              <a:rPr lang="cs-CZ" b="1" dirty="0" smtClean="0"/>
              <a:t>prekoncepty žáků</a:t>
            </a:r>
            <a:r>
              <a:rPr lang="cs-CZ" dirty="0" smtClean="0"/>
              <a:t>, </a:t>
            </a:r>
            <a:r>
              <a:rPr lang="cs-CZ" b="1" dirty="0" smtClean="0"/>
              <a:t>koncepty oborů</a:t>
            </a:r>
            <a:r>
              <a:rPr lang="cs-CZ" dirty="0" smtClean="0"/>
              <a:t> a </a:t>
            </a:r>
            <a:r>
              <a:rPr lang="cs-CZ" b="1" dirty="0" smtClean="0"/>
              <a:t>lidskou kulturou</a:t>
            </a:r>
            <a:endParaRPr lang="cs-CZ" b="1" dirty="0"/>
          </a:p>
        </p:txBody>
      </p:sp>
      <p:pic>
        <p:nvPicPr>
          <p:cNvPr id="4" name="Obrázek 3" descr="roviny_biologi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436561"/>
            <a:ext cx="5545455" cy="59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Dynamika hloubkové struktury:</a:t>
            </a:r>
            <a:br>
              <a:rPr lang="cs-CZ" dirty="0" smtClean="0"/>
            </a:br>
            <a:r>
              <a:rPr lang="cs-CZ" dirty="0" smtClean="0"/>
              <a:t>abstrakční zdvih &amp; operacionalizace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5259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Abstrakce: od fenomenální zkušenosti k pojmům</a:t>
            </a:r>
          </a:p>
          <a:p>
            <a:r>
              <a:rPr lang="cs-CZ" sz="3600" dirty="0" smtClean="0"/>
              <a:t>Generalizace: od pojmů k pojmům (vyšší úrovně abstrakce, napříč obory)</a:t>
            </a:r>
          </a:p>
          <a:p>
            <a:r>
              <a:rPr lang="cs-CZ" sz="3600" dirty="0" smtClean="0"/>
              <a:t>Operacionalizace: od pojmů k fenomenální zkušenosti </a:t>
            </a:r>
          </a:p>
          <a:p>
            <a:pPr marL="0" indent="0">
              <a:buNone/>
            </a:pPr>
            <a:r>
              <a:rPr lang="cs-CZ" sz="3600" b="1" i="1" dirty="0" smtClean="0"/>
              <a:t>Kognitivní penetrabilita představ </a:t>
            </a:r>
            <a:r>
              <a:rPr lang="cs-CZ" sz="3600" dirty="0" smtClean="0"/>
              <a:t>(</a:t>
            </a:r>
            <a:r>
              <a:rPr lang="cs-CZ" sz="3600" dirty="0" err="1" smtClean="0"/>
              <a:t>Pylyshyn</a:t>
            </a:r>
            <a:r>
              <a:rPr lang="cs-CZ" sz="3600" dirty="0" smtClean="0"/>
              <a:t>)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672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5363" name="Obrázek 0" descr="Úloha_číselná o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0"/>
            <a:ext cx="5707062" cy="2690813"/>
          </a:xfrm>
          <a:noFill/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2555578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Jirka 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(11;10, prima osmiletého gymnázia) dobře odříká znalosti o číselné ose: </a:t>
            </a:r>
            <a:r>
              <a:rPr lang="cs-CZ" altLang="cs-CZ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„Číselná osa je </a:t>
            </a:r>
            <a:r>
              <a:rPr lang="cs-CZ" altLang="cs-CZ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přímka</a:t>
            </a:r>
            <a:r>
              <a:rPr lang="cs-CZ" altLang="cs-CZ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na které zapisujeme </a:t>
            </a:r>
            <a:r>
              <a:rPr lang="cs-CZ" altLang="cs-CZ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čísla jako body</a:t>
            </a:r>
            <a:r>
              <a:rPr lang="cs-CZ" altLang="cs-CZ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Je na ní </a:t>
            </a:r>
            <a:r>
              <a:rPr lang="cs-CZ" altLang="cs-CZ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počátek</a:t>
            </a:r>
            <a:r>
              <a:rPr lang="cs-CZ" altLang="cs-CZ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 musíme určit </a:t>
            </a:r>
            <a:r>
              <a:rPr lang="cs-CZ" altLang="cs-CZ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jednotku délky</a:t>
            </a:r>
            <a:r>
              <a:rPr lang="cs-CZ" altLang="cs-CZ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.“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Při pokusu řešit příklad </a:t>
            </a:r>
            <a:r>
              <a:rPr lang="cs-CZ" altLang="cs-CZ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rozpozná počátek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číselné osy zakreslené na horním obrázku a </a:t>
            </a:r>
            <a:r>
              <a:rPr lang="cs-CZ" altLang="cs-CZ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pojmenuje body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pro které je třeba zapsat souřadnice. Neuvědomuje si ale, jakou </a:t>
            </a:r>
            <a:r>
              <a:rPr lang="cs-CZ" altLang="cs-CZ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číselnou hodnotu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jim má přiřadit, protože úplně </a:t>
            </a:r>
            <a:r>
              <a:rPr lang="cs-CZ" altLang="cs-CZ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přehlédne („nevidí“) číslici „100“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která vymezuje </a:t>
            </a:r>
            <a:r>
              <a:rPr lang="cs-CZ" altLang="cs-CZ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interval </a:t>
            </a:r>
            <a:r>
              <a:rPr lang="cs-CZ" altLang="cs-CZ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 výpočet jednotky délky. </a:t>
            </a:r>
          </a:p>
          <a:p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 předcházejícího odstavce je vidět, kolik </a:t>
            </a:r>
            <a:r>
              <a:rPr lang="cs-CZ" altLang="cs-CZ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dílčích matematických pojmů spojených s činností</a:t>
            </a:r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musí učitel „didakticky znát“, aby mohl a) </a:t>
            </a:r>
            <a:r>
              <a:rPr lang="cs-CZ" altLang="cs-CZ" sz="16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didakticky diagnostikovat</a:t>
            </a:r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žákův poznávací problém, b) </a:t>
            </a:r>
            <a:r>
              <a:rPr lang="cs-CZ" altLang="cs-CZ" sz="16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hodnotit kvalitu žákova postupu podle dílčích kritérií, </a:t>
            </a:r>
            <a:r>
              <a:rPr lang="cs-CZ" altLang="cs-CZ" sz="1600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c)</a:t>
            </a:r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sz="16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pomoci žákovi v činnosti</a:t>
            </a:r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tak, aby se žák něco </a:t>
            </a:r>
            <a:r>
              <a:rPr lang="cs-CZ" altLang="cs-CZ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nového naučil</a:t>
            </a:r>
            <a:r>
              <a:rPr lang="cs-CZ" altLang="cs-CZ" sz="16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cs-CZ" altLang="cs-CZ" sz="1600" dirty="0">
                <a:ea typeface="Calibri" pitchFamily="34" charset="0"/>
                <a:cs typeface="Times New Roman" pitchFamily="18" charset="0"/>
              </a:rPr>
              <a:t>  </a:t>
            </a:r>
          </a:p>
          <a:p>
            <a:r>
              <a:rPr lang="cs-CZ" altLang="cs-CZ" b="1" dirty="0">
                <a:ea typeface="Calibri" pitchFamily="34" charset="0"/>
                <a:cs typeface="Times New Roman" pitchFamily="18" charset="0"/>
              </a:rPr>
              <a:t>Jádrová </a:t>
            </a:r>
            <a:r>
              <a:rPr lang="cs-CZ" altLang="cs-CZ" b="1" dirty="0" smtClean="0">
                <a:ea typeface="Calibri" pitchFamily="34" charset="0"/>
                <a:cs typeface="Times New Roman" pitchFamily="18" charset="0"/>
              </a:rPr>
              <a:t>činnost</a:t>
            </a:r>
            <a:r>
              <a:rPr lang="cs-CZ" altLang="cs-CZ" dirty="0" smtClean="0">
                <a:ea typeface="Calibri" pitchFamily="34" charset="0"/>
                <a:cs typeface="Times New Roman" pitchFamily="18" charset="0"/>
              </a:rPr>
              <a:t>: zakreslení </a:t>
            </a:r>
            <a:r>
              <a:rPr lang="cs-CZ" altLang="cs-CZ" dirty="0">
                <a:ea typeface="Calibri" pitchFamily="34" charset="0"/>
                <a:cs typeface="Times New Roman" pitchFamily="18" charset="0"/>
              </a:rPr>
              <a:t>číselné osy spojené s určením počátku a jednotky délky – žák by si měl přitom stále uvědomovat a v představě udržovat /“vidět“/ klíčové fáze: </a:t>
            </a:r>
            <a:r>
              <a:rPr lang="cs-CZ" altLang="cs-CZ" b="1" dirty="0">
                <a:solidFill>
                  <a:schemeClr val="hlink"/>
                </a:solidFill>
                <a:ea typeface="Calibri" pitchFamily="34" charset="0"/>
                <a:cs typeface="Times New Roman" pitchFamily="18" charset="0"/>
              </a:rPr>
              <a:t>a) přímka, b) počátek = 0, c) „krok“ = interval = jednotka délky, d) opakování „kroku“.</a:t>
            </a:r>
            <a:r>
              <a:rPr lang="cs-CZ" altLang="cs-CZ" dirty="0">
                <a:ea typeface="Calibri" pitchFamily="34" charset="0"/>
                <a:cs typeface="Times New Roman" pitchFamily="18" charset="0"/>
              </a:rPr>
              <a:t> To jsou složky jádrové činnosti. </a:t>
            </a:r>
            <a:endParaRPr lang="cs-CZ" altLang="cs-CZ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cs-CZ" altLang="cs-CZ" dirty="0" smtClean="0">
                <a:ea typeface="Calibri" pitchFamily="34" charset="0"/>
                <a:cs typeface="Times New Roman" pitchFamily="18" charset="0"/>
              </a:rPr>
              <a:t>Kteroukoliv </a:t>
            </a:r>
            <a:r>
              <a:rPr lang="cs-CZ" altLang="cs-CZ" dirty="0">
                <a:ea typeface="Calibri" pitchFamily="34" charset="0"/>
                <a:cs typeface="Times New Roman" pitchFamily="18" charset="0"/>
              </a:rPr>
              <a:t>z těchto fází vypustit nebo přeskočit anebo nevidět v souvislosti s druhými znamená </a:t>
            </a:r>
            <a:r>
              <a:rPr lang="cs-CZ" altLang="cs-CZ" b="1" dirty="0">
                <a:ea typeface="Calibri" pitchFamily="34" charset="0"/>
                <a:cs typeface="Times New Roman" pitchFamily="18" charset="0"/>
              </a:rPr>
              <a:t>ztratit schopnost porozumět tomu, co </a:t>
            </a:r>
            <a:r>
              <a:rPr lang="cs-CZ" altLang="cs-CZ" b="1" dirty="0" smtClean="0">
                <a:ea typeface="Calibri" pitchFamily="34" charset="0"/>
                <a:cs typeface="Times New Roman" pitchFamily="18" charset="0"/>
              </a:rPr>
              <a:t>činím – nepostačující</a:t>
            </a:r>
            <a:r>
              <a:rPr lang="cs-CZ" altLang="cs-CZ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kognitivní penetrabilita</a:t>
            </a:r>
            <a:r>
              <a:rPr lang="cs-CZ" altLang="cs-CZ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altLang="cs-CZ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cs-CZ" altLang="cs-CZ" sz="16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cs-CZ" altLang="cs-CZ" sz="16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a 40"/>
          <p:cNvSpPr/>
          <p:nvPr/>
        </p:nvSpPr>
        <p:spPr>
          <a:xfrm>
            <a:off x="3429000" y="3000375"/>
            <a:ext cx="3571875" cy="3357563"/>
          </a:xfrm>
          <a:prstGeom prst="ellipse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6" name="Rovnoramenný trojúhelník 35"/>
          <p:cNvSpPr/>
          <p:nvPr/>
        </p:nvSpPr>
        <p:spPr>
          <a:xfrm>
            <a:off x="1643063" y="3429000"/>
            <a:ext cx="4786312" cy="2500313"/>
          </a:xfrm>
          <a:prstGeom prst="triangle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9" name="Nadpis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i="1" dirty="0" smtClean="0">
                <a:solidFill>
                  <a:srgbClr val="00B050"/>
                </a:solidFill>
              </a:rPr>
              <a:t>…hledat pravoúhlé trojúhelníky v různých útvarech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onto</a:t>
            </a:r>
            <a:r>
              <a:rPr lang="cs-CZ" sz="2400" dirty="0" smtClean="0"/>
              <a:t>/</a:t>
            </a:r>
            <a:r>
              <a:rPr lang="cs-CZ" sz="2400" dirty="0" err="1" smtClean="0"/>
              <a:t>psycho</a:t>
            </a:r>
            <a:r>
              <a:rPr lang="cs-CZ" sz="2400" b="1" dirty="0" err="1" smtClean="0"/>
              <a:t>didaktická</a:t>
            </a:r>
            <a:r>
              <a:rPr lang="cs-CZ" sz="2400" b="1" dirty="0" smtClean="0"/>
              <a:t> analýza učiva: opora formativního hodnocení </a:t>
            </a:r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>
          <a:xfrm>
            <a:off x="0" y="928688"/>
            <a:ext cx="3143250" cy="55006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/>
              <a:t>Úloha – neúplná anebo nedobře organizovaná struktura obsahových jednotek (pojmů, významů), která vyžaduje</a:t>
            </a:r>
            <a:r>
              <a:rPr lang="cs-CZ" sz="1600" b="1" dirty="0" smtClean="0">
                <a:solidFill>
                  <a:srgbClr val="C00000"/>
                </a:solidFill>
              </a:rPr>
              <a:t> správné doplnění </a:t>
            </a:r>
            <a:r>
              <a:rPr lang="cs-CZ" sz="1600" b="1" dirty="0" smtClean="0"/>
              <a:t>anebo</a:t>
            </a:r>
            <a:r>
              <a:rPr lang="cs-CZ" sz="1600" b="1" dirty="0" smtClean="0">
                <a:solidFill>
                  <a:srgbClr val="C00000"/>
                </a:solidFill>
              </a:rPr>
              <a:t> správnou reorganizaci</a:t>
            </a:r>
            <a:r>
              <a:rPr lang="cs-CZ" sz="1600" b="1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Žebříky štaflí: úsečka – exemplifikace </a:t>
            </a:r>
            <a:r>
              <a:rPr lang="cs-CZ" sz="1600" i="1" dirty="0" smtClean="0"/>
              <a:t>délky,</a:t>
            </a:r>
            <a:r>
              <a:rPr lang="cs-CZ" sz="1600" dirty="0" smtClean="0"/>
              <a:t> denotace odpovídajícího </a:t>
            </a:r>
            <a:r>
              <a:rPr lang="cs-CZ" sz="1600" i="1" dirty="0" smtClean="0"/>
              <a:t>čísla  </a:t>
            </a:r>
            <a:r>
              <a:rPr lang="cs-CZ" sz="1600" dirty="0" smtClean="0"/>
              <a:t> (může být poloměrem)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Stavění štaflí: úsečka „zmizí“, „rozdělí se“, pohyb úseček – vytváření </a:t>
            </a:r>
            <a:r>
              <a:rPr lang="cs-CZ" sz="1600" i="1" dirty="0" smtClean="0"/>
              <a:t>tvaru-plochy</a:t>
            </a:r>
            <a:r>
              <a:rPr lang="cs-CZ" sz="1600" dirty="0" smtClean="0"/>
              <a:t> trojúhelníku (denotace, část exemplifikace)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/>
              <a:t>Co měl objevit žák</a:t>
            </a:r>
            <a:r>
              <a:rPr lang="cs-CZ" sz="1600" dirty="0" smtClean="0"/>
              <a:t>: Žebřík štaflí exemplifikuje úsečku BC, která  je stranou  rovnoramenného trojúhelníka ABC. „Neviditelná“ (jen denotovaná) a zmenšující se výška DC (pro ABC) je zároveň přeponou pro CDB. 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>
              <a:latin typeface="Calibri" pitchFamily="34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786313" y="1143000"/>
          <a:ext cx="4065587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3" imgW="4897731" imgH="1895699" progId="">
                  <p:embed/>
                </p:oleObj>
              </mc:Choice>
              <mc:Fallback>
                <p:oleObj r:id="rId3" imgW="4897731" imgH="18956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1143000"/>
                        <a:ext cx="4065587" cy="178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3929063" y="2643188"/>
            <a:ext cx="214312" cy="328612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20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357188" y="-285750"/>
            <a:ext cx="7358062" cy="6215063"/>
          </a:xfrm>
          <a:prstGeom prst="ellipse">
            <a:avLst/>
          </a:prstGeom>
          <a:noFill/>
          <a:ln w="31750">
            <a:solidFill>
              <a:srgbClr val="C2080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ovací čára 13"/>
          <p:cNvCxnSpPr>
            <a:stCxn id="36" idx="0"/>
            <a:endCxn id="36" idx="4"/>
          </p:cNvCxnSpPr>
          <p:nvPr/>
        </p:nvCxnSpPr>
        <p:spPr>
          <a:xfrm rot="16200000" flipH="1">
            <a:off x="3982243" y="3482182"/>
            <a:ext cx="2500313" cy="2393950"/>
          </a:xfrm>
          <a:prstGeom prst="line">
            <a:avLst/>
          </a:prstGeom>
          <a:ln w="381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57188" y="500063"/>
            <a:ext cx="7500937" cy="6143625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3429000" y="2643188"/>
            <a:ext cx="1285875" cy="7858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rot="5400000">
            <a:off x="3036888" y="3035300"/>
            <a:ext cx="785812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000875" y="4714875"/>
            <a:ext cx="1928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j-lt"/>
              </a:rPr>
              <a:t>Ž: </a:t>
            </a:r>
            <a:r>
              <a:rPr lang="cs-CZ" sz="1600" dirty="0">
                <a:solidFill>
                  <a:srgbClr val="00B050"/>
                </a:solidFill>
                <a:latin typeface="+mj-lt"/>
              </a:rPr>
              <a:t>„…Ale co ta druhá strana?“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j-lt"/>
              </a:rPr>
              <a:t>U: </a:t>
            </a:r>
            <a:r>
              <a:rPr lang="cs-CZ" sz="1600" dirty="0">
                <a:solidFill>
                  <a:srgbClr val="00B050"/>
                </a:solidFill>
                <a:latin typeface="+mj-lt"/>
              </a:rPr>
              <a:t>„…Tady žádná druhá strana není. Tady jde o prostředek, o tu výšku!...“</a:t>
            </a:r>
          </a:p>
        </p:txBody>
      </p:sp>
      <p:sp>
        <p:nvSpPr>
          <p:cNvPr id="25" name="Elipsa 24"/>
          <p:cNvSpPr/>
          <p:nvPr/>
        </p:nvSpPr>
        <p:spPr>
          <a:xfrm>
            <a:off x="4143375" y="5786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643063" y="6143625"/>
            <a:ext cx="214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429375" y="6215063"/>
            <a:ext cx="33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00438" y="3500438"/>
            <a:ext cx="142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3929063" y="61436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C2080C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34" name="Šrafovaná šipka doprava 33"/>
          <p:cNvSpPr/>
          <p:nvPr/>
        </p:nvSpPr>
        <p:spPr>
          <a:xfrm>
            <a:off x="4214813" y="5643563"/>
            <a:ext cx="1500187" cy="714375"/>
          </a:xfrm>
          <a:prstGeom prst="stripedRigh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Šrafovaná šipka doprava 34"/>
          <p:cNvSpPr/>
          <p:nvPr/>
        </p:nvSpPr>
        <p:spPr>
          <a:xfrm rot="10800000">
            <a:off x="2357438" y="5643563"/>
            <a:ext cx="1500187" cy="714375"/>
          </a:xfrm>
          <a:prstGeom prst="stripedRigh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6" name="Oblouk 45"/>
          <p:cNvSpPr/>
          <p:nvPr/>
        </p:nvSpPr>
        <p:spPr>
          <a:xfrm rot="20172375">
            <a:off x="3984625" y="5667375"/>
            <a:ext cx="339725" cy="344488"/>
          </a:xfrm>
          <a:prstGeom prst="arc">
            <a:avLst>
              <a:gd name="adj1" fmla="val 15304224"/>
              <a:gd name="adj2" fmla="val 3459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53" name="Přímá spojovací čára 52"/>
          <p:cNvCxnSpPr>
            <a:stCxn id="11" idx="4"/>
            <a:endCxn id="36" idx="0"/>
          </p:cNvCxnSpPr>
          <p:nvPr/>
        </p:nvCxnSpPr>
        <p:spPr>
          <a:xfrm rot="5400000" flipH="1">
            <a:off x="2785268" y="4679157"/>
            <a:ext cx="25003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3429000" y="2786063"/>
            <a:ext cx="15001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Arial Narrow" pitchFamily="34" charset="0"/>
              </a:rPr>
              <a:t>Exemp. délka – přesun</a:t>
            </a:r>
          </a:p>
          <a:p>
            <a:pPr eaLnBrk="1" hangingPunct="1"/>
            <a:r>
              <a:rPr lang="cs-CZ" altLang="cs-CZ" sz="900">
                <a:latin typeface="Arial Narrow" pitchFamily="34" charset="0"/>
              </a:rPr>
              <a:t>Denot. výška – zkracování </a:t>
            </a:r>
          </a:p>
          <a:p>
            <a:pPr eaLnBrk="1" hangingPunct="1"/>
            <a:r>
              <a:rPr lang="cs-CZ" altLang="cs-CZ" sz="900">
                <a:latin typeface="Arial Narrow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33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6" grpId="0" animBg="1"/>
      <p:bldP spid="1028" grpId="0" build="p"/>
      <p:bldP spid="10" grpId="0" animBg="1"/>
      <p:bldP spid="11" grpId="0" animBg="1"/>
      <p:bldP spid="12" grpId="0" animBg="1"/>
      <p:bldP spid="20" grpId="0" animBg="1"/>
      <p:bldP spid="23" grpId="0"/>
      <p:bldP spid="25" grpId="0" animBg="1"/>
      <p:bldP spid="26" grpId="0"/>
      <p:bldP spid="27" grpId="0"/>
      <p:bldP spid="28" grpId="0"/>
      <p:bldP spid="29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 noChangeAspect="1"/>
          </p:cNvGrpSpPr>
          <p:nvPr/>
        </p:nvGrpSpPr>
        <p:grpSpPr bwMode="auto">
          <a:xfrm>
            <a:off x="755650" y="-100013"/>
            <a:ext cx="7777163" cy="6945313"/>
            <a:chOff x="1958" y="338"/>
            <a:chExt cx="11096" cy="10937"/>
          </a:xfrm>
        </p:grpSpPr>
        <p:sp>
          <p:nvSpPr>
            <p:cNvPr id="16388" name="AutoShape 7"/>
            <p:cNvSpPr>
              <a:spLocks noChangeAspect="1" noChangeArrowheads="1"/>
            </p:cNvSpPr>
            <p:nvPr/>
          </p:nvSpPr>
          <p:spPr bwMode="auto">
            <a:xfrm>
              <a:off x="1958" y="338"/>
              <a:ext cx="11096" cy="1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389" name="Oval 8" descr="10%"/>
            <p:cNvSpPr>
              <a:spLocks noChangeArrowheads="1"/>
            </p:cNvSpPr>
            <p:nvPr/>
          </p:nvSpPr>
          <p:spPr bwMode="auto">
            <a:xfrm>
              <a:off x="7199" y="3978"/>
              <a:ext cx="1936" cy="2144"/>
            </a:xfrm>
            <a:prstGeom prst="ellipse">
              <a:avLst/>
            </a:prstGeom>
            <a:pattFill prst="pct1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cs-CZ">
                <a:latin typeface="Calibri" pitchFamily="34" charset="0"/>
              </a:endParaRPr>
            </a:p>
          </p:txBody>
        </p:sp>
        <p:sp>
          <p:nvSpPr>
            <p:cNvPr id="16390" name="Oval 9"/>
            <p:cNvSpPr>
              <a:spLocks noChangeArrowheads="1"/>
            </p:cNvSpPr>
            <p:nvPr/>
          </p:nvSpPr>
          <p:spPr bwMode="auto">
            <a:xfrm>
              <a:off x="6818" y="6773"/>
              <a:ext cx="2880" cy="1260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1200" b="1">
                  <a:solidFill>
                    <a:srgbClr val="000000"/>
                  </a:solidFill>
                  <a:latin typeface="Calibri" pitchFamily="34" charset="0"/>
                </a:rPr>
                <a:t>   Fáze 2 – vhled</a:t>
              </a:r>
            </a:p>
            <a:p>
              <a:pPr algn="ctr" eaLnBrk="1" hangingPunct="1"/>
              <a:r>
                <a:rPr lang="cs-CZ" altLang="cs-CZ" sz="900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391" name="Oval 10"/>
            <p:cNvSpPr>
              <a:spLocks noChangeArrowheads="1"/>
            </p:cNvSpPr>
            <p:nvPr/>
          </p:nvSpPr>
          <p:spPr bwMode="auto">
            <a:xfrm>
              <a:off x="6075" y="4072"/>
              <a:ext cx="1620" cy="238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cs-CZ">
                <a:latin typeface="Calibri" pitchFamily="34" charset="0"/>
              </a:endParaRPr>
            </a:p>
          </p:txBody>
        </p:sp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2678" y="8255"/>
              <a:ext cx="2719" cy="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>
                  <a:latin typeface="Calibri" pitchFamily="34" charset="0"/>
                </a:rPr>
                <a:t>Žák zkoumá kvality konceptu, objevuje nové přístupy k němu. </a:t>
              </a:r>
              <a:endParaRPr lang="cs-CZ" altLang="cs-CZ">
                <a:latin typeface="Calibri" pitchFamily="34" charset="0"/>
              </a:endParaRPr>
            </a:p>
          </p:txBody>
        </p:sp>
        <p:grpSp>
          <p:nvGrpSpPr>
            <p:cNvPr id="16393" name="Group 12"/>
            <p:cNvGrpSpPr>
              <a:grpSpLocks/>
            </p:cNvGrpSpPr>
            <p:nvPr/>
          </p:nvGrpSpPr>
          <p:grpSpPr bwMode="auto">
            <a:xfrm>
              <a:off x="5895" y="1372"/>
              <a:ext cx="2506" cy="1958"/>
              <a:chOff x="5018" y="1102"/>
              <a:chExt cx="3060" cy="2605"/>
            </a:xfrm>
          </p:grpSpPr>
          <p:sp>
            <p:nvSpPr>
              <p:cNvPr id="16438" name="Oval 13"/>
              <p:cNvSpPr>
                <a:spLocks noChangeArrowheads="1"/>
              </p:cNvSpPr>
              <p:nvPr/>
            </p:nvSpPr>
            <p:spPr bwMode="auto">
              <a:xfrm>
                <a:off x="5198" y="1102"/>
                <a:ext cx="2700" cy="2605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337" tIns="48169" rIns="96337" bIns="4816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cs-CZ" altLang="cs-CZ" sz="1000">
                  <a:latin typeface="Calibri" pitchFamily="34" charset="0"/>
                </a:endParaRPr>
              </a:p>
              <a:p>
                <a:pPr algn="ctr" eaLnBrk="1" hangingPunct="1"/>
                <a:endParaRPr lang="cs-CZ" altLang="cs-CZ">
                  <a:latin typeface="Calibri" pitchFamily="34" charset="0"/>
                </a:endParaRPr>
              </a:p>
            </p:txBody>
          </p:sp>
          <p:sp>
            <p:nvSpPr>
              <p:cNvPr id="16439" name="Oval 14"/>
              <p:cNvSpPr>
                <a:spLocks noChangeArrowheads="1"/>
              </p:cNvSpPr>
              <p:nvPr/>
            </p:nvSpPr>
            <p:spPr bwMode="auto">
              <a:xfrm>
                <a:off x="5359" y="2349"/>
                <a:ext cx="2359" cy="111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337" tIns="48169" rIns="96337" bIns="4816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altLang="cs-CZ" sz="1000">
                    <a:solidFill>
                      <a:srgbClr val="000000"/>
                    </a:solidFill>
                    <a:latin typeface="Calibri" pitchFamily="34" charset="0"/>
                  </a:rPr>
                  <a:t>TECHNIKA</a:t>
                </a:r>
                <a:endParaRPr lang="cs-CZ" altLang="cs-CZ">
                  <a:latin typeface="Calibri" pitchFamily="34" charset="0"/>
                </a:endParaRPr>
              </a:p>
            </p:txBody>
          </p:sp>
          <p:sp>
            <p:nvSpPr>
              <p:cNvPr id="16440" name="Oval 15"/>
              <p:cNvSpPr>
                <a:spLocks noChangeArrowheads="1"/>
              </p:cNvSpPr>
              <p:nvPr/>
            </p:nvSpPr>
            <p:spPr bwMode="auto">
              <a:xfrm>
                <a:off x="5378" y="1282"/>
                <a:ext cx="2340" cy="10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337" tIns="48169" rIns="96337" bIns="4816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altLang="cs-CZ" sz="1000">
                    <a:solidFill>
                      <a:srgbClr val="000000"/>
                    </a:solidFill>
                    <a:latin typeface="Calibri" pitchFamily="34" charset="0"/>
                  </a:rPr>
                  <a:t>NÁMĚT</a:t>
                </a:r>
                <a:endParaRPr lang="cs-CZ" altLang="cs-CZ">
                  <a:latin typeface="Calibri" pitchFamily="34" charset="0"/>
                </a:endParaRPr>
              </a:p>
            </p:txBody>
          </p:sp>
          <p:sp>
            <p:nvSpPr>
              <p:cNvPr id="16441" name="Text Box 16"/>
              <p:cNvSpPr txBox="1">
                <a:spLocks noChangeArrowheads="1"/>
              </p:cNvSpPr>
              <p:nvPr/>
            </p:nvSpPr>
            <p:spPr bwMode="auto">
              <a:xfrm>
                <a:off x="5018" y="2002"/>
                <a:ext cx="30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7359" tIns="38679" rIns="77359" bIns="38679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cs-CZ" altLang="cs-CZ" sz="1300" b="1">
                    <a:latin typeface="Calibri" pitchFamily="34" charset="0"/>
                  </a:rPr>
                  <a:t>JÁDRO ÚLOHY</a:t>
                </a:r>
              </a:p>
              <a:p>
                <a:pPr eaLnBrk="1" hangingPunct="1"/>
                <a:endParaRPr lang="cs-CZ" altLang="cs-CZ">
                  <a:latin typeface="Calibri" pitchFamily="34" charset="0"/>
                </a:endParaRPr>
              </a:p>
            </p:txBody>
          </p:sp>
        </p:grpSp>
        <p:cxnSp>
          <p:nvCxnSpPr>
            <p:cNvPr id="16394" name="AutoShape 17"/>
            <p:cNvCxnSpPr>
              <a:cxnSpLocks noChangeShapeType="1"/>
              <a:stCxn id="16395" idx="1"/>
              <a:endCxn id="16389" idx="7"/>
            </p:cNvCxnSpPr>
            <p:nvPr/>
          </p:nvCxnSpPr>
          <p:spPr bwMode="auto">
            <a:xfrm flipH="1">
              <a:off x="8852" y="2468"/>
              <a:ext cx="1003" cy="18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5" name="Text Box 18"/>
            <p:cNvSpPr txBox="1">
              <a:spLocks noChangeArrowheads="1"/>
            </p:cNvSpPr>
            <p:nvPr/>
          </p:nvSpPr>
          <p:spPr bwMode="auto">
            <a:xfrm>
              <a:off x="9855" y="2048"/>
              <a:ext cx="2346" cy="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 dirty="0">
                  <a:latin typeface="Calibri" pitchFamily="34" charset="0"/>
                </a:rPr>
                <a:t>Reprezentace konceptu: Učitel vysvětluje  a předvádí postup </a:t>
              </a:r>
              <a:r>
                <a:rPr lang="cs-CZ" altLang="cs-CZ" sz="900" dirty="0" smtClean="0">
                  <a:latin typeface="Calibri" pitchFamily="34" charset="0"/>
                </a:rPr>
                <a:t>tvorby obsahu.</a:t>
              </a:r>
              <a:endParaRPr lang="cs-CZ" altLang="cs-CZ" dirty="0">
                <a:latin typeface="Calibri" pitchFamily="34" charset="0"/>
              </a:endParaRPr>
            </a:p>
          </p:txBody>
        </p:sp>
        <p:cxnSp>
          <p:nvCxnSpPr>
            <p:cNvPr id="16396" name="AutoShape 19"/>
            <p:cNvCxnSpPr>
              <a:cxnSpLocks noChangeShapeType="1"/>
              <a:stCxn id="16397" idx="3"/>
              <a:endCxn id="16418" idx="0"/>
            </p:cNvCxnSpPr>
            <p:nvPr/>
          </p:nvCxnSpPr>
          <p:spPr bwMode="auto">
            <a:xfrm>
              <a:off x="4422" y="2335"/>
              <a:ext cx="2936" cy="3358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7" name="Text Box 20"/>
            <p:cNvSpPr txBox="1">
              <a:spLocks noChangeArrowheads="1"/>
            </p:cNvSpPr>
            <p:nvPr/>
          </p:nvSpPr>
          <p:spPr bwMode="auto">
            <a:xfrm>
              <a:off x="2295" y="1982"/>
              <a:ext cx="2127" cy="7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>
                  <a:latin typeface="Calibri" pitchFamily="34" charset="0"/>
                </a:rPr>
                <a:t>Žák interpretuje zadání úlohy učitelem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2295" y="2882"/>
              <a:ext cx="2041" cy="7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>
                  <a:latin typeface="Calibri" pitchFamily="34" charset="0"/>
                </a:rPr>
                <a:t>Žák tvoří podle zadání úlohy 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399" name="AutoShape 22"/>
            <p:cNvCxnSpPr>
              <a:cxnSpLocks noChangeShapeType="1"/>
              <a:stCxn id="16420" idx="1"/>
              <a:endCxn id="16412" idx="3"/>
            </p:cNvCxnSpPr>
            <p:nvPr/>
          </p:nvCxnSpPr>
          <p:spPr bwMode="auto">
            <a:xfrm flipH="1" flipV="1">
              <a:off x="4959" y="4899"/>
              <a:ext cx="4896" cy="70"/>
            </a:xfrm>
            <a:prstGeom prst="straightConnector1">
              <a:avLst/>
            </a:prstGeom>
            <a:noFill/>
            <a:ln w="146050">
              <a:solidFill>
                <a:srgbClr val="C0C0C0"/>
              </a:solidFill>
              <a:prstDash val="sysDot"/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AutoShape 23"/>
            <p:cNvCxnSpPr>
              <a:cxnSpLocks noChangeShapeType="1"/>
              <a:stCxn id="16398" idx="3"/>
              <a:endCxn id="16418" idx="2"/>
            </p:cNvCxnSpPr>
            <p:nvPr/>
          </p:nvCxnSpPr>
          <p:spPr bwMode="auto">
            <a:xfrm>
              <a:off x="4336" y="3242"/>
              <a:ext cx="1402" cy="3081"/>
            </a:xfrm>
            <a:prstGeom prst="curvedConnector3">
              <a:avLst>
                <a:gd name="adj1" fmla="val 4993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AutoShape 24"/>
            <p:cNvCxnSpPr>
              <a:cxnSpLocks noChangeShapeType="1"/>
              <a:stCxn id="16418" idx="4"/>
              <a:endCxn id="16428" idx="1"/>
            </p:cNvCxnSpPr>
            <p:nvPr/>
          </p:nvCxnSpPr>
          <p:spPr bwMode="auto">
            <a:xfrm rot="16200000" flipH="1">
              <a:off x="7347" y="6964"/>
              <a:ext cx="670" cy="648"/>
            </a:xfrm>
            <a:prstGeom prst="curvedConnector2">
              <a:avLst/>
            </a:prstGeom>
            <a:noFill/>
            <a:ln w="63500">
              <a:solidFill>
                <a:schemeClr val="accent5">
                  <a:lumMod val="50000"/>
                </a:schemeClr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2" name="AutoShape 25"/>
            <p:cNvCxnSpPr>
              <a:cxnSpLocks noChangeShapeType="1"/>
              <a:stCxn id="16403" idx="1"/>
              <a:endCxn id="16390" idx="0"/>
            </p:cNvCxnSpPr>
            <p:nvPr/>
          </p:nvCxnSpPr>
          <p:spPr bwMode="auto">
            <a:xfrm flipH="1">
              <a:off x="8258" y="6463"/>
              <a:ext cx="2083" cy="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3" name="Text Box 26"/>
            <p:cNvSpPr txBox="1">
              <a:spLocks noChangeArrowheads="1"/>
            </p:cNvSpPr>
            <p:nvPr/>
          </p:nvSpPr>
          <p:spPr bwMode="auto">
            <a:xfrm>
              <a:off x="10341" y="5878"/>
              <a:ext cx="2520" cy="11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000">
                  <a:latin typeface="Arial Narrow" pitchFamily="34" charset="0"/>
                </a:rPr>
                <a:t>„Koučování“: Učitel koriguje nabízí alterace, dává pomocné pokyny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04" name="Text Box 27"/>
            <p:cNvSpPr txBox="1">
              <a:spLocks noChangeArrowheads="1"/>
            </p:cNvSpPr>
            <p:nvPr/>
          </p:nvSpPr>
          <p:spPr bwMode="auto">
            <a:xfrm>
              <a:off x="2318" y="6635"/>
              <a:ext cx="2882" cy="1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>
                  <a:latin typeface="Calibri" pitchFamily="34" charset="0"/>
                </a:rPr>
                <a:t>Žák sám objevuje některé kvality konceptu.  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05" name="AutoShape 28"/>
            <p:cNvCxnSpPr>
              <a:cxnSpLocks noChangeShapeType="1"/>
              <a:stCxn id="16404" idx="3"/>
              <a:endCxn id="16390" idx="2"/>
            </p:cNvCxnSpPr>
            <p:nvPr/>
          </p:nvCxnSpPr>
          <p:spPr bwMode="auto">
            <a:xfrm>
              <a:off x="5200" y="7154"/>
              <a:ext cx="1618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6" name="Text Box 29"/>
            <p:cNvSpPr txBox="1">
              <a:spLocks noChangeArrowheads="1"/>
            </p:cNvSpPr>
            <p:nvPr/>
          </p:nvSpPr>
          <p:spPr bwMode="auto">
            <a:xfrm>
              <a:off x="7155" y="4142"/>
              <a:ext cx="2003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1400" b="1">
                  <a:solidFill>
                    <a:srgbClr val="000000"/>
                  </a:solidFill>
                  <a:latin typeface="Calibri" pitchFamily="34" charset="0"/>
                </a:rPr>
                <a:t>Expertní </a:t>
              </a:r>
            </a:p>
            <a:p>
              <a:pPr algn="ctr" eaLnBrk="1" hangingPunct="1"/>
              <a:r>
                <a:rPr lang="cs-CZ" altLang="cs-CZ" sz="1400" b="1">
                  <a:solidFill>
                    <a:srgbClr val="000000"/>
                  </a:solidFill>
                  <a:latin typeface="Calibri" pitchFamily="34" charset="0"/>
                </a:rPr>
                <a:t>koncept</a:t>
              </a:r>
            </a:p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07" name="Text Box 30"/>
            <p:cNvSpPr txBox="1">
              <a:spLocks noChangeArrowheads="1"/>
            </p:cNvSpPr>
            <p:nvPr/>
          </p:nvSpPr>
          <p:spPr bwMode="auto">
            <a:xfrm>
              <a:off x="10341" y="3330"/>
              <a:ext cx="1860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900">
                  <a:latin typeface="Calibri" pitchFamily="34" charset="0"/>
                </a:rPr>
                <a:t>Zpřesňování, korekce: Učitel  vysvětluje, nabízí dílčí postupy 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08" name="AutoShape 31"/>
            <p:cNvCxnSpPr>
              <a:cxnSpLocks noChangeShapeType="1"/>
              <a:stCxn id="16407" idx="1"/>
              <a:endCxn id="16390" idx="7"/>
            </p:cNvCxnSpPr>
            <p:nvPr/>
          </p:nvCxnSpPr>
          <p:spPr bwMode="auto">
            <a:xfrm flipH="1">
              <a:off x="9276" y="3818"/>
              <a:ext cx="1065" cy="3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9" name="AutoShape 32"/>
            <p:cNvCxnSpPr>
              <a:cxnSpLocks noChangeShapeType="1"/>
              <a:stCxn id="16434" idx="5"/>
              <a:endCxn id="16415" idx="0"/>
            </p:cNvCxnSpPr>
            <p:nvPr/>
          </p:nvCxnSpPr>
          <p:spPr bwMode="auto">
            <a:xfrm flipH="1">
              <a:off x="9032" y="8654"/>
              <a:ext cx="657" cy="8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0" name="Text Box 33"/>
            <p:cNvSpPr txBox="1">
              <a:spLocks noChangeArrowheads="1"/>
            </p:cNvSpPr>
            <p:nvPr/>
          </p:nvSpPr>
          <p:spPr bwMode="auto">
            <a:xfrm>
              <a:off x="5738" y="4658"/>
              <a:ext cx="211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140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cs-CZ" altLang="cs-CZ" sz="1400" b="1">
                  <a:solidFill>
                    <a:srgbClr val="000000"/>
                  </a:solidFill>
                  <a:latin typeface="Calibri" pitchFamily="34" charset="0"/>
                </a:rPr>
                <a:t>Prekoncept </a:t>
              </a:r>
            </a:p>
            <a:p>
              <a:pPr algn="ctr" eaLnBrk="1" hangingPunct="1"/>
              <a:endParaRPr lang="cs-CZ" altLang="cs-CZ" sz="170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11" name="AutoShape 34"/>
            <p:cNvCxnSpPr>
              <a:cxnSpLocks noChangeShapeType="1"/>
              <a:stCxn id="16403" idx="1"/>
              <a:endCxn id="16391" idx="6"/>
            </p:cNvCxnSpPr>
            <p:nvPr/>
          </p:nvCxnSpPr>
          <p:spPr bwMode="auto">
            <a:xfrm flipH="1" flipV="1">
              <a:off x="7695" y="5265"/>
              <a:ext cx="2646" cy="1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2" name="Text Box 35"/>
            <p:cNvSpPr txBox="1">
              <a:spLocks noChangeArrowheads="1"/>
            </p:cNvSpPr>
            <p:nvPr/>
          </p:nvSpPr>
          <p:spPr bwMode="auto">
            <a:xfrm>
              <a:off x="2295" y="4612"/>
              <a:ext cx="2664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cs-CZ" altLang="cs-CZ" sz="1000" b="1">
                  <a:latin typeface="Calibri" pitchFamily="34" charset="0"/>
                </a:rPr>
                <a:t>žákovi blízká výrazová struktura 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13" name="Text Box 36"/>
            <p:cNvSpPr txBox="1">
              <a:spLocks noChangeArrowheads="1"/>
            </p:cNvSpPr>
            <p:nvPr/>
          </p:nvSpPr>
          <p:spPr bwMode="auto">
            <a:xfrm>
              <a:off x="2295" y="4972"/>
              <a:ext cx="1404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000">
                  <a:latin typeface="Calibri" pitchFamily="34" charset="0"/>
                </a:rPr>
                <a:t>      </a:t>
              </a:r>
              <a:r>
                <a:rPr lang="cs-CZ" altLang="cs-CZ" sz="1000" b="1">
                  <a:latin typeface="Calibri" pitchFamily="34" charset="0"/>
                </a:rPr>
                <a:t>ŽÁK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14" name="AutoShape 37"/>
            <p:cNvCxnSpPr>
              <a:cxnSpLocks noChangeShapeType="1"/>
              <a:stCxn id="16392" idx="3"/>
              <a:endCxn id="16434" idx="2"/>
            </p:cNvCxnSpPr>
            <p:nvPr/>
          </p:nvCxnSpPr>
          <p:spPr bwMode="auto">
            <a:xfrm flipV="1">
              <a:off x="5397" y="8248"/>
              <a:ext cx="2141" cy="381"/>
            </a:xfrm>
            <a:prstGeom prst="curvedConnector3">
              <a:avLst>
                <a:gd name="adj1" fmla="val 4997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5" name="Oval 38"/>
            <p:cNvSpPr>
              <a:spLocks noChangeArrowheads="1"/>
            </p:cNvSpPr>
            <p:nvPr/>
          </p:nvSpPr>
          <p:spPr bwMode="auto">
            <a:xfrm>
              <a:off x="7682" y="9515"/>
              <a:ext cx="2700" cy="17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900">
                  <a:solidFill>
                    <a:srgbClr val="000000"/>
                  </a:solidFill>
                  <a:latin typeface="Calibri" pitchFamily="34" charset="0"/>
                </a:rPr>
                <a:t>Rekurzivní prohlubování a rozšiřování poznatků konceptu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16" name="Text Box 39"/>
            <p:cNvSpPr txBox="1">
              <a:spLocks noChangeArrowheads="1"/>
            </p:cNvSpPr>
            <p:nvPr/>
          </p:nvSpPr>
          <p:spPr bwMode="auto">
            <a:xfrm>
              <a:off x="2174" y="3978"/>
              <a:ext cx="2304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 i="1">
                  <a:latin typeface="Calibri" pitchFamily="34" charset="0"/>
                </a:rPr>
                <a:t>Kontext přirozené zkušenosti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17" name="Text Box 40"/>
            <p:cNvSpPr txBox="1">
              <a:spLocks noChangeArrowheads="1"/>
            </p:cNvSpPr>
            <p:nvPr/>
          </p:nvSpPr>
          <p:spPr bwMode="auto">
            <a:xfrm>
              <a:off x="10976" y="4306"/>
              <a:ext cx="178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 i="1">
                  <a:latin typeface="Calibri" pitchFamily="34" charset="0"/>
                </a:rPr>
                <a:t>Kontext oboru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18" name="Oval 41"/>
            <p:cNvSpPr>
              <a:spLocks noChangeArrowheads="1"/>
            </p:cNvSpPr>
            <p:nvPr/>
          </p:nvSpPr>
          <p:spPr bwMode="auto">
            <a:xfrm>
              <a:off x="5738" y="5693"/>
              <a:ext cx="3240" cy="1260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 b="1">
                  <a:solidFill>
                    <a:srgbClr val="000000"/>
                  </a:solidFill>
                  <a:latin typeface="Calibri" pitchFamily="34" charset="0"/>
                </a:rPr>
                <a:t>Fáze 1 –  tvorba                podle zadání  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19" name="AutoShape 42"/>
            <p:cNvCxnSpPr>
              <a:cxnSpLocks noChangeShapeType="1"/>
              <a:stCxn id="16438" idx="4"/>
              <a:endCxn id="16389" idx="0"/>
            </p:cNvCxnSpPr>
            <p:nvPr/>
          </p:nvCxnSpPr>
          <p:spPr bwMode="auto">
            <a:xfrm rot="16200000" flipH="1">
              <a:off x="7341" y="3152"/>
              <a:ext cx="633" cy="1019"/>
            </a:xfrm>
            <a:prstGeom prst="curvedConnector3">
              <a:avLst>
                <a:gd name="adj1" fmla="val 48815"/>
              </a:avLst>
            </a:prstGeom>
            <a:noFill/>
            <a:ln w="63500">
              <a:solidFill>
                <a:schemeClr val="accent5">
                  <a:lumMod val="50000"/>
                </a:schemeClr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0" name="Text Box 43"/>
            <p:cNvSpPr txBox="1">
              <a:spLocks noChangeArrowheads="1"/>
            </p:cNvSpPr>
            <p:nvPr/>
          </p:nvSpPr>
          <p:spPr bwMode="auto">
            <a:xfrm>
              <a:off x="9855" y="4682"/>
              <a:ext cx="2880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000" b="1">
                  <a:latin typeface="Calibri" pitchFamily="34" charset="0"/>
                </a:rPr>
                <a:t>žákovi vzdálená výrazová struktura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21" name="Text Box 44"/>
            <p:cNvSpPr txBox="1">
              <a:spLocks noChangeArrowheads="1"/>
            </p:cNvSpPr>
            <p:nvPr/>
          </p:nvSpPr>
          <p:spPr bwMode="auto">
            <a:xfrm>
              <a:off x="10896" y="5042"/>
              <a:ext cx="1849" cy="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7359" tIns="38679" rIns="77359" bIns="3867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000" b="1">
                  <a:latin typeface="Calibri" pitchFamily="34" charset="0"/>
                </a:rPr>
                <a:t>     UČITEL ↔ EXPERT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22" name="AutoShape 45"/>
            <p:cNvCxnSpPr>
              <a:cxnSpLocks noChangeShapeType="1"/>
              <a:stCxn id="16389" idx="6"/>
              <a:endCxn id="16391" idx="4"/>
            </p:cNvCxnSpPr>
            <p:nvPr/>
          </p:nvCxnSpPr>
          <p:spPr bwMode="auto">
            <a:xfrm flipH="1">
              <a:off x="6885" y="5050"/>
              <a:ext cx="2250" cy="1408"/>
            </a:xfrm>
            <a:prstGeom prst="curvedConnector4">
              <a:avLst>
                <a:gd name="adj1" fmla="val -16000"/>
                <a:gd name="adj2" fmla="val 125569"/>
              </a:avLst>
            </a:prstGeom>
            <a:noFill/>
            <a:ln w="63500">
              <a:solidFill>
                <a:schemeClr val="accent5">
                  <a:lumMod val="50000"/>
                </a:schemeClr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3" name="AutoShape 46"/>
            <p:cNvCxnSpPr>
              <a:cxnSpLocks noChangeShapeType="1"/>
              <a:stCxn id="16415" idx="2"/>
              <a:endCxn id="16440" idx="2"/>
            </p:cNvCxnSpPr>
            <p:nvPr/>
          </p:nvCxnSpPr>
          <p:spPr bwMode="auto">
            <a:xfrm rot="10800000">
              <a:off x="6175" y="1913"/>
              <a:ext cx="1507" cy="8482"/>
            </a:xfrm>
            <a:prstGeom prst="curvedConnector3">
              <a:avLst>
                <a:gd name="adj1" fmla="val 143593"/>
              </a:avLst>
            </a:prstGeom>
            <a:noFill/>
            <a:ln w="6350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4" name="Oval 47"/>
            <p:cNvSpPr>
              <a:spLocks noChangeArrowheads="1"/>
            </p:cNvSpPr>
            <p:nvPr/>
          </p:nvSpPr>
          <p:spPr bwMode="auto">
            <a:xfrm>
              <a:off x="10418" y="7133"/>
              <a:ext cx="1589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altLang="cs-CZ" sz="9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cs-CZ" altLang="cs-CZ" sz="900">
                  <a:solidFill>
                    <a:srgbClr val="000000"/>
                  </a:solidFill>
                  <a:latin typeface="Calibri" pitchFamily="34" charset="0"/>
                </a:rPr>
                <a:t>Rekurzivní utváření významů;   objevování konceptu 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25" name="Rectangle 48"/>
            <p:cNvSpPr>
              <a:spLocks noChangeArrowheads="1"/>
            </p:cNvSpPr>
            <p:nvPr/>
          </p:nvSpPr>
          <p:spPr bwMode="auto">
            <a:xfrm>
              <a:off x="9949" y="5436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26" name="Rectangle 49"/>
            <p:cNvSpPr>
              <a:spLocks noChangeArrowheads="1"/>
            </p:cNvSpPr>
            <p:nvPr/>
          </p:nvSpPr>
          <p:spPr bwMode="auto">
            <a:xfrm>
              <a:off x="7520" y="511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27" name="AutoShape 50"/>
            <p:cNvCxnSpPr>
              <a:cxnSpLocks noChangeShapeType="1"/>
              <a:stCxn id="16426" idx="1"/>
              <a:endCxn id="16418" idx="0"/>
            </p:cNvCxnSpPr>
            <p:nvPr/>
          </p:nvCxnSpPr>
          <p:spPr bwMode="auto">
            <a:xfrm rot="10800000" flipV="1">
              <a:off x="7358" y="5193"/>
              <a:ext cx="162" cy="500"/>
            </a:xfrm>
            <a:prstGeom prst="curvedConnector2">
              <a:avLst/>
            </a:prstGeom>
            <a:noFill/>
            <a:ln w="63500">
              <a:solidFill>
                <a:schemeClr val="accent5">
                  <a:lumMod val="50000"/>
                </a:schemeClr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8" name="Rectangle 51"/>
            <p:cNvSpPr>
              <a:spLocks noChangeArrowheads="1"/>
            </p:cNvSpPr>
            <p:nvPr/>
          </p:nvSpPr>
          <p:spPr bwMode="auto">
            <a:xfrm>
              <a:off x="8006" y="754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29" name="AutoShape 52"/>
            <p:cNvCxnSpPr>
              <a:cxnSpLocks noChangeShapeType="1"/>
              <a:stCxn id="16424" idx="1"/>
              <a:endCxn id="16389" idx="5"/>
            </p:cNvCxnSpPr>
            <p:nvPr/>
          </p:nvCxnSpPr>
          <p:spPr bwMode="auto">
            <a:xfrm flipH="1" flipV="1">
              <a:off x="8852" y="5808"/>
              <a:ext cx="1799" cy="16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0" name="AutoShape 53"/>
            <p:cNvCxnSpPr>
              <a:cxnSpLocks noChangeShapeType="1"/>
              <a:stCxn id="16424" idx="1"/>
              <a:endCxn id="16434" idx="6"/>
            </p:cNvCxnSpPr>
            <p:nvPr/>
          </p:nvCxnSpPr>
          <p:spPr bwMode="auto">
            <a:xfrm flipH="1">
              <a:off x="10058" y="7476"/>
              <a:ext cx="593" cy="7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31" name="Line 54"/>
            <p:cNvSpPr>
              <a:spLocks noChangeShapeType="1"/>
            </p:cNvSpPr>
            <p:nvPr/>
          </p:nvSpPr>
          <p:spPr bwMode="auto">
            <a:xfrm>
              <a:off x="7335" y="1192"/>
              <a:ext cx="1" cy="97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32" name="Text Box 55"/>
            <p:cNvSpPr txBox="1">
              <a:spLocks noChangeArrowheads="1"/>
            </p:cNvSpPr>
            <p:nvPr/>
          </p:nvSpPr>
          <p:spPr bwMode="auto">
            <a:xfrm>
              <a:off x="2498" y="518"/>
              <a:ext cx="30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 b="1">
                  <a:latin typeface="Calibri" pitchFamily="34" charset="0"/>
                </a:rPr>
                <a:t>Aktivita žáka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33" name="Text Box 56"/>
            <p:cNvSpPr txBox="1">
              <a:spLocks noChangeArrowheads="1"/>
            </p:cNvSpPr>
            <p:nvPr/>
          </p:nvSpPr>
          <p:spPr bwMode="auto">
            <a:xfrm>
              <a:off x="9043" y="472"/>
              <a:ext cx="2701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cs-CZ" altLang="cs-CZ" sz="1100" b="1">
                  <a:latin typeface="Calibri" pitchFamily="34" charset="0"/>
                </a:rPr>
                <a:t>Aktivita učitele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34" name="Oval 57"/>
            <p:cNvSpPr>
              <a:spLocks noChangeArrowheads="1"/>
            </p:cNvSpPr>
            <p:nvPr/>
          </p:nvSpPr>
          <p:spPr bwMode="auto">
            <a:xfrm>
              <a:off x="7538" y="7673"/>
              <a:ext cx="2520" cy="11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6337" tIns="48169" rIns="96337" bIns="481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1200" b="1">
                  <a:solidFill>
                    <a:srgbClr val="000000"/>
                  </a:solidFill>
                  <a:latin typeface="Calibri" pitchFamily="34" charset="0"/>
                </a:rPr>
                <a:t>Fáze 3 – prohlubování </a:t>
              </a:r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6435" name="Text Box 58"/>
            <p:cNvSpPr txBox="1">
              <a:spLocks noChangeArrowheads="1"/>
            </p:cNvSpPr>
            <p:nvPr/>
          </p:nvSpPr>
          <p:spPr bwMode="auto">
            <a:xfrm>
              <a:off x="5919" y="472"/>
              <a:ext cx="2699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 b="1" dirty="0">
                  <a:latin typeface="Calibri" pitchFamily="34" charset="0"/>
                </a:rPr>
                <a:t>Obsahy vstupující do výuky </a:t>
              </a:r>
              <a:endParaRPr lang="cs-CZ" altLang="cs-CZ" dirty="0">
                <a:latin typeface="Calibri" pitchFamily="34" charset="0"/>
              </a:endParaRPr>
            </a:p>
          </p:txBody>
        </p:sp>
        <p:sp>
          <p:nvSpPr>
            <p:cNvPr id="16436" name="Text Box 59"/>
            <p:cNvSpPr txBox="1">
              <a:spLocks noChangeArrowheads="1"/>
            </p:cNvSpPr>
            <p:nvPr/>
          </p:nvSpPr>
          <p:spPr bwMode="auto">
            <a:xfrm>
              <a:off x="8401" y="1120"/>
              <a:ext cx="1288" cy="1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000">
                  <a:latin typeface="Arial Narrow" pitchFamily="34" charset="0"/>
                </a:rPr>
                <a:t>Zadání: Učitel zadává tvůrčí úlohu</a:t>
              </a:r>
              <a:endParaRPr lang="cs-CZ" altLang="cs-CZ">
                <a:latin typeface="Calibri" pitchFamily="34" charset="0"/>
              </a:endParaRPr>
            </a:p>
          </p:txBody>
        </p:sp>
        <p:cxnSp>
          <p:nvCxnSpPr>
            <p:cNvPr id="16437" name="AutoShape 60"/>
            <p:cNvCxnSpPr>
              <a:cxnSpLocks noChangeShapeType="1"/>
              <a:stCxn id="16436" idx="1"/>
              <a:endCxn id="16440" idx="7"/>
            </p:cNvCxnSpPr>
            <p:nvPr/>
          </p:nvCxnSpPr>
          <p:spPr bwMode="auto">
            <a:xfrm flipH="1" flipV="1">
              <a:off x="7825" y="1611"/>
              <a:ext cx="576" cy="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87" name="Rectangle 61"/>
          <p:cNvSpPr>
            <a:spLocks noChangeArrowheads="1"/>
          </p:cNvSpPr>
          <p:nvPr/>
        </p:nvSpPr>
        <p:spPr bwMode="auto">
          <a:xfrm>
            <a:off x="0" y="5747867"/>
            <a:ext cx="2301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800" dirty="0">
                <a:latin typeface="Calibri" pitchFamily="34" charset="0"/>
              </a:rPr>
              <a:t>SLAVÍK, J.; LUKAVSKÝ, J.; LAJDOVÁ, A. </a:t>
            </a:r>
          </a:p>
          <a:p>
            <a:pPr eaLnBrk="1" hangingPunct="1"/>
            <a:r>
              <a:rPr lang="cs-CZ" altLang="cs-CZ" sz="800" dirty="0">
                <a:latin typeface="Calibri" pitchFamily="34" charset="0"/>
              </a:rPr>
              <a:t>Princip imaginace v didaktické znalosti obsahu </a:t>
            </a:r>
          </a:p>
          <a:p>
            <a:pPr eaLnBrk="1" hangingPunct="1"/>
            <a:r>
              <a:rPr lang="cs-CZ" altLang="cs-CZ" sz="800" dirty="0">
                <a:latin typeface="Calibri" pitchFamily="34" charset="0"/>
              </a:rPr>
              <a:t>(na empiricko-výzkumném příkladu výtvarného projevu).</a:t>
            </a:r>
          </a:p>
          <a:p>
            <a:pPr eaLnBrk="1" hangingPunct="1"/>
            <a:r>
              <a:rPr lang="cs-CZ" altLang="cs-CZ" sz="800" dirty="0">
                <a:latin typeface="Calibri" pitchFamily="34" charset="0"/>
              </a:rPr>
              <a:t>In JANÍK, T. a kol. </a:t>
            </a:r>
          </a:p>
          <a:p>
            <a:pPr eaLnBrk="1" hangingPunct="1"/>
            <a:r>
              <a:rPr lang="cs-CZ" altLang="cs-CZ" sz="800" i="1" dirty="0">
                <a:latin typeface="Calibri" pitchFamily="34" charset="0"/>
              </a:rPr>
              <a:t>Metodologické problémy výzkumu didaktických znalostí obsahu</a:t>
            </a:r>
            <a:r>
              <a:rPr lang="cs-CZ" altLang="cs-CZ" sz="800" dirty="0">
                <a:latin typeface="Calibri" pitchFamily="34" charset="0"/>
              </a:rPr>
              <a:t>. </a:t>
            </a:r>
          </a:p>
          <a:p>
            <a:pPr eaLnBrk="1" hangingPunct="1"/>
            <a:r>
              <a:rPr lang="cs-CZ" altLang="cs-CZ" sz="800" dirty="0">
                <a:latin typeface="Calibri" pitchFamily="34" charset="0"/>
              </a:rPr>
              <a:t>Brno : </a:t>
            </a:r>
            <a:r>
              <a:rPr lang="cs-CZ" altLang="cs-CZ" sz="800" dirty="0" err="1">
                <a:latin typeface="Calibri" pitchFamily="34" charset="0"/>
              </a:rPr>
              <a:t>Paido</a:t>
            </a:r>
            <a:r>
              <a:rPr lang="cs-CZ" altLang="cs-CZ" sz="800" dirty="0">
                <a:latin typeface="Calibri" pitchFamily="34" charset="0"/>
              </a:rPr>
              <a:t>, 2008, s. 113 – 128. </a:t>
            </a:r>
          </a:p>
        </p:txBody>
      </p:sp>
      <p:sp>
        <p:nvSpPr>
          <p:cNvPr id="2" name="TextovéPole 1"/>
          <p:cNvSpPr txBox="1"/>
          <p:nvPr/>
        </p:nvSpPr>
        <p:spPr>
          <a:xfrm rot="19634651">
            <a:off x="2331142" y="5328051"/>
            <a:ext cx="2329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ABSTRAKCE 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GENERALIZACE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OPERACIONALIZACE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 rot="19634651">
            <a:off x="4891272" y="1239028"/>
            <a:ext cx="150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SPIRÁLOVÉ 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KURIKULUM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4437063"/>
            <a:ext cx="8229600" cy="16891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>
              <a:latin typeface="Calibri" pitchFamily="34" charset="0"/>
            </a:endParaRPr>
          </a:p>
        </p:txBody>
      </p:sp>
      <p:grpSp>
        <p:nvGrpSpPr>
          <p:cNvPr id="18437" name="Group 1"/>
          <p:cNvGrpSpPr>
            <a:grpSpLocks noChangeAspect="1"/>
          </p:cNvGrpSpPr>
          <p:nvPr/>
        </p:nvGrpSpPr>
        <p:grpSpPr bwMode="auto">
          <a:xfrm>
            <a:off x="0" y="0"/>
            <a:ext cx="8893175" cy="6858000"/>
            <a:chOff x="2205" y="-197"/>
            <a:chExt cx="8905" cy="7462"/>
          </a:xfrm>
        </p:grpSpPr>
        <p:sp>
          <p:nvSpPr>
            <p:cNvPr id="18438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205" y="-197"/>
              <a:ext cx="8905" cy="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39" name="AutoShape 24"/>
            <p:cNvSpPr>
              <a:spLocks noChangeArrowheads="1"/>
            </p:cNvSpPr>
            <p:nvPr/>
          </p:nvSpPr>
          <p:spPr bwMode="auto">
            <a:xfrm flipH="1">
              <a:off x="2205" y="6283"/>
              <a:ext cx="4547" cy="786"/>
            </a:xfrm>
            <a:prstGeom prst="homePlate">
              <a:avLst>
                <a:gd name="adj" fmla="val 648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40" name="AutoShape 23"/>
            <p:cNvSpPr>
              <a:spLocks noChangeArrowheads="1"/>
            </p:cNvSpPr>
            <p:nvPr/>
          </p:nvSpPr>
          <p:spPr bwMode="auto">
            <a:xfrm>
              <a:off x="7321" y="6283"/>
              <a:ext cx="3789" cy="786"/>
            </a:xfrm>
            <a:prstGeom prst="homePlate">
              <a:avLst>
                <a:gd name="adj" fmla="val 540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41" name="AutoShape 22"/>
            <p:cNvSpPr>
              <a:spLocks noChangeArrowheads="1"/>
            </p:cNvSpPr>
            <p:nvPr/>
          </p:nvSpPr>
          <p:spPr bwMode="auto">
            <a:xfrm>
              <a:off x="2963" y="-1"/>
              <a:ext cx="3410" cy="589"/>
            </a:xfrm>
            <a:prstGeom prst="homePlate">
              <a:avLst>
                <a:gd name="adj" fmla="val 648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42" name="Text Box 21"/>
            <p:cNvSpPr txBox="1">
              <a:spLocks noChangeArrowheads="1"/>
            </p:cNvSpPr>
            <p:nvPr/>
          </p:nvSpPr>
          <p:spPr bwMode="auto">
            <a:xfrm>
              <a:off x="6751" y="2551"/>
              <a:ext cx="4359" cy="1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Přírůstek 1, 2, 3… n </a:t>
              </a:r>
              <a:endParaRPr lang="cs-CZ" altLang="cs-CZ" sz="1100"/>
            </a:p>
            <a:p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</a:t>
              </a:r>
              <a:r>
                <a:rPr lang="cs-CZ" altLang="cs-CZ" sz="1200">
                  <a:cs typeface="Times New Roman" pitchFamily="18" charset="0"/>
                </a:rPr>
                <a:t> potenciálně proměnlivá vlastnost.</a:t>
              </a:r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endParaRPr lang="cs-CZ" altLang="cs-CZ" sz="1100">
                <a:latin typeface="Times New Roman" pitchFamily="18" charset="0"/>
                <a:sym typeface="Symbol" pitchFamily="18" charset="2"/>
              </a:endParaRPr>
            </a:p>
            <a:p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Schéma percepčního Gestaltu extenze:</a:t>
              </a:r>
              <a:endParaRPr lang="cs-CZ" altLang="cs-CZ" sz="1100">
                <a:latin typeface="Times New Roman" pitchFamily="18" charset="0"/>
                <a:sym typeface="Symbol" pitchFamily="18" charset="2"/>
              </a:endParaRPr>
            </a:p>
            <a:p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fr-FR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[1]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fr-FR" altLang="cs-CZ" b="1">
                  <a:solidFill>
                    <a:srgbClr val="77933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</a:t>
              </a:r>
              <a:r>
                <a:rPr lang="fr-FR" altLang="cs-CZ" b="1">
                  <a:solidFill>
                    <a:srgbClr val="77933C"/>
                  </a:solidFill>
                  <a:cs typeface="Times New Roman" pitchFamily="18" charset="0"/>
                </a:rPr>
                <a:t> 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fr-FR" altLang="cs-CZ" sz="1200">
                  <a:cs typeface="Times New Roman" pitchFamily="18" charset="0"/>
                </a:rPr>
                <a:t> </a:t>
              </a:r>
              <a:r>
                <a:rPr lang="fr-FR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[2]</a:t>
              </a:r>
              <a:r>
                <a:rPr lang="fr-FR" altLang="cs-CZ" sz="12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fr-FR" altLang="cs-CZ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</a:t>
              </a:r>
              <a:r>
                <a:rPr lang="fr-FR" altLang="cs-CZ" sz="1200" b="1">
                  <a:cs typeface="Times New Roman" pitchFamily="18" charset="0"/>
                </a:rPr>
                <a:t> 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fr-FR" altLang="cs-CZ" sz="1200">
                  <a:cs typeface="Times New Roman" pitchFamily="18" charset="0"/>
                </a:rPr>
                <a:t> </a:t>
              </a:r>
              <a:r>
                <a:rPr lang="fr-FR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[3] </a:t>
              </a:r>
              <a:r>
                <a:rPr lang="fr-FR" altLang="cs-CZ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</a:t>
              </a:r>
              <a:r>
                <a:rPr lang="fr-FR" altLang="cs-CZ" sz="1200" b="1">
                  <a:solidFill>
                    <a:srgbClr val="0070C0"/>
                  </a:solidFill>
                  <a:cs typeface="Times New Roman" pitchFamily="18" charset="0"/>
                </a:rPr>
                <a:t> </a:t>
              </a:r>
              <a:r>
                <a:rPr lang="fr-FR" altLang="cs-CZ" sz="1200">
                  <a:cs typeface="Times New Roman" pitchFamily="18" charset="0"/>
                </a:rPr>
                <a:t>…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[n] </a:t>
              </a:r>
              <a:endParaRPr lang="fr-FR" altLang="cs-CZ" sz="1100">
                <a:latin typeface="Times New Roman" pitchFamily="18" charset="0"/>
                <a:sym typeface="Symbol" pitchFamily="18" charset="2"/>
              </a:endParaRPr>
            </a:p>
            <a:p>
              <a:endParaRPr lang="fr-FR" altLang="cs-CZ" sz="1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3" name="Text Box 20"/>
            <p:cNvSpPr txBox="1">
              <a:spLocks noChangeArrowheads="1"/>
            </p:cNvSpPr>
            <p:nvPr/>
          </p:nvSpPr>
          <p:spPr bwMode="auto">
            <a:xfrm>
              <a:off x="2394" y="2945"/>
              <a:ext cx="1137" cy="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RŮST</a:t>
              </a:r>
              <a:endParaRPr lang="cs-CZ" altLang="cs-CZ"/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3910" y="1373"/>
              <a:ext cx="2084" cy="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ZVĚTŠOVÁNÍ</a:t>
              </a:r>
              <a:endParaRPr lang="cs-CZ" altLang="cs-CZ"/>
            </a:p>
          </p:txBody>
        </p:sp>
        <p:sp>
          <p:nvSpPr>
            <p:cNvPr id="18445" name="Text Box 18"/>
            <p:cNvSpPr txBox="1">
              <a:spLocks noChangeArrowheads="1"/>
            </p:cNvSpPr>
            <p:nvPr/>
          </p:nvSpPr>
          <p:spPr bwMode="auto">
            <a:xfrm>
              <a:off x="4289" y="3140"/>
              <a:ext cx="1705" cy="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ZRÁNÍ</a:t>
              </a:r>
              <a:endParaRPr lang="cs-CZ" altLang="cs-CZ"/>
            </a:p>
          </p:txBody>
        </p:sp>
        <p:sp>
          <p:nvSpPr>
            <p:cNvPr id="18446" name="Text Box 17"/>
            <p:cNvSpPr txBox="1">
              <a:spLocks noChangeArrowheads="1"/>
            </p:cNvSpPr>
            <p:nvPr/>
          </p:nvSpPr>
          <p:spPr bwMode="auto">
            <a:xfrm>
              <a:off x="3910" y="4908"/>
              <a:ext cx="2084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ZVYŠOVÁNÍ </a:t>
              </a:r>
              <a:endParaRPr lang="cs-CZ" altLang="cs-CZ" sz="1100"/>
            </a:p>
            <a:p>
              <a:r>
                <a:rPr lang="cs-CZ" altLang="cs-CZ" sz="1200">
                  <a:cs typeface="Times New Roman" pitchFamily="18" charset="0"/>
                </a:rPr>
                <a:t>POČTU</a:t>
              </a:r>
              <a:endParaRPr lang="cs-CZ" altLang="cs-CZ"/>
            </a:p>
          </p:txBody>
        </p:sp>
        <p:cxnSp>
          <p:nvCxnSpPr>
            <p:cNvPr id="18447" name="AutoShape 16"/>
            <p:cNvCxnSpPr>
              <a:cxnSpLocks noChangeShapeType="1"/>
            </p:cNvCxnSpPr>
            <p:nvPr/>
          </p:nvCxnSpPr>
          <p:spPr bwMode="auto">
            <a:xfrm flipV="1">
              <a:off x="3531" y="1667"/>
              <a:ext cx="379" cy="1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8" name="AutoShape 15"/>
            <p:cNvCxnSpPr>
              <a:cxnSpLocks noChangeShapeType="1"/>
            </p:cNvCxnSpPr>
            <p:nvPr/>
          </p:nvCxnSpPr>
          <p:spPr bwMode="auto">
            <a:xfrm>
              <a:off x="3531" y="3436"/>
              <a:ext cx="379" cy="18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9" name="AutoShape 14"/>
            <p:cNvCxnSpPr>
              <a:cxnSpLocks noChangeShapeType="1"/>
            </p:cNvCxnSpPr>
            <p:nvPr/>
          </p:nvCxnSpPr>
          <p:spPr bwMode="auto">
            <a:xfrm>
              <a:off x="3531" y="3436"/>
              <a:ext cx="7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0" name="Text Box 13"/>
            <p:cNvSpPr txBox="1">
              <a:spLocks noChangeArrowheads="1"/>
            </p:cNvSpPr>
            <p:nvPr/>
          </p:nvSpPr>
          <p:spPr bwMode="auto">
            <a:xfrm>
              <a:off x="6752" y="784"/>
              <a:ext cx="4358" cy="1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Přírůstek 1, 2, 3… n </a:t>
              </a:r>
              <a:endParaRPr lang="cs-CZ" altLang="cs-CZ" sz="1100"/>
            </a:p>
            <a:p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</a:t>
              </a:r>
              <a:r>
                <a:rPr lang="cs-CZ" altLang="cs-CZ" sz="1200">
                  <a:cs typeface="Times New Roman" pitchFamily="18" charset="0"/>
                </a:rPr>
                <a:t> veličina délky, objemu apod. </a:t>
              </a:r>
              <a:endParaRPr lang="cs-CZ" altLang="cs-CZ" sz="1100">
                <a:latin typeface="Times New Roman" pitchFamily="18" charset="0"/>
                <a:sym typeface="Symbol" pitchFamily="18" charset="2"/>
              </a:endParaRPr>
            </a:p>
            <a:p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Schéma percepčního Gestaltu extenze:</a:t>
              </a:r>
              <a:endParaRPr lang="cs-CZ" altLang="cs-CZ" sz="1100">
                <a:latin typeface="Times New Roman" pitchFamily="18" charset="0"/>
                <a:sym typeface="Symbol" pitchFamily="18" charset="2"/>
              </a:endParaRPr>
            </a:p>
            <a:p>
              <a:r>
                <a:rPr lang="cs-CZ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[1]o</a:t>
              </a:r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</a:t>
              </a:r>
              <a:r>
                <a:rPr lang="cs-CZ" altLang="cs-CZ" sz="1200">
                  <a:cs typeface="Times New Roman" pitchFamily="18" charset="0"/>
                </a:rPr>
                <a:t> </a:t>
              </a:r>
              <a:r>
                <a:rPr lang="cs-CZ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[2] </a:t>
              </a:r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 </a:t>
              </a:r>
              <a:r>
                <a:rPr lang="cs-CZ" altLang="cs-CZ" sz="1200">
                  <a:cs typeface="Times New Roman" pitchFamily="18" charset="0"/>
                </a:rPr>
                <a:t> </a:t>
              </a:r>
              <a:r>
                <a:rPr lang="cs-CZ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[3] </a:t>
              </a:r>
              <a:r>
                <a:rPr lang="cs-CZ" altLang="cs-CZ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 </a:t>
              </a:r>
              <a:r>
                <a:rPr lang="cs-CZ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…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[n] </a:t>
              </a:r>
              <a:endParaRPr lang="fr-FR" altLang="cs-CZ" sz="1100">
                <a:latin typeface="Times New Roman" pitchFamily="18" charset="0"/>
                <a:sym typeface="Symbol" pitchFamily="18" charset="2"/>
              </a:endParaRPr>
            </a:p>
            <a:p>
              <a:endParaRPr lang="fr-FR" altLang="cs-CZ" sz="1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51" name="Text Box 12"/>
            <p:cNvSpPr txBox="1">
              <a:spLocks noChangeArrowheads="1"/>
            </p:cNvSpPr>
            <p:nvPr/>
          </p:nvSpPr>
          <p:spPr bwMode="auto">
            <a:xfrm>
              <a:off x="6752" y="4515"/>
              <a:ext cx="4358" cy="1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Přírůstek 1, 2, 3… n. </a:t>
              </a:r>
              <a:endParaRPr lang="cs-CZ" altLang="cs-CZ" sz="1100"/>
            </a:p>
            <a:p>
              <a:r>
                <a:rPr lang="cs-CZ" altLang="cs-CZ" sz="1200">
                  <a:cs typeface="Times New Roman" pitchFamily="18" charset="0"/>
                </a:rPr>
                <a:t>Schéma percepčního Gestaltu extenze:</a:t>
              </a:r>
              <a:endParaRPr lang="cs-CZ" altLang="cs-CZ" sz="1100"/>
            </a:p>
            <a:p>
              <a:r>
                <a:rPr lang="fr-FR" altLang="cs-CZ" sz="1100">
                  <a:cs typeface="Times New Roman" pitchFamily="18" charset="0"/>
                </a:rPr>
                <a:t>[1] </a:t>
              </a:r>
              <a:r>
                <a:rPr lang="fr-FR" altLang="cs-CZ" sz="1200">
                  <a:cs typeface="Times New Roman" pitchFamily="18" charset="0"/>
                </a:rPr>
                <a:t>/ 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</a:t>
              </a:r>
              <a:r>
                <a:rPr lang="fr-FR" altLang="cs-CZ" sz="1200">
                  <a:cs typeface="Times New Roman" pitchFamily="18" charset="0"/>
                </a:rPr>
                <a:t>  </a:t>
              </a:r>
              <a:r>
                <a:rPr lang="fr-FR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[2] 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// </a:t>
              </a:r>
              <a:r>
                <a:rPr lang="fr-FR" altLang="cs-CZ" sz="1200">
                  <a:cs typeface="Times New Roman" pitchFamily="18" charset="0"/>
                </a:rPr>
                <a:t> </a:t>
              </a:r>
              <a:r>
                <a:rPr lang="fr-FR" altLang="cs-CZ" sz="11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[3] </a:t>
              </a:r>
              <a:r>
                <a:rPr lang="fr-FR" altLang="cs-CZ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/// …[n] </a:t>
              </a:r>
              <a:endParaRPr lang="fr-FR" altLang="cs-CZ" sz="1100">
                <a:latin typeface="Times New Roman" pitchFamily="18" charset="0"/>
                <a:sym typeface="Symbol" pitchFamily="18" charset="2"/>
              </a:endParaRPr>
            </a:p>
            <a:p>
              <a:endParaRPr lang="fr-FR" altLang="cs-CZ" sz="1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8452" name="AutoShape 11"/>
            <p:cNvCxnSpPr>
              <a:cxnSpLocks noChangeShapeType="1"/>
            </p:cNvCxnSpPr>
            <p:nvPr/>
          </p:nvCxnSpPr>
          <p:spPr bwMode="auto">
            <a:xfrm flipV="1">
              <a:off x="5994" y="1570"/>
              <a:ext cx="758" cy="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AutoShape 10"/>
            <p:cNvCxnSpPr>
              <a:cxnSpLocks noChangeShapeType="1"/>
            </p:cNvCxnSpPr>
            <p:nvPr/>
          </p:nvCxnSpPr>
          <p:spPr bwMode="auto">
            <a:xfrm flipV="1">
              <a:off x="5994" y="3337"/>
              <a:ext cx="758" cy="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AutoShape 9"/>
            <p:cNvCxnSpPr>
              <a:cxnSpLocks noChangeShapeType="1"/>
            </p:cNvCxnSpPr>
            <p:nvPr/>
          </p:nvCxnSpPr>
          <p:spPr bwMode="auto">
            <a:xfrm flipV="1">
              <a:off x="5994" y="5203"/>
              <a:ext cx="758" cy="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5" name="AutoShape 8"/>
            <p:cNvSpPr>
              <a:spLocks/>
            </p:cNvSpPr>
            <p:nvPr/>
          </p:nvSpPr>
          <p:spPr bwMode="auto">
            <a:xfrm rot="5400000">
              <a:off x="5040" y="4571"/>
              <a:ext cx="393" cy="3031"/>
            </a:xfrm>
            <a:prstGeom prst="rightBrace">
              <a:avLst>
                <a:gd name="adj1" fmla="val 64271"/>
                <a:gd name="adj2" fmla="val 5061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56" name="AutoShape 7"/>
            <p:cNvSpPr>
              <a:spLocks/>
            </p:cNvSpPr>
            <p:nvPr/>
          </p:nvSpPr>
          <p:spPr bwMode="auto">
            <a:xfrm rot="5400000">
              <a:off x="8734" y="3908"/>
              <a:ext cx="393" cy="4358"/>
            </a:xfrm>
            <a:prstGeom prst="rightBrace">
              <a:avLst>
                <a:gd name="adj1" fmla="val 92409"/>
                <a:gd name="adj2" fmla="val 5061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57" name="Text Box 6"/>
            <p:cNvSpPr txBox="1">
              <a:spLocks noChangeArrowheads="1"/>
            </p:cNvSpPr>
            <p:nvPr/>
          </p:nvSpPr>
          <p:spPr bwMode="auto">
            <a:xfrm>
              <a:off x="2773" y="6283"/>
              <a:ext cx="397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          Intenzionální významy  </a:t>
              </a:r>
              <a:r>
                <a:rPr lang="cs-CZ" altLang="cs-CZ" sz="1200" i="1">
                  <a:cs typeface="Times New Roman" pitchFamily="18" charset="0"/>
                </a:rPr>
                <a:t>intenzionální rozvíjení</a:t>
              </a:r>
              <a:r>
                <a:rPr lang="cs-CZ" altLang="cs-CZ" sz="1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</a:t>
              </a:r>
              <a:r>
                <a:rPr lang="cs-CZ" altLang="cs-CZ" sz="1200" i="1">
                  <a:cs typeface="Times New Roman" pitchFamily="18" charset="0"/>
                </a:rPr>
                <a:t>zhušťování</a:t>
              </a:r>
              <a:endParaRPr lang="cs-CZ" altLang="cs-CZ" sz="12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58" name="Text Box 5"/>
            <p:cNvSpPr txBox="1">
              <a:spLocks noChangeArrowheads="1"/>
            </p:cNvSpPr>
            <p:nvPr/>
          </p:nvSpPr>
          <p:spPr bwMode="auto">
            <a:xfrm>
              <a:off x="7510" y="6283"/>
              <a:ext cx="3600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Extenzionální významy </a:t>
              </a:r>
              <a:endParaRPr lang="cs-CZ" altLang="cs-CZ" sz="1100"/>
            </a:p>
            <a:p>
              <a:r>
                <a:rPr lang="cs-CZ" altLang="cs-CZ" sz="1200" i="1">
                  <a:cs typeface="Times New Roman" pitchFamily="18" charset="0"/>
                </a:rPr>
                <a:t>extenzionální dekonstrukce</a:t>
              </a:r>
              <a:endParaRPr lang="cs-CZ" altLang="cs-CZ"/>
            </a:p>
          </p:txBody>
        </p:sp>
        <p:sp>
          <p:nvSpPr>
            <p:cNvPr id="18459" name="AutoShape 4"/>
            <p:cNvSpPr>
              <a:spLocks noChangeArrowheads="1"/>
            </p:cNvSpPr>
            <p:nvPr/>
          </p:nvSpPr>
          <p:spPr bwMode="auto">
            <a:xfrm flipH="1">
              <a:off x="6752" y="-1"/>
              <a:ext cx="3411" cy="589"/>
            </a:xfrm>
            <a:prstGeom prst="homePlate">
              <a:avLst>
                <a:gd name="adj" fmla="val 648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8460" name="Text Box 3"/>
            <p:cNvSpPr txBox="1">
              <a:spLocks noChangeArrowheads="1"/>
            </p:cNvSpPr>
            <p:nvPr/>
          </p:nvSpPr>
          <p:spPr bwMode="auto">
            <a:xfrm>
              <a:off x="3152" y="-1"/>
              <a:ext cx="2653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Výrazový konstrukt</a:t>
              </a:r>
              <a:endParaRPr lang="cs-CZ" altLang="cs-CZ"/>
            </a:p>
          </p:txBody>
        </p:sp>
        <p:sp>
          <p:nvSpPr>
            <p:cNvPr id="18461" name="Text Box 2"/>
            <p:cNvSpPr txBox="1">
              <a:spLocks noChangeArrowheads="1"/>
            </p:cNvSpPr>
            <p:nvPr/>
          </p:nvSpPr>
          <p:spPr bwMode="auto">
            <a:xfrm>
              <a:off x="7321" y="-1"/>
              <a:ext cx="2652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200">
                  <a:cs typeface="Times New Roman" pitchFamily="18" charset="0"/>
                </a:rPr>
                <a:t>Obsahový konstituent</a:t>
              </a:r>
              <a:endParaRPr lang="cs-CZ" altLang="cs-CZ"/>
            </a:p>
          </p:txBody>
        </p:sp>
      </p:grpSp>
      <p:sp>
        <p:nvSpPr>
          <p:cNvPr id="2" name="TextovéPole 1"/>
          <p:cNvSpPr txBox="1"/>
          <p:nvPr/>
        </p:nvSpPr>
        <p:spPr>
          <a:xfrm rot="19880876">
            <a:off x="2555201" y="2088177"/>
            <a:ext cx="221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ABSTRAKCE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KATEGORIZACE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OPERACIONALIZACE</a:t>
            </a:r>
            <a:endParaRPr lang="cs-CZ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hloubkové struktury výuky směřuje k diskusi o kvalitě výuky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lze zlepšit v konstrukci úloh, v pomoci žákům při jejich řešení a ve formativním hodnocení?</a:t>
            </a:r>
          </a:p>
          <a:p>
            <a:r>
              <a:rPr lang="cs-CZ" dirty="0" smtClean="0"/>
              <a:t>Čtyři kvalitativní úrovně situací</a:t>
            </a:r>
          </a:p>
          <a:p>
            <a:pPr marL="457200" lvl="1" indent="0">
              <a:buNone/>
            </a:pPr>
            <a:r>
              <a:rPr lang="cs-CZ" dirty="0" smtClean="0"/>
              <a:t>0)   (Chaos: učitel nevyučuje, žáci se neučí)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 smtClean="0"/>
              <a:t>Selhávající</a:t>
            </a:r>
          </a:p>
          <a:p>
            <a:pPr marL="1371600" lvl="2" indent="-457200">
              <a:buFont typeface="+mj-lt"/>
              <a:buAutoNum type="arabicParenR"/>
            </a:pPr>
            <a:r>
              <a:rPr lang="cs-CZ" b="1" dirty="0" smtClean="0"/>
              <a:t>Odcizené poznávání </a:t>
            </a:r>
          </a:p>
          <a:p>
            <a:pPr marL="1371600" lvl="2" indent="-457200">
              <a:buFont typeface="+mj-lt"/>
              <a:buAutoNum type="arabicParenR"/>
            </a:pPr>
            <a:r>
              <a:rPr lang="cs-CZ" b="1" dirty="0" smtClean="0"/>
              <a:t>Utajené poznávání 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 smtClean="0"/>
              <a:t>Nerozvinuté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 smtClean="0"/>
              <a:t>Podnětné 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 smtClean="0"/>
              <a:t>Rozvíjející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5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Didactica</a:t>
            </a:r>
            <a:r>
              <a:rPr lang="cs-CZ" dirty="0" smtClean="0"/>
              <a:t> </a:t>
            </a:r>
            <a:r>
              <a:rPr lang="cs-CZ" dirty="0" err="1" smtClean="0"/>
              <a:t>redi</a:t>
            </a:r>
            <a:r>
              <a:rPr lang="cs-CZ" dirty="0" smtClean="0"/>
              <a:t>/</a:t>
            </a:r>
            <a:r>
              <a:rPr lang="cs-CZ" dirty="0" err="1" smtClean="0"/>
              <a:t>viva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9 tezí didaktického pojetí zaměřeného na propojení teorie s praxí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2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10746" r="21831" b="33991"/>
          <a:stretch/>
        </p:blipFill>
        <p:spPr bwMode="auto">
          <a:xfrm>
            <a:off x="172398" y="620688"/>
            <a:ext cx="875068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Trans/didaktika jako badatelské prostředí oborových didaktik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4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12738" y="1484313"/>
            <a:ext cx="8820150" cy="48974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 smtClean="0"/>
              <a:t>TEZE 1: Tematický záběr DV je koncipován tak, aby spojoval ontodidaktickou analýzu obsahu – pojmů (v ohledu na kurikulární teorii) s psychodidaktickou analýzou subjektivních podmínek obsahové transformace („pojem v akci mezi lidmi“). </a:t>
            </a:r>
          </a:p>
          <a:p>
            <a:pPr lvl="4">
              <a:buFont typeface="Arial" charset="0"/>
              <a:buChar char="»"/>
              <a:defRPr/>
            </a:pPr>
            <a:endParaRPr lang="cs-CZ" dirty="0" smtClean="0"/>
          </a:p>
          <a:p>
            <a:pPr lvl="4">
              <a:buFont typeface="Arial" charset="0"/>
              <a:buChar char="»"/>
              <a:defRPr/>
            </a:pPr>
            <a:r>
              <a:rPr lang="cs-CZ" dirty="0" smtClean="0"/>
              <a:t>Rozvrh </a:t>
            </a:r>
            <a:r>
              <a:rPr lang="cs-CZ" dirty="0"/>
              <a:t>témat DV je opřen o analýzu stávajících didaktických </a:t>
            </a:r>
            <a:r>
              <a:rPr lang="cs-CZ" dirty="0" smtClean="0"/>
              <a:t>koncepcí, </a:t>
            </a:r>
            <a:r>
              <a:rPr lang="cs-CZ" dirty="0"/>
              <a:t>která ukáže, že relevantní otázky didaktiky jsou spojeny s (a) výběrem, (b) legitimizací, (c) </a:t>
            </a:r>
            <a:r>
              <a:rPr lang="cs-CZ" dirty="0" err="1"/>
              <a:t>sekvencováním</a:t>
            </a:r>
            <a:r>
              <a:rPr lang="cs-CZ" dirty="0"/>
              <a:t>/artikulací, (d</a:t>
            </a:r>
            <a:r>
              <a:rPr lang="cs-CZ" dirty="0" smtClean="0"/>
              <a:t>) zprostředkováním/reprezentováním</a:t>
            </a:r>
            <a:r>
              <a:rPr lang="cs-CZ" dirty="0"/>
              <a:t>, (e) učením/osvojováním obsahu, resp. učiva. </a:t>
            </a:r>
            <a:endParaRPr lang="cs-CZ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4900"/>
            <a:ext cx="216058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/>
              <a:t>TEZE 2: V pozadí DV je individuálně a sociálně konstruktivistický náhled na </a:t>
            </a:r>
            <a:r>
              <a:rPr lang="cs-CZ" sz="2400" dirty="0" smtClean="0"/>
              <a:t>procesy obsahové transformace při vyučování </a:t>
            </a:r>
            <a:r>
              <a:rPr lang="cs-CZ" sz="2400" dirty="0"/>
              <a:t>a učení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/>
              <a:t>Vychází se z toho, že procesy vyučování a učení ve školní třídě jsou </a:t>
            </a:r>
            <a:r>
              <a:rPr lang="cs-CZ" sz="2000" dirty="0" smtClean="0"/>
              <a:t>založeny na sociálně podmíněném, ale individuálně konstruovaném  obsahu (významu, pojmu), který je utvářen a poznáván ve </a:t>
            </a:r>
            <a:r>
              <a:rPr lang="cs-CZ" sz="2000" b="1" dirty="0" smtClean="0"/>
              <a:t>společné činnosti</a:t>
            </a:r>
            <a:r>
              <a:rPr lang="cs-CZ" sz="2000" dirty="0" smtClean="0"/>
              <a:t>. Současně s tím se </a:t>
            </a:r>
            <a:r>
              <a:rPr lang="cs-CZ" sz="2000" b="1" dirty="0" smtClean="0"/>
              <a:t>utváří subjektivita žáka</a:t>
            </a:r>
            <a:r>
              <a:rPr lang="cs-CZ" sz="2000" i="1" dirty="0" smtClean="0"/>
              <a:t> </a:t>
            </a:r>
            <a:r>
              <a:rPr lang="cs-CZ" sz="2000" dirty="0" smtClean="0"/>
              <a:t>(auto-</a:t>
            </a:r>
            <a:r>
              <a:rPr lang="cs-CZ" sz="2000" dirty="0" err="1" smtClean="0"/>
              <a:t>socio</a:t>
            </a:r>
            <a:r>
              <a:rPr lang="cs-CZ" sz="2000" dirty="0" smtClean="0"/>
              <a:t>-konstrukce). </a:t>
            </a:r>
            <a:endParaRPr lang="cs-CZ" sz="2000" dirty="0"/>
          </a:p>
          <a:p>
            <a:pPr lvl="1">
              <a:buFont typeface="Arial" charset="0"/>
              <a:buChar char="–"/>
              <a:defRPr/>
            </a:pPr>
            <a:r>
              <a:rPr lang="cs-CZ" sz="2000" dirty="0"/>
              <a:t>Nachází teoretické zázemí v idejích spojených s novou kulturou vyučování a učení</a:t>
            </a:r>
          </a:p>
        </p:txBody>
      </p:sp>
    </p:spTree>
    <p:extLst>
      <p:ext uri="{BB962C8B-B14F-4D97-AF65-F5344CB8AC3E}">
        <p14:creationId xmlns:p14="http://schemas.microsoft.com/office/powerpoint/2010/main" val="33306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TEZE 3: DV má přispívat k propojování praxe s teorií na základě empirického výzkumu výuky v součinnosti s akumulovanou moudrostí praxe (osobní empirie praktiků)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je tažena </a:t>
            </a:r>
            <a:r>
              <a:rPr lang="cs-CZ" sz="2000" dirty="0"/>
              <a:t>z výzkumu výukové praxe </a:t>
            </a:r>
            <a:r>
              <a:rPr lang="cs-CZ" sz="2000" dirty="0" smtClean="0"/>
              <a:t> založeném na analýze didaktické transformace/rekonstrukce obsahu – </a:t>
            </a:r>
            <a:r>
              <a:rPr lang="cs-CZ" sz="2000" dirty="0"/>
              <a:t>jeho poznatky jsou začleňovány do teorií (včetně </a:t>
            </a:r>
            <a:r>
              <a:rPr lang="cs-CZ" sz="2000" dirty="0" smtClean="0"/>
              <a:t>„teorií praktik“ – vytváření konceptuálních rámců a modelů pro vysvětlení významů , pravidelností a cílů praxe)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nachází své </a:t>
            </a:r>
            <a:r>
              <a:rPr lang="cs-CZ" sz="2000" dirty="0"/>
              <a:t>metodologické (</a:t>
            </a:r>
            <a:r>
              <a:rPr lang="cs-CZ" sz="2000" dirty="0" smtClean="0"/>
              <a:t>analytické a inspirační) </a:t>
            </a:r>
            <a:r>
              <a:rPr lang="cs-CZ" sz="2000" dirty="0"/>
              <a:t>zázemí v </a:t>
            </a:r>
            <a:r>
              <a:rPr lang="cs-CZ" sz="2000" dirty="0" smtClean="0"/>
              <a:t>přístupech: Model </a:t>
            </a:r>
            <a:r>
              <a:rPr lang="cs-CZ" sz="2000" dirty="0"/>
              <a:t>didaktické </a:t>
            </a:r>
            <a:r>
              <a:rPr lang="cs-CZ" sz="2000" dirty="0" smtClean="0"/>
              <a:t>rekonstrukce, </a:t>
            </a:r>
            <a:r>
              <a:rPr lang="cs-CZ" sz="2000" dirty="0" err="1" smtClean="0"/>
              <a:t>Critical</a:t>
            </a:r>
            <a:r>
              <a:rPr lang="cs-CZ" sz="2000" dirty="0" smtClean="0"/>
              <a:t> </a:t>
            </a:r>
            <a:r>
              <a:rPr lang="cs-CZ" sz="2000" dirty="0" err="1"/>
              <a:t>didactic</a:t>
            </a:r>
            <a:r>
              <a:rPr lang="cs-CZ" sz="2000" dirty="0"/>
              <a:t> </a:t>
            </a:r>
            <a:r>
              <a:rPr lang="cs-CZ" sz="2000" dirty="0" smtClean="0"/>
              <a:t>incident, Design-</a:t>
            </a:r>
            <a:r>
              <a:rPr lang="cs-CZ" sz="2000" dirty="0" err="1" smtClean="0"/>
              <a:t>based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, Metodika </a:t>
            </a:r>
            <a:r>
              <a:rPr lang="cs-CZ" sz="2000" dirty="0"/>
              <a:t>3A v rámci hospitačních (video)studií</a:t>
            </a:r>
          </a:p>
          <a:p>
            <a:pPr lvl="1">
              <a:buFont typeface="Arial" charset="0"/>
              <a:buChar char="–"/>
              <a:defRPr/>
            </a:pPr>
            <a:endParaRPr lang="cs-CZ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 smtClean="0"/>
              <a:t>TEZE </a:t>
            </a:r>
            <a:r>
              <a:rPr lang="cs-CZ" sz="2200" dirty="0"/>
              <a:t>4</a:t>
            </a:r>
            <a:r>
              <a:rPr lang="cs-CZ" sz="2200" dirty="0" smtClean="0"/>
              <a:t>: DV je zaměřena k obsahovosti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se rozvíjí v </a:t>
            </a:r>
            <a:r>
              <a:rPr lang="cs-CZ" sz="2000" dirty="0"/>
              <a:t>duchu </a:t>
            </a:r>
            <a:r>
              <a:rPr lang="cs-CZ" sz="2000" dirty="0" err="1"/>
              <a:t>Klafkiho</a:t>
            </a:r>
            <a:r>
              <a:rPr lang="cs-CZ" sz="2000" dirty="0"/>
              <a:t> </a:t>
            </a:r>
            <a:r>
              <a:rPr lang="cs-CZ" sz="2000" dirty="0" smtClean="0"/>
              <a:t>základní teze didaktiky </a:t>
            </a:r>
            <a:r>
              <a:rPr lang="cs-CZ" sz="2000" dirty="0"/>
              <a:t>o „plodném setkání určitých žáků s určitými vzdělávacími obsahy“, resp. v duchu koncepce PCK (didaktických znalostí </a:t>
            </a:r>
            <a:r>
              <a:rPr lang="cs-CZ" sz="2000" dirty="0" smtClean="0"/>
              <a:t>obsahu)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Obsah je v DV studován  jako dynamický fenomén, který prochází transformací mezi čtyřmi oblastmi faktů  reprezentovaných jako pojmy </a:t>
            </a:r>
          </a:p>
          <a:p>
            <a:pPr marL="1314450" lvl="2" indent="-400050">
              <a:buFont typeface="+mj-lt"/>
              <a:buAutoNum type="romanLcPeriod"/>
              <a:defRPr/>
            </a:pPr>
            <a:r>
              <a:rPr lang="cs-CZ" sz="2000" b="1" dirty="0" smtClean="0"/>
              <a:t>fakt-pojem oboru </a:t>
            </a:r>
            <a:r>
              <a:rPr lang="cs-CZ" sz="2000" b="1" dirty="0"/>
              <a:t>kultury </a:t>
            </a:r>
            <a:r>
              <a:rPr lang="cs-CZ" sz="2000" dirty="0"/>
              <a:t>(vědy, umění, techniky, náboženství atd.) </a:t>
            </a:r>
          </a:p>
          <a:p>
            <a:pPr marL="1314450" lvl="2" indent="-400050">
              <a:buFont typeface="+mj-lt"/>
              <a:buAutoNum type="romanLcPeriod"/>
              <a:defRPr/>
            </a:pPr>
            <a:r>
              <a:rPr lang="cs-CZ" sz="2000" b="1" dirty="0" smtClean="0"/>
              <a:t>fakt-pojem </a:t>
            </a:r>
            <a:r>
              <a:rPr lang="cs-CZ" sz="2000" b="1" dirty="0"/>
              <a:t>didaktického jednání učitele</a:t>
            </a:r>
            <a:r>
              <a:rPr lang="cs-CZ" sz="2000" dirty="0"/>
              <a:t>, </a:t>
            </a:r>
          </a:p>
          <a:p>
            <a:pPr marL="1314450" lvl="2" indent="-400050">
              <a:buFont typeface="+mj-lt"/>
              <a:buAutoNum type="romanLcPeriod"/>
              <a:defRPr/>
            </a:pPr>
            <a:r>
              <a:rPr lang="cs-CZ" sz="2000" b="1" dirty="0" smtClean="0"/>
              <a:t>fakt-pojem </a:t>
            </a:r>
            <a:r>
              <a:rPr lang="cs-CZ" sz="2000" b="1" dirty="0"/>
              <a:t>učebního výkonu žáka</a:t>
            </a:r>
            <a:r>
              <a:rPr lang="cs-CZ" sz="2000" dirty="0"/>
              <a:t>, </a:t>
            </a:r>
          </a:p>
          <a:p>
            <a:pPr marL="1314450" lvl="2" indent="-400050">
              <a:buFont typeface="+mj-lt"/>
              <a:buAutoNum type="romanLcPeriod"/>
              <a:defRPr/>
            </a:pPr>
            <a:r>
              <a:rPr lang="cs-CZ" sz="2000" b="1" dirty="0"/>
              <a:t>faktický </a:t>
            </a:r>
            <a:r>
              <a:rPr lang="cs-CZ" sz="2000" b="1" dirty="0" smtClean="0"/>
              <a:t> pojmově uchopený stav </a:t>
            </a:r>
            <a:r>
              <a:rPr lang="cs-CZ" sz="2000" b="1" dirty="0"/>
              <a:t>kulturního a společenského kontextu </a:t>
            </a:r>
            <a:r>
              <a:rPr lang="cs-CZ" sz="2000" dirty="0"/>
              <a:t>(etického, ekonomického, politického, náboženského, estetického atd.). 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sz="18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1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 smtClean="0"/>
              <a:t>TEZE 5: DV není didaktikou konkrétního oboru, její ambice je transdisciplinární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900" dirty="0" smtClean="0"/>
              <a:t>DV </a:t>
            </a:r>
            <a:r>
              <a:rPr lang="cs-CZ" sz="1900" dirty="0"/>
              <a:t>je transdisciplinární </a:t>
            </a:r>
            <a:r>
              <a:rPr lang="cs-CZ" sz="1900" dirty="0" smtClean="0"/>
              <a:t>– pracuje s metaforou (oborového) kontinua didaktického myšlení (Pupala) a s metaforami  ghetta a vyvedení z  ghetta (Slavík/Janík) – má být oporou při hledání/utváření identity pedagogických fakult jakožto instancí ovlivňujících koncepci všeobecného vzdělávání (vč. jeho různých oborových dimenzí)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900" dirty="0" smtClean="0"/>
              <a:t>V DV jsou využívány příklady z oborů, avšak nikoliv pro to, aby se vstupovalo do kompetence oborovým didaktikám, ale proto, aby se oborovými příklady (a např. jejich kontrastováním) ilustrovaly/vysvětlovaly obecněji platné záležitosti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900" dirty="0" smtClean="0"/>
              <a:t>Ambicí DV je vypracovat základ pro revitalizaci obecné didaktiky tím, že bude operovat přes transdisciplinární a mezioborově komparativní přístupy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cs-CZ" sz="1900" dirty="0" smtClean="0"/>
              <a:t>Příklad:  pojmem  </a:t>
            </a:r>
            <a:r>
              <a:rPr lang="cs-CZ" sz="1900" i="1" dirty="0" smtClean="0"/>
              <a:t>zvuk, (eidetické) číslo</a:t>
            </a: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10702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 smtClean="0"/>
              <a:t>TEZE 6: DV je systematikou, avšak nikoliv povrchových makrostruktur, nýbrž hloubkových mikrostruktur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tvoří komplement ke stávajícím učebnicím obecné didaktiky.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podává přehled o celkové pojmové struktuře didaktiky, avšak pokud jde o  kontinuum makrostruktury-mikrostruktury, tak makrostruktury jen vyjmenovává, ale nepodává o nich výklad, naopak mikrostruktury vykládá – v tom je její těžiště.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0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cs-CZ" sz="2000" dirty="0" smtClean="0"/>
              <a:t>Příklad: </a:t>
            </a:r>
            <a:r>
              <a:rPr lang="cs-CZ" sz="2000" i="1" dirty="0" smtClean="0"/>
              <a:t>měkkýši – taxonomie </a:t>
            </a:r>
            <a:r>
              <a:rPr lang="cs-CZ" sz="2000" dirty="0" smtClean="0"/>
              <a:t>(je možné navázat i na pojmem </a:t>
            </a:r>
            <a:r>
              <a:rPr lang="cs-CZ" sz="2000" i="1" dirty="0" smtClean="0"/>
              <a:t>zvuk, číslo</a:t>
            </a:r>
            <a:r>
              <a:rPr lang="cs-CZ" sz="2000" dirty="0" smtClean="0"/>
              <a:t>)</a:t>
            </a:r>
            <a:r>
              <a:rPr lang="cs-CZ" sz="2000" i="1" dirty="0" smtClean="0"/>
              <a:t>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90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800" dirty="0" smtClean="0"/>
              <a:t>TEZE </a:t>
            </a:r>
            <a:r>
              <a:rPr lang="cs-CZ" sz="2800" dirty="0"/>
              <a:t>7</a:t>
            </a:r>
            <a:r>
              <a:rPr lang="cs-CZ" sz="2800" dirty="0" smtClean="0"/>
              <a:t>: DV je vytvořena v rámci elektronického učebního prostředí, které umožní napsat ji ve třech úrovních náročnosti (LOD1, LOD2, LOD3) pro různé cílové skupiny </a:t>
            </a:r>
            <a:endParaRPr lang="cs-CZ" sz="2800" dirty="0"/>
          </a:p>
          <a:p>
            <a:pPr lvl="1">
              <a:buFont typeface="Arial" charset="0"/>
              <a:buChar char="–"/>
              <a:defRPr/>
            </a:pPr>
            <a:r>
              <a:rPr lang="cs-CZ" sz="2400" dirty="0" smtClean="0"/>
              <a:t>Je zpracována v učebním prostředí vytvořeném s ohledem na konstruktivistické principy učení – toto učební prostředí umožňuje studujícím vstoupit do role (spolu)autorů a DV přepsat, dopsat či vymazat…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400" dirty="0" smtClean="0"/>
              <a:t>Vedle toho bude DV existovat </a:t>
            </a:r>
            <a:r>
              <a:rPr lang="cs-CZ" sz="2400" dirty="0"/>
              <a:t>v podobě </a:t>
            </a:r>
            <a:r>
              <a:rPr lang="cs-CZ" sz="2400" dirty="0" smtClean="0"/>
              <a:t>knihy</a:t>
            </a:r>
            <a:endParaRPr lang="cs-CZ" sz="2400" dirty="0"/>
          </a:p>
          <a:p>
            <a:pPr lvl="1">
              <a:buFont typeface="Arial" charset="0"/>
              <a:buChar char="–"/>
              <a:defRPr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0046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zdůvodnění DV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TEZE 8: DV je „</a:t>
            </a:r>
            <a:r>
              <a:rPr lang="cs-CZ" sz="2400" dirty="0" err="1" smtClean="0"/>
              <a:t>vykonzultovaná</a:t>
            </a:r>
            <a:r>
              <a:rPr lang="cs-CZ" sz="2400" dirty="0" smtClean="0"/>
              <a:t>“ s progresivními představiteli didaktické teorie a vzdělávací praxe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V rámci komunity je DV vnímána jako jeden z výstupů širšího hnutí za oživení didaktiky – řada lidí (teoretiků i praktiků) má pocit, že je do její přípravy a rozvíjení zapojena (konzultují ji, dodávají případy, komentují případy, pracují s ní, podávají k ní zpětnou vazbu)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Není psána pro slabě odborně disponované učitele, ale má ambici táhnout učitele a učitelství jako profesi dál/nahoru</a:t>
            </a:r>
          </a:p>
          <a:p>
            <a:pPr lvl="1">
              <a:buFont typeface="Arial" charset="0"/>
              <a:buChar char="–"/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4414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820150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Programové teze „nové“ koncepce – metodika AAA – zdůvodnění  DV </a:t>
            </a:r>
          </a:p>
          <a:p>
            <a:pPr>
              <a:buFont typeface="Arial" charset="0"/>
              <a:buChar char="•"/>
              <a:defRPr/>
            </a:pPr>
            <a:r>
              <a:rPr lang="cs-CZ" sz="2200" dirty="0" smtClean="0"/>
              <a:t>TEZE 9: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Výklad je v DV stavěn na přístupu case-</a:t>
            </a:r>
            <a:r>
              <a:rPr lang="cs-CZ" sz="2200" dirty="0" err="1" smtClean="0"/>
              <a:t>based</a:t>
            </a:r>
            <a:r>
              <a:rPr lang="cs-CZ" sz="2200" dirty="0" smtClean="0"/>
              <a:t> – do značné míry se opírá o didaktické </a:t>
            </a:r>
            <a:r>
              <a:rPr lang="cs-CZ" sz="2200" dirty="0" err="1" smtClean="0"/>
              <a:t>videokazuistiky</a:t>
            </a:r>
            <a:endParaRPr lang="cs-CZ" sz="2200" dirty="0"/>
          </a:p>
          <a:p>
            <a:pPr lvl="1">
              <a:buFont typeface="Arial" charset="0"/>
              <a:buChar char="–"/>
              <a:defRPr/>
            </a:pPr>
            <a:r>
              <a:rPr lang="cs-CZ" sz="2000" dirty="0" err="1" smtClean="0"/>
              <a:t>Videokazuistiky</a:t>
            </a:r>
            <a:r>
              <a:rPr lang="cs-CZ" sz="2000" dirty="0" smtClean="0"/>
              <a:t> slouží k </a:t>
            </a:r>
            <a:r>
              <a:rPr lang="cs-CZ" sz="2000" dirty="0"/>
              <a:t>rozvíjení reflektivní, resp. diagnostické kompetence </a:t>
            </a:r>
            <a:r>
              <a:rPr lang="cs-CZ" sz="2000" dirty="0" smtClean="0"/>
              <a:t>učitelů a k </a:t>
            </a:r>
            <a:r>
              <a:rPr lang="cs-CZ" sz="2000" dirty="0"/>
              <a:t>rozvíjení didaktické teorie a didaktického diskurzu </a:t>
            </a:r>
            <a:r>
              <a:rPr lang="cs-CZ" sz="2000" dirty="0" smtClean="0"/>
              <a:t>profese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 </a:t>
            </a:r>
            <a:r>
              <a:rPr lang="cs-CZ" sz="2000" dirty="0" err="1" smtClean="0"/>
              <a:t>Videokazuistika</a:t>
            </a:r>
            <a:r>
              <a:rPr lang="cs-CZ" sz="2000" dirty="0" smtClean="0"/>
              <a:t> obsahuje: videozáznam situace; anotaci situace, didaktickou analýzu, návrh </a:t>
            </a:r>
            <a:r>
              <a:rPr lang="cs-CZ" sz="2000" dirty="0"/>
              <a:t>alterace a její kritický rozbor </a:t>
            </a:r>
            <a:endParaRPr lang="cs-CZ" sz="2000" dirty="0" smtClean="0"/>
          </a:p>
          <a:p>
            <a:pPr lvl="1">
              <a:buFont typeface="Arial" charset="0"/>
              <a:buChar char="–"/>
              <a:defRPr/>
            </a:pPr>
            <a:r>
              <a:rPr lang="cs-CZ" sz="2000" dirty="0"/>
              <a:t>Oborově didaktické (video)kazuistiky z reálné výuky, zabudované do hypertextu obsahujícím interpretační kontext explikace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000" dirty="0" smtClean="0"/>
              <a:t>DV </a:t>
            </a:r>
            <a:r>
              <a:rPr lang="cs-CZ" sz="2000" dirty="0"/>
              <a:t>je „sbírkou“ konkrétních didaktických znalostí obsahu, které jsou v ní problematizovány, aby se tak vyjádřilo, že učitelství není „</a:t>
            </a:r>
            <a:r>
              <a:rPr lang="cs-CZ" sz="2000" dirty="0" err="1"/>
              <a:t>tricks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trade</a:t>
            </a:r>
            <a:r>
              <a:rPr lang="cs-CZ" sz="2000" dirty="0" smtClean="0"/>
              <a:t>“</a:t>
            </a:r>
          </a:p>
          <a:p>
            <a:pPr lvl="1">
              <a:buFont typeface="Arial" charset="0"/>
              <a:buChar char="–"/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98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alka Kvalita ve vzdelavan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529" r="6677" b="51086"/>
          <a:stretch/>
        </p:blipFill>
        <p:spPr>
          <a:xfrm rot="5400000">
            <a:off x="-578202" y="709894"/>
            <a:ext cx="670000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Didaktiky v profesi a ve vědě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Didaktika má být vědou </a:t>
            </a:r>
            <a:r>
              <a:rPr lang="cs-CZ" b="1" dirty="0" smtClean="0"/>
              <a:t>podporující profesi </a:t>
            </a:r>
            <a:r>
              <a:rPr lang="cs-CZ" dirty="0" smtClean="0"/>
              <a:t>(</a:t>
            </a:r>
            <a:r>
              <a:rPr lang="cs-CZ" dirty="0"/>
              <a:t>s</a:t>
            </a:r>
            <a:r>
              <a:rPr lang="cs-CZ" dirty="0" smtClean="0"/>
              <a:t>rov. lékařské, právní vědy) a má být vědou založenou kromě </a:t>
            </a:r>
            <a:r>
              <a:rPr lang="cs-CZ" b="1" dirty="0" smtClean="0"/>
              <a:t>teorie (resp. logiky) </a:t>
            </a:r>
            <a:r>
              <a:rPr lang="cs-CZ" dirty="0" smtClean="0"/>
              <a:t>na výzkumu </a:t>
            </a:r>
            <a:r>
              <a:rPr lang="cs-CZ" b="1" dirty="0" smtClean="0"/>
              <a:t>faktů</a:t>
            </a:r>
            <a:r>
              <a:rPr lang="cs-CZ" dirty="0" smtClean="0"/>
              <a:t>  </a:t>
            </a:r>
          </a:p>
          <a:p>
            <a:r>
              <a:rPr lang="cs-CZ" dirty="0" smtClean="0"/>
              <a:t>Profese</a:t>
            </a:r>
          </a:p>
          <a:p>
            <a:pPr lvl="1"/>
            <a:r>
              <a:rPr lang="cs-CZ" i="1" dirty="0" smtClean="0"/>
              <a:t>Lege </a:t>
            </a:r>
            <a:r>
              <a:rPr lang="cs-CZ" i="1" dirty="0" err="1" smtClean="0"/>
              <a:t>artis</a:t>
            </a:r>
            <a:r>
              <a:rPr lang="cs-CZ" i="1" dirty="0" smtClean="0"/>
              <a:t> </a:t>
            </a:r>
            <a:r>
              <a:rPr lang="cs-CZ" dirty="0" smtClean="0"/>
              <a:t>/postup, rozhodnutí/ – shoda v soudu o profesním výkonu </a:t>
            </a:r>
          </a:p>
          <a:p>
            <a:r>
              <a:rPr lang="cs-CZ" dirty="0" smtClean="0"/>
              <a:t>Věda</a:t>
            </a:r>
          </a:p>
          <a:p>
            <a:pPr lvl="1"/>
            <a:r>
              <a:rPr lang="cs-CZ" dirty="0" smtClean="0"/>
              <a:t>Predikce – shoda v predikci situačního vývoje (bude-li učitel vyučovat způsobem A, pak se žák naučí obsah B)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9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Didaktiky jako služky</a:t>
            </a:r>
            <a:br>
              <a:rPr lang="cs-CZ" dirty="0" smtClean="0"/>
            </a:br>
            <a:r>
              <a:rPr lang="cs-CZ" dirty="0" smtClean="0"/>
              <a:t>Didaktiky v ghettu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Problém vědeckého statusu oborových didaktik: „ani obor, ani pedagogika</a:t>
            </a:r>
            <a:r>
              <a:rPr lang="cs-CZ" dirty="0" smtClean="0"/>
              <a:t>“</a:t>
            </a:r>
          </a:p>
          <a:p>
            <a:r>
              <a:rPr lang="cs-CZ" dirty="0"/>
              <a:t>Akademický problém: slabý diskurs oborových didaktik („služky oboru“, „služky pedagogiky“) </a:t>
            </a:r>
            <a:r>
              <a:rPr lang="cs-CZ" dirty="0" smtClean="0"/>
              <a:t> </a:t>
            </a:r>
          </a:p>
          <a:p>
            <a:r>
              <a:rPr lang="cs-CZ" dirty="0" smtClean="0"/>
              <a:t>Vyvedení didaktik z ghetta: potřeba </a:t>
            </a:r>
            <a:r>
              <a:rPr lang="cs-CZ" dirty="0"/>
              <a:t>rozsáhlejšího diskurzivního </a:t>
            </a:r>
            <a:r>
              <a:rPr lang="cs-CZ" dirty="0" smtClean="0"/>
              <a:t>pole </a:t>
            </a:r>
          </a:p>
          <a:p>
            <a:pPr lvl="1"/>
            <a:r>
              <a:rPr lang="cs-CZ" b="1" dirty="0" smtClean="0"/>
              <a:t>transdidaktika</a:t>
            </a:r>
            <a:r>
              <a:rPr lang="cs-CZ" dirty="0" smtClean="0"/>
              <a:t> </a:t>
            </a:r>
            <a:r>
              <a:rPr lang="cs-CZ" dirty="0"/>
              <a:t>(„induktivní“ didaktika) </a:t>
            </a:r>
          </a:p>
          <a:p>
            <a:r>
              <a:rPr lang="cs-CZ" dirty="0" smtClean="0"/>
              <a:t>Společný předmět: </a:t>
            </a:r>
            <a:r>
              <a:rPr lang="cs-CZ" dirty="0"/>
              <a:t>studium procesu obsahové transformace ve výuce</a:t>
            </a:r>
            <a:r>
              <a:rPr lang="cs-CZ" dirty="0" smtClean="0"/>
              <a:t> 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577" y="116632"/>
            <a:ext cx="7128792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Vyprazdňování obsahu: problém školy i obecné didaktiky  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7261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Posun k vyšší úrovni abstrakce vede k problému „vyprazdňování obsahu“</a:t>
            </a:r>
          </a:p>
          <a:p>
            <a:r>
              <a:rPr lang="cs-CZ" dirty="0" smtClean="0"/>
              <a:t>Reakce na vyprazd</a:t>
            </a:r>
            <a:r>
              <a:rPr lang="cs-CZ" dirty="0"/>
              <a:t>ň</a:t>
            </a:r>
            <a:r>
              <a:rPr lang="cs-CZ" dirty="0" smtClean="0"/>
              <a:t>ování obsahu: </a:t>
            </a:r>
            <a:r>
              <a:rPr lang="cs-CZ" b="1" dirty="0" smtClean="0"/>
              <a:t>obsahový přístup</a:t>
            </a:r>
            <a:r>
              <a:rPr lang="cs-CZ" dirty="0" smtClean="0"/>
              <a:t>  /transdidaktika/     </a:t>
            </a:r>
          </a:p>
          <a:p>
            <a:r>
              <a:rPr lang="cs-CZ" dirty="0" smtClean="0"/>
              <a:t>Předmět bádání: Transdidaktika zkoumá obsahové jevy probíhající v čase: studuje proces vyučování a učení /se/ obsahu</a:t>
            </a:r>
          </a:p>
          <a:p>
            <a:pPr lvl="1"/>
            <a:r>
              <a:rPr lang="cs-CZ" dirty="0" smtClean="0"/>
              <a:t>Nutnost porozumět vývoji/rozvoji podstatných složek procesů obsahové transformace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5179020"/>
            <a:ext cx="26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…žákův výkon A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84168" y="51841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ž</a:t>
            </a:r>
            <a:r>
              <a:rPr lang="cs-CZ" sz="2800" dirty="0" smtClean="0"/>
              <a:t>ákův výkon A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… 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30420" y="522518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Proces učení  pod vlivem vyučování </a:t>
            </a:r>
            <a:endParaRPr lang="cs-CZ" sz="2800" dirty="0"/>
          </a:p>
        </p:txBody>
      </p:sp>
      <p:sp>
        <p:nvSpPr>
          <p:cNvPr id="7" name="Šipka doprava 6"/>
          <p:cNvSpPr/>
          <p:nvPr/>
        </p:nvSpPr>
        <p:spPr>
          <a:xfrm>
            <a:off x="2799796" y="4797152"/>
            <a:ext cx="3284371" cy="1800200"/>
          </a:xfrm>
          <a:prstGeom prst="rightArrow">
            <a:avLst>
              <a:gd name="adj1" fmla="val 50000"/>
              <a:gd name="adj2" fmla="val 2675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504"/>
            <a:ext cx="8229600" cy="1143000"/>
          </a:xfrm>
        </p:spPr>
        <p:txBody>
          <a:bodyPr>
            <a:noAutofit/>
          </a:bodyPr>
          <a:lstStyle/>
          <a:p>
            <a:r>
              <a:rPr lang="cs-CZ" sz="3800" dirty="0" smtClean="0"/>
              <a:t>Dvojí epistemologická perspektiva: ontodidaktická – psychodidaktická  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551" y="1211283"/>
            <a:ext cx="6844227" cy="564671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cs-CZ" dirty="0" smtClean="0"/>
              <a:t>Didaktiky musí pracovat s dvojím typem konstant, s dvojdimenzionálními fakty, s dvojí epistemologickou perspektivou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100" dirty="0" smtClean="0"/>
              <a:t>	(</a:t>
            </a:r>
            <a:r>
              <a:rPr lang="cs-CZ" sz="2100" dirty="0" err="1" smtClean="0"/>
              <a:t>Bromme</a:t>
            </a:r>
            <a:r>
              <a:rPr lang="cs-CZ" sz="2100" dirty="0" smtClean="0"/>
              <a:t> 2005, 2008, Slavík &amp; Janík 2005)</a:t>
            </a:r>
            <a:r>
              <a:rPr lang="cs-CZ" dirty="0" smtClean="0"/>
              <a:t>  </a:t>
            </a:r>
          </a:p>
          <a:p>
            <a:r>
              <a:rPr lang="cs-CZ" dirty="0" smtClean="0"/>
              <a:t>Oborový fakt  </a:t>
            </a:r>
          </a:p>
          <a:p>
            <a:pPr lvl="1"/>
            <a:r>
              <a:rPr lang="cs-CZ" dirty="0" smtClean="0"/>
              <a:t>Karlova univerzita byla založena v r. 1348</a:t>
            </a:r>
          </a:p>
          <a:p>
            <a:pPr lvl="1"/>
            <a:r>
              <a:rPr lang="cs-CZ" dirty="0" smtClean="0"/>
              <a:t>Karlova univerzita byla založena v r. 1212</a:t>
            </a:r>
          </a:p>
          <a:p>
            <a:r>
              <a:rPr lang="cs-CZ" dirty="0" smtClean="0"/>
              <a:t>Didaktický fakt</a:t>
            </a:r>
          </a:p>
          <a:p>
            <a:pPr lvl="1"/>
            <a:r>
              <a:rPr lang="cs-CZ" dirty="0" smtClean="0"/>
              <a:t>Žák </a:t>
            </a:r>
            <a:r>
              <a:rPr lang="cs-CZ" i="1" dirty="0" smtClean="0">
                <a:solidFill>
                  <a:srgbClr val="C00000"/>
                </a:solidFill>
              </a:rPr>
              <a:t>souhlasí</a:t>
            </a:r>
            <a:r>
              <a:rPr lang="cs-CZ" dirty="0" smtClean="0"/>
              <a:t> s tvrzením, že Karlova univerzita byla založena v r. 1212</a:t>
            </a:r>
          </a:p>
          <a:p>
            <a:pPr lvl="1"/>
            <a:r>
              <a:rPr lang="cs-CZ" dirty="0" smtClean="0"/>
              <a:t>Žák </a:t>
            </a:r>
            <a:r>
              <a:rPr lang="cs-CZ" i="1" dirty="0" smtClean="0">
                <a:solidFill>
                  <a:srgbClr val="C00000"/>
                </a:solidFill>
              </a:rPr>
              <a:t>kritizuje</a:t>
            </a:r>
            <a:r>
              <a:rPr lang="cs-CZ" i="1" dirty="0" smtClean="0"/>
              <a:t> </a:t>
            </a:r>
            <a:r>
              <a:rPr lang="cs-CZ" dirty="0" smtClean="0"/>
              <a:t>tvrzení, , že Karlova univerzita byla založena</a:t>
            </a:r>
            <a:r>
              <a:rPr lang="cs-CZ" i="1" dirty="0" smtClean="0"/>
              <a:t> </a:t>
            </a:r>
            <a:r>
              <a:rPr lang="cs-CZ" dirty="0" smtClean="0"/>
              <a:t>v r. 1212</a:t>
            </a:r>
          </a:p>
          <a:p>
            <a:pPr lvl="2"/>
            <a:r>
              <a:rPr lang="cs-CZ" dirty="0" smtClean="0"/>
              <a:t>Bloomova taxonomie: … </a:t>
            </a:r>
            <a:r>
              <a:rPr lang="cs-CZ" b="1" i="1" dirty="0"/>
              <a:t>implementuje (aplikuje) procedurální znalost kritiky historického faktu</a:t>
            </a:r>
            <a:r>
              <a:rPr lang="cs-CZ" dirty="0"/>
              <a:t> na tvrzení, </a:t>
            </a:r>
            <a:r>
              <a:rPr lang="cs-CZ" dirty="0" smtClean="0"/>
              <a:t>že…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20491349">
            <a:off x="7112371" y="3294314"/>
            <a:ext cx="205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PROČ?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Oborová analýza - JEDNOROZMĚRNÁ</a:t>
            </a:r>
            <a:endParaRPr lang="cs-CZ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20648455">
            <a:off x="7097167" y="540234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PROČ?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Didaktická analýza 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DVOUROZMĚRNÁ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Transdidaktika jako tázání po předpokladech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„Věda nemyslí“ (Platón, Heidegger) – nevysvětluje vztah svých teorií k utváření smyslové zkušenosti </a:t>
            </a:r>
          </a:p>
          <a:p>
            <a:r>
              <a:rPr lang="cs-CZ" dirty="0" smtClean="0"/>
              <a:t>Didaktika „musí myslet“: ptát se po předpokladech vztahů mezi teoriemi a jejich aplikacemi, resp. jejich zkušenostními podmínkami. </a:t>
            </a:r>
          </a:p>
          <a:p>
            <a:r>
              <a:rPr lang="cs-CZ" dirty="0" smtClean="0"/>
              <a:t>Cíl: studium ontogenetických východisek oborového poznávání na „švu“ osobní </a:t>
            </a:r>
            <a:r>
              <a:rPr lang="cs-CZ" smtClean="0"/>
              <a:t>smyslové – fenomenální – zkušenosti a </a:t>
            </a:r>
            <a:r>
              <a:rPr lang="cs-CZ" dirty="0" smtClean="0"/>
              <a:t>společného užívání jazyka </a:t>
            </a:r>
          </a:p>
        </p:txBody>
      </p:sp>
    </p:spTree>
    <p:extLst>
      <p:ext uri="{BB962C8B-B14F-4D97-AF65-F5344CB8AC3E}">
        <p14:creationId xmlns:p14="http://schemas.microsoft.com/office/powerpoint/2010/main" val="881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Centrální kategorie obsahového pojetí  </a:t>
            </a:r>
            <a:endParaRPr lang="cs-CZ" dirty="0"/>
          </a:p>
        </p:txBody>
      </p:sp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b="1" dirty="0" smtClean="0"/>
              <a:t>OBSAH</a:t>
            </a:r>
            <a:r>
              <a:rPr lang="cs-CZ" altLang="cs-CZ" dirty="0" smtClean="0"/>
              <a:t> jako konstrukt, který spojuje </a:t>
            </a:r>
            <a:r>
              <a:rPr lang="cs-CZ" altLang="cs-CZ" b="1" dirty="0" smtClean="0"/>
              <a:t>subjektivitu </a:t>
            </a:r>
            <a:r>
              <a:rPr lang="cs-CZ" altLang="cs-CZ" dirty="0" smtClean="0"/>
              <a:t>(</a:t>
            </a:r>
            <a:r>
              <a:rPr lang="cs-CZ" altLang="cs-CZ" i="1" dirty="0" smtClean="0"/>
              <a:t>představa</a:t>
            </a:r>
            <a:r>
              <a:rPr lang="cs-CZ" altLang="cs-CZ" dirty="0" smtClean="0"/>
              <a:t> – „obsah v hlavě“), </a:t>
            </a:r>
            <a:r>
              <a:rPr lang="cs-CZ" altLang="cs-CZ" b="1" dirty="0" smtClean="0"/>
              <a:t>intersubjektivitu </a:t>
            </a:r>
            <a:r>
              <a:rPr lang="cs-CZ" altLang="cs-CZ" dirty="0" smtClean="0"/>
              <a:t>(</a:t>
            </a:r>
            <a:r>
              <a:rPr lang="cs-CZ" altLang="cs-CZ" i="1" dirty="0" smtClean="0"/>
              <a:t>význam</a:t>
            </a:r>
            <a:r>
              <a:rPr lang="cs-CZ" altLang="cs-CZ" dirty="0" smtClean="0"/>
              <a:t> – „společný obsah“, kontext), </a:t>
            </a:r>
            <a:r>
              <a:rPr lang="cs-CZ" altLang="cs-CZ" b="1" dirty="0" smtClean="0"/>
              <a:t>objektivitu</a:t>
            </a:r>
            <a:r>
              <a:rPr lang="cs-CZ" altLang="cs-CZ" dirty="0" smtClean="0"/>
              <a:t> (</a:t>
            </a:r>
            <a:r>
              <a:rPr lang="cs-CZ" altLang="cs-CZ" i="1" dirty="0" smtClean="0"/>
              <a:t>fenomén &amp; výraz</a:t>
            </a:r>
            <a:r>
              <a:rPr lang="cs-CZ" altLang="cs-CZ" dirty="0" smtClean="0"/>
              <a:t> – „obsah jako možnost“) </a:t>
            </a:r>
          </a:p>
          <a:p>
            <a:r>
              <a:rPr lang="cs-CZ" altLang="cs-CZ" b="1" dirty="0" smtClean="0"/>
              <a:t>DIDAKTICKÁ TRANFORMACE OBSAHU</a:t>
            </a:r>
            <a:r>
              <a:rPr lang="cs-CZ" altLang="cs-CZ" dirty="0" smtClean="0"/>
              <a:t> jako pohyb obsahu „mezi hlavami, kontextem a věcmi“ </a:t>
            </a:r>
          </a:p>
          <a:p>
            <a:r>
              <a:rPr lang="cs-CZ" altLang="cs-CZ" b="1" dirty="0" smtClean="0"/>
              <a:t>DIDAKTICKÁ ZNALOST OBSAHU</a:t>
            </a:r>
            <a:r>
              <a:rPr lang="cs-CZ" altLang="cs-CZ" dirty="0" smtClean="0"/>
              <a:t> jako subjektivní potenciál učitele pro didaktickou transformaci obsahu</a:t>
            </a:r>
          </a:p>
          <a:p>
            <a:endParaRPr lang="cs-CZ" altLang="cs-CZ" dirty="0" smtClean="0"/>
          </a:p>
          <a:p>
            <a:pPr lvl="1"/>
            <a:endParaRPr lang="cs-CZ" altLang="cs-CZ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2669</Words>
  <Application>Microsoft Office PowerPoint</Application>
  <PresentationFormat>Předvádění na obrazovce (4:3)</PresentationFormat>
  <Paragraphs>311</Paragraphs>
  <Slides>39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Teorie a výzkum v oborových didaktikách</vt:lpstr>
      <vt:lpstr>Obsah prezentace</vt:lpstr>
      <vt:lpstr>Trans/didaktika jako badatelské prostředí oborových didaktik</vt:lpstr>
      <vt:lpstr>Didaktiky v profesi a ve vědě</vt:lpstr>
      <vt:lpstr>Didaktiky jako služky Didaktiky v ghettu </vt:lpstr>
      <vt:lpstr>Vyprazdňování obsahu: problém školy i obecné didaktiky    </vt:lpstr>
      <vt:lpstr>Dvojí epistemologická perspektiva: ontodidaktická – psychodidaktická  </vt:lpstr>
      <vt:lpstr>Transdidaktika jako tázání po předpokladech </vt:lpstr>
      <vt:lpstr>Centrální kategorie obsahového pojetí  </vt:lpstr>
      <vt:lpstr>Dynamické pojetí obsahu </vt:lpstr>
      <vt:lpstr>Hodina 92, čas 8:30 – 8:34  Učitelka: „Kdo nám načrtne pravoúhlý trojúhelník?“ (Žák v červeném triku jde k tabuli a kreslí pravoúhlý trojúhelník – NIKOLIV JINÝ ÚTVAR) </vt:lpstr>
      <vt:lpstr>Obsah podmiňuje existenci výuky a její reflexe</vt:lpstr>
      <vt:lpstr>Zakotvení didaktiky mezi praxí a teorií: metodika AAA</vt:lpstr>
      <vt:lpstr>Trojí zakotvení didaktiky mezi praxí a teorií</vt:lpstr>
      <vt:lpstr>Prezentace aplikace PowerPoint</vt:lpstr>
      <vt:lpstr>Metodologie spojování teorie s praxí v obsahově zaměřeném přístupu</vt:lpstr>
      <vt:lpstr>Metodika AAA v hospitační videostudii</vt:lpstr>
      <vt:lpstr>Mezi fenomenální zkušeností žáka a poznáním oborů: koncept ZVUK</vt:lpstr>
      <vt:lpstr>Prezentace aplikace PowerPoint</vt:lpstr>
      <vt:lpstr>Žákova představa (prekoncept) – otázka pro učitele</vt:lpstr>
      <vt:lpstr>Prezentace aplikace PowerPoint</vt:lpstr>
      <vt:lpstr>Dynamika hloubkové struktury: abstrakční zdvih &amp; operacionalizace</vt:lpstr>
      <vt:lpstr>Prezentace aplikace PowerPoint</vt:lpstr>
      <vt:lpstr>…hledat pravoúhlé trojúhelníky v různých útvarech  onto/psychodidaktická analýza učiva: opora formativního hodnocení </vt:lpstr>
      <vt:lpstr>Prezentace aplikace PowerPoint</vt:lpstr>
      <vt:lpstr>Prezentace aplikace PowerPoint</vt:lpstr>
      <vt:lpstr>Analýza hloubkové struktury výuky směřuje k diskusi o kvalitě výuky </vt:lpstr>
      <vt:lpstr>Didactica redi/viva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uzivatel</cp:lastModifiedBy>
  <cp:revision>87</cp:revision>
  <cp:lastPrinted>2013-12-05T10:06:37Z</cp:lastPrinted>
  <dcterms:created xsi:type="dcterms:W3CDTF">2013-11-29T06:59:46Z</dcterms:created>
  <dcterms:modified xsi:type="dcterms:W3CDTF">2013-12-05T10:08:09Z</dcterms:modified>
</cp:coreProperties>
</file>