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</p:sldMasterIdLst>
  <p:notesMasterIdLst>
    <p:notesMasterId r:id="rId57"/>
  </p:notesMasterIdLst>
  <p:handoutMasterIdLst>
    <p:handoutMasterId r:id="rId58"/>
  </p:handoutMasterIdLst>
  <p:sldIdLst>
    <p:sldId id="373" r:id="rId4"/>
    <p:sldId id="374" r:id="rId5"/>
    <p:sldId id="275" r:id="rId6"/>
    <p:sldId id="375" r:id="rId7"/>
    <p:sldId id="339" r:id="rId8"/>
    <p:sldId id="347" r:id="rId9"/>
    <p:sldId id="371" r:id="rId10"/>
    <p:sldId id="342" r:id="rId11"/>
    <p:sldId id="372" r:id="rId12"/>
    <p:sldId id="367" r:id="rId13"/>
    <p:sldId id="343" r:id="rId14"/>
    <p:sldId id="368" r:id="rId15"/>
    <p:sldId id="344" r:id="rId16"/>
    <p:sldId id="369" r:id="rId17"/>
    <p:sldId id="345" r:id="rId18"/>
    <p:sldId id="370" r:id="rId19"/>
    <p:sldId id="267" r:id="rId20"/>
    <p:sldId id="308" r:id="rId21"/>
    <p:sldId id="331" r:id="rId22"/>
    <p:sldId id="376" r:id="rId23"/>
    <p:sldId id="377" r:id="rId24"/>
    <p:sldId id="318" r:id="rId25"/>
    <p:sldId id="332" r:id="rId26"/>
    <p:sldId id="378" r:id="rId27"/>
    <p:sldId id="379" r:id="rId28"/>
    <p:sldId id="322" r:id="rId29"/>
    <p:sldId id="333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3" r:id="rId42"/>
    <p:sldId id="364" r:id="rId43"/>
    <p:sldId id="365" r:id="rId44"/>
    <p:sldId id="323" r:id="rId45"/>
    <p:sldId id="299" r:id="rId46"/>
    <p:sldId id="324" r:id="rId47"/>
    <p:sldId id="325" r:id="rId48"/>
    <p:sldId id="272" r:id="rId49"/>
    <p:sldId id="317" r:id="rId50"/>
    <p:sldId id="334" r:id="rId51"/>
    <p:sldId id="335" r:id="rId52"/>
    <p:sldId id="336" r:id="rId53"/>
    <p:sldId id="327" r:id="rId54"/>
    <p:sldId id="328" r:id="rId55"/>
    <p:sldId id="381" r:id="rId56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75472" autoAdjust="0"/>
  </p:normalViewPr>
  <p:slideViewPr>
    <p:cSldViewPr>
      <p:cViewPr>
        <p:scale>
          <a:sx n="85" d="100"/>
          <a:sy n="8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0C895-FCEA-2B42-A68A-7F197827D241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AFA732-E10E-B944-AEFE-67719E361950}">
      <dgm:prSet phldrT="[Text]" custT="1"/>
      <dgm:spPr/>
      <dgm:t>
        <a:bodyPr/>
        <a:lstStyle/>
        <a:p>
          <a:r>
            <a:rPr lang="en-US" sz="2400" dirty="0" err="1" smtClean="0"/>
            <a:t>školská</a:t>
          </a:r>
          <a:r>
            <a:rPr lang="en-US" sz="2400" dirty="0" smtClean="0"/>
            <a:t> </a:t>
          </a:r>
          <a:r>
            <a:rPr lang="en-US" sz="2400" dirty="0" err="1" smtClean="0"/>
            <a:t>praxe</a:t>
          </a:r>
          <a:endParaRPr lang="en-US" sz="2400" dirty="0"/>
        </a:p>
      </dgm:t>
    </dgm:pt>
    <dgm:pt modelId="{DB4B700F-FCC3-8A48-9EC1-93BB375136B8}" type="parTrans" cxnId="{2CBC710E-B9CB-9045-92AE-614A84E431C4}">
      <dgm:prSet/>
      <dgm:spPr/>
      <dgm:t>
        <a:bodyPr/>
        <a:lstStyle/>
        <a:p>
          <a:endParaRPr lang="en-US"/>
        </a:p>
      </dgm:t>
    </dgm:pt>
    <dgm:pt modelId="{D58808BD-44EF-D04F-80AF-47A597260F8F}" type="sibTrans" cxnId="{2CBC710E-B9CB-9045-92AE-614A84E431C4}">
      <dgm:prSet/>
      <dgm:spPr/>
      <dgm:t>
        <a:bodyPr/>
        <a:lstStyle/>
        <a:p>
          <a:endParaRPr lang="en-US"/>
        </a:p>
      </dgm:t>
    </dgm:pt>
    <dgm:pt modelId="{A991478D-F464-814F-8FC3-3873FEE05DD3}">
      <dgm:prSet phldrT="[Text]" custT="1"/>
      <dgm:spPr/>
      <dgm:t>
        <a:bodyPr/>
        <a:lstStyle/>
        <a:p>
          <a:r>
            <a:rPr lang="en-US" sz="2000" dirty="0" err="1" smtClean="0"/>
            <a:t>teorie</a:t>
          </a:r>
          <a:r>
            <a:rPr lang="en-US" sz="2000" dirty="0" smtClean="0"/>
            <a:t> a </a:t>
          </a:r>
          <a:r>
            <a:rPr lang="en-US" sz="2000" dirty="0" err="1" smtClean="0"/>
            <a:t>výzkum</a:t>
          </a:r>
          <a:r>
            <a:rPr lang="en-US" sz="2000" dirty="0" smtClean="0"/>
            <a:t> </a:t>
          </a:r>
          <a:r>
            <a:rPr lang="en-US" sz="2000" dirty="0" err="1" smtClean="0"/>
            <a:t>vzdělávání</a:t>
          </a:r>
          <a:endParaRPr lang="en-US" sz="2000" dirty="0"/>
        </a:p>
      </dgm:t>
    </dgm:pt>
    <dgm:pt modelId="{9612E6DF-C977-1246-89A0-424709CD3307}" type="parTrans" cxnId="{513373E1-E3A7-F540-B509-FDE70D66C953}">
      <dgm:prSet/>
      <dgm:spPr/>
      <dgm:t>
        <a:bodyPr/>
        <a:lstStyle/>
        <a:p>
          <a:endParaRPr lang="en-US"/>
        </a:p>
      </dgm:t>
    </dgm:pt>
    <dgm:pt modelId="{A39B1187-7E3A-5A46-94F1-7C75880DC200}" type="sibTrans" cxnId="{513373E1-E3A7-F540-B509-FDE70D66C953}">
      <dgm:prSet/>
      <dgm:spPr/>
      <dgm:t>
        <a:bodyPr/>
        <a:lstStyle/>
        <a:p>
          <a:endParaRPr lang="en-US"/>
        </a:p>
      </dgm:t>
    </dgm:pt>
    <dgm:pt modelId="{B4EB1DDA-7E33-9C41-A815-7C01F60D2C0A}">
      <dgm:prSet phldrT="[Text]" custT="1"/>
      <dgm:spPr/>
      <dgm:t>
        <a:bodyPr/>
        <a:lstStyle/>
        <a:p>
          <a:r>
            <a:rPr lang="en-US" sz="1800" dirty="0" err="1" smtClean="0"/>
            <a:t>vzdělávací</a:t>
          </a:r>
          <a:r>
            <a:rPr lang="en-US" sz="1800" dirty="0" smtClean="0"/>
            <a:t> </a:t>
          </a:r>
          <a:r>
            <a:rPr lang="en-US" sz="1800" dirty="0" err="1" smtClean="0"/>
            <a:t>politika</a:t>
          </a:r>
          <a:r>
            <a:rPr lang="en-US" sz="1800" dirty="0" smtClean="0"/>
            <a:t> a </a:t>
          </a:r>
          <a:r>
            <a:rPr lang="en-US" sz="1800" dirty="0" err="1" smtClean="0"/>
            <a:t>administraiva</a:t>
          </a:r>
          <a:endParaRPr lang="en-US" sz="1800" dirty="0"/>
        </a:p>
      </dgm:t>
    </dgm:pt>
    <dgm:pt modelId="{22346497-CB80-E147-B073-5C05C37AED86}" type="parTrans" cxnId="{FAA99804-4602-C04A-95B6-5D0036D9285D}">
      <dgm:prSet/>
      <dgm:spPr/>
      <dgm:t>
        <a:bodyPr/>
        <a:lstStyle/>
        <a:p>
          <a:endParaRPr lang="en-US"/>
        </a:p>
      </dgm:t>
    </dgm:pt>
    <dgm:pt modelId="{C25D8CEC-5C83-F74A-929E-5A9A2E5119EF}" type="sibTrans" cxnId="{FAA99804-4602-C04A-95B6-5D0036D9285D}">
      <dgm:prSet/>
      <dgm:spPr/>
      <dgm:t>
        <a:bodyPr/>
        <a:lstStyle/>
        <a:p>
          <a:endParaRPr lang="en-US"/>
        </a:p>
      </dgm:t>
    </dgm:pt>
    <dgm:pt modelId="{6B1B707C-6A76-C54C-8730-4CE804901A95}">
      <dgm:prSet/>
      <dgm:spPr/>
      <dgm:t>
        <a:bodyPr/>
        <a:lstStyle/>
        <a:p>
          <a:endParaRPr lang="cs-CZ"/>
        </a:p>
      </dgm:t>
    </dgm:pt>
    <dgm:pt modelId="{C754B880-D6CA-7A4C-9942-A58C5B323053}" type="parTrans" cxnId="{B28B73E0-6228-E84F-A384-055BC561231D}">
      <dgm:prSet/>
      <dgm:spPr/>
      <dgm:t>
        <a:bodyPr/>
        <a:lstStyle/>
        <a:p>
          <a:endParaRPr lang="cs-CZ"/>
        </a:p>
      </dgm:t>
    </dgm:pt>
    <dgm:pt modelId="{D4D215CC-9994-B444-99AC-9C81F08D14ED}" type="sibTrans" cxnId="{B28B73E0-6228-E84F-A384-055BC561231D}">
      <dgm:prSet/>
      <dgm:spPr/>
      <dgm:t>
        <a:bodyPr/>
        <a:lstStyle/>
        <a:p>
          <a:endParaRPr lang="cs-CZ"/>
        </a:p>
      </dgm:t>
    </dgm:pt>
    <dgm:pt modelId="{E59D4AF4-78C2-E847-A379-8CF7E4BF6EE5}" type="pres">
      <dgm:prSet presAssocID="{5D20C895-FCEA-2B42-A68A-7F197827D24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B3B476A-F776-DE43-8E1E-738B5346C8AF}" type="pres">
      <dgm:prSet presAssocID="{E1AFA732-E10E-B944-AEFE-67719E36195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D152C-DFE0-204A-9DED-902ADE9250A3}" type="pres">
      <dgm:prSet presAssocID="{E1AFA732-E10E-B944-AEFE-67719E361950}" presName="gear1srcNode" presStyleLbl="node1" presStyleIdx="0" presStyleCnt="3"/>
      <dgm:spPr/>
      <dgm:t>
        <a:bodyPr/>
        <a:lstStyle/>
        <a:p>
          <a:endParaRPr lang="en-US"/>
        </a:p>
      </dgm:t>
    </dgm:pt>
    <dgm:pt modelId="{105A6AC4-8E82-724F-ABBA-88FA24058E34}" type="pres">
      <dgm:prSet presAssocID="{E1AFA732-E10E-B944-AEFE-67719E361950}" presName="gear1dstNode" presStyleLbl="node1" presStyleIdx="0" presStyleCnt="3"/>
      <dgm:spPr/>
      <dgm:t>
        <a:bodyPr/>
        <a:lstStyle/>
        <a:p>
          <a:endParaRPr lang="en-US"/>
        </a:p>
      </dgm:t>
    </dgm:pt>
    <dgm:pt modelId="{4B9B2F81-7719-2D46-BF09-56139425ED56}" type="pres">
      <dgm:prSet presAssocID="{A991478D-F464-814F-8FC3-3873FEE05DD3}" presName="gear2" presStyleLbl="node1" presStyleIdx="1" presStyleCnt="3" custLinFactNeighborX="-26686" custLinFactNeighborY="13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D3E7-C8A4-DA41-92C7-9ADC601082F9}" type="pres">
      <dgm:prSet presAssocID="{A991478D-F464-814F-8FC3-3873FEE05DD3}" presName="gear2srcNode" presStyleLbl="node1" presStyleIdx="1" presStyleCnt="3"/>
      <dgm:spPr/>
      <dgm:t>
        <a:bodyPr/>
        <a:lstStyle/>
        <a:p>
          <a:endParaRPr lang="en-US"/>
        </a:p>
      </dgm:t>
    </dgm:pt>
    <dgm:pt modelId="{21F4B964-76CC-2F46-B45D-114D9CF8BB38}" type="pres">
      <dgm:prSet presAssocID="{A991478D-F464-814F-8FC3-3873FEE05DD3}" presName="gear2dstNode" presStyleLbl="node1" presStyleIdx="1" presStyleCnt="3"/>
      <dgm:spPr/>
      <dgm:t>
        <a:bodyPr/>
        <a:lstStyle/>
        <a:p>
          <a:endParaRPr lang="en-US"/>
        </a:p>
      </dgm:t>
    </dgm:pt>
    <dgm:pt modelId="{8259FF41-7B46-7149-8E1F-EDED3017F5E5}" type="pres">
      <dgm:prSet presAssocID="{B4EB1DDA-7E33-9C41-A815-7C01F60D2C0A}" presName="gear3" presStyleLbl="node1" presStyleIdx="2" presStyleCnt="3" custScaleX="105519" custScaleY="108615" custLinFactNeighborX="-6107" custLinFactNeighborY="-7536"/>
      <dgm:spPr/>
      <dgm:t>
        <a:bodyPr/>
        <a:lstStyle/>
        <a:p>
          <a:endParaRPr lang="en-US"/>
        </a:p>
      </dgm:t>
    </dgm:pt>
    <dgm:pt modelId="{BCAE7829-6D63-3943-925A-555612A62DCA}" type="pres">
      <dgm:prSet presAssocID="{B4EB1DDA-7E33-9C41-A815-7C01F60D2C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6E467-C838-4145-8BA0-0EC6892E01A8}" type="pres">
      <dgm:prSet presAssocID="{B4EB1DDA-7E33-9C41-A815-7C01F60D2C0A}" presName="gear3srcNode" presStyleLbl="node1" presStyleIdx="2" presStyleCnt="3"/>
      <dgm:spPr/>
      <dgm:t>
        <a:bodyPr/>
        <a:lstStyle/>
        <a:p>
          <a:endParaRPr lang="en-US"/>
        </a:p>
      </dgm:t>
    </dgm:pt>
    <dgm:pt modelId="{C9D7163E-B3C4-5B43-8DD2-5F5B34CA99E9}" type="pres">
      <dgm:prSet presAssocID="{B4EB1DDA-7E33-9C41-A815-7C01F60D2C0A}" presName="gear3dstNode" presStyleLbl="node1" presStyleIdx="2" presStyleCnt="3"/>
      <dgm:spPr/>
      <dgm:t>
        <a:bodyPr/>
        <a:lstStyle/>
        <a:p>
          <a:endParaRPr lang="en-US"/>
        </a:p>
      </dgm:t>
    </dgm:pt>
    <dgm:pt modelId="{5877CD6E-14B1-434E-8D5B-5CC433A355AA}" type="pres">
      <dgm:prSet presAssocID="{D58808BD-44EF-D04F-80AF-47A597260F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CECBAC6-7A80-1845-872D-FC9CA7FA77B2}" type="pres">
      <dgm:prSet presAssocID="{A39B1187-7E3A-5A46-94F1-7C75880DC2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589BA24-4BDE-E24E-80E9-F18511EEBE6B}" type="pres">
      <dgm:prSet presAssocID="{C25D8CEC-5C83-F74A-929E-5A9A2E5119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8BDB98F-89EC-1B4D-9A15-CF9D5DFE4627}" type="presOf" srcId="{A991478D-F464-814F-8FC3-3873FEE05DD3}" destId="{4B9B2F81-7719-2D46-BF09-56139425ED56}" srcOrd="0" destOrd="0" presId="urn:microsoft.com/office/officeart/2005/8/layout/gear1"/>
    <dgm:cxn modelId="{E55DFC7B-E873-614E-9F61-7DE537F0646C}" type="presOf" srcId="{C25D8CEC-5C83-F74A-929E-5A9A2E5119EF}" destId="{0589BA24-4BDE-E24E-80E9-F18511EEBE6B}" srcOrd="0" destOrd="0" presId="urn:microsoft.com/office/officeart/2005/8/layout/gear1"/>
    <dgm:cxn modelId="{FAA99804-4602-C04A-95B6-5D0036D9285D}" srcId="{5D20C895-FCEA-2B42-A68A-7F197827D241}" destId="{B4EB1DDA-7E33-9C41-A815-7C01F60D2C0A}" srcOrd="2" destOrd="0" parTransId="{22346497-CB80-E147-B073-5C05C37AED86}" sibTransId="{C25D8CEC-5C83-F74A-929E-5A9A2E5119EF}"/>
    <dgm:cxn modelId="{B0614EF0-C3A6-1D42-A616-6C7D3FC4879D}" type="presOf" srcId="{5D20C895-FCEA-2B42-A68A-7F197827D241}" destId="{E59D4AF4-78C2-E847-A379-8CF7E4BF6EE5}" srcOrd="0" destOrd="0" presId="urn:microsoft.com/office/officeart/2005/8/layout/gear1"/>
    <dgm:cxn modelId="{1A5AD297-B203-474E-9107-7D8DC685B92E}" type="presOf" srcId="{B4EB1DDA-7E33-9C41-A815-7C01F60D2C0A}" destId="{C9D7163E-B3C4-5B43-8DD2-5F5B34CA99E9}" srcOrd="3" destOrd="0" presId="urn:microsoft.com/office/officeart/2005/8/layout/gear1"/>
    <dgm:cxn modelId="{6030F8E1-DA24-7440-ACAC-2C981F59B659}" type="presOf" srcId="{E1AFA732-E10E-B944-AEFE-67719E361950}" destId="{105A6AC4-8E82-724F-ABBA-88FA24058E34}" srcOrd="2" destOrd="0" presId="urn:microsoft.com/office/officeart/2005/8/layout/gear1"/>
    <dgm:cxn modelId="{4CE0EFCC-CBA7-1F48-9334-C01774ED3265}" type="presOf" srcId="{A991478D-F464-814F-8FC3-3873FEE05DD3}" destId="{21F4B964-76CC-2F46-B45D-114D9CF8BB38}" srcOrd="2" destOrd="0" presId="urn:microsoft.com/office/officeart/2005/8/layout/gear1"/>
    <dgm:cxn modelId="{2D172232-BBD7-A346-A079-EB705A310C74}" type="presOf" srcId="{A991478D-F464-814F-8FC3-3873FEE05DD3}" destId="{0A8CD3E7-C8A4-DA41-92C7-9ADC601082F9}" srcOrd="1" destOrd="0" presId="urn:microsoft.com/office/officeart/2005/8/layout/gear1"/>
    <dgm:cxn modelId="{2CBC710E-B9CB-9045-92AE-614A84E431C4}" srcId="{5D20C895-FCEA-2B42-A68A-7F197827D241}" destId="{E1AFA732-E10E-B944-AEFE-67719E361950}" srcOrd="0" destOrd="0" parTransId="{DB4B700F-FCC3-8A48-9EC1-93BB375136B8}" sibTransId="{D58808BD-44EF-D04F-80AF-47A597260F8F}"/>
    <dgm:cxn modelId="{28B1D2B4-5326-884D-87EA-AB5A94941740}" type="presOf" srcId="{A39B1187-7E3A-5A46-94F1-7C75880DC200}" destId="{4CECBAC6-7A80-1845-872D-FC9CA7FA77B2}" srcOrd="0" destOrd="0" presId="urn:microsoft.com/office/officeart/2005/8/layout/gear1"/>
    <dgm:cxn modelId="{1144DFA1-C859-3C47-BA42-06E200D7B611}" type="presOf" srcId="{B4EB1DDA-7E33-9C41-A815-7C01F60D2C0A}" destId="{8259FF41-7B46-7149-8E1F-EDED3017F5E5}" srcOrd="0" destOrd="0" presId="urn:microsoft.com/office/officeart/2005/8/layout/gear1"/>
    <dgm:cxn modelId="{513373E1-E3A7-F540-B509-FDE70D66C953}" srcId="{5D20C895-FCEA-2B42-A68A-7F197827D241}" destId="{A991478D-F464-814F-8FC3-3873FEE05DD3}" srcOrd="1" destOrd="0" parTransId="{9612E6DF-C977-1246-89A0-424709CD3307}" sibTransId="{A39B1187-7E3A-5A46-94F1-7C75880DC200}"/>
    <dgm:cxn modelId="{85BEED48-CA0A-DD4C-9A67-DF66162DA119}" type="presOf" srcId="{B4EB1DDA-7E33-9C41-A815-7C01F60D2C0A}" destId="{9A96E467-C838-4145-8BA0-0EC6892E01A8}" srcOrd="2" destOrd="0" presId="urn:microsoft.com/office/officeart/2005/8/layout/gear1"/>
    <dgm:cxn modelId="{1FC71047-1C70-014B-9AF5-7E009AAAB358}" type="presOf" srcId="{E1AFA732-E10E-B944-AEFE-67719E361950}" destId="{9B3B476A-F776-DE43-8E1E-738B5346C8AF}" srcOrd="0" destOrd="0" presId="urn:microsoft.com/office/officeart/2005/8/layout/gear1"/>
    <dgm:cxn modelId="{B28B73E0-6228-E84F-A384-055BC561231D}" srcId="{5D20C895-FCEA-2B42-A68A-7F197827D241}" destId="{6B1B707C-6A76-C54C-8730-4CE804901A95}" srcOrd="3" destOrd="0" parTransId="{C754B880-D6CA-7A4C-9942-A58C5B323053}" sibTransId="{D4D215CC-9994-B444-99AC-9C81F08D14ED}"/>
    <dgm:cxn modelId="{A535357D-5F4C-AC49-95A7-A9F31C147606}" type="presOf" srcId="{B4EB1DDA-7E33-9C41-A815-7C01F60D2C0A}" destId="{BCAE7829-6D63-3943-925A-555612A62DCA}" srcOrd="1" destOrd="0" presId="urn:microsoft.com/office/officeart/2005/8/layout/gear1"/>
    <dgm:cxn modelId="{39411662-F98E-6C49-8975-DE35B3CE21B4}" type="presOf" srcId="{D58808BD-44EF-D04F-80AF-47A597260F8F}" destId="{5877CD6E-14B1-434E-8D5B-5CC433A355AA}" srcOrd="0" destOrd="0" presId="urn:microsoft.com/office/officeart/2005/8/layout/gear1"/>
    <dgm:cxn modelId="{B26AA800-70E9-9644-816C-47DDCF8E5C35}" type="presOf" srcId="{E1AFA732-E10E-B944-AEFE-67719E361950}" destId="{E72D152C-DFE0-204A-9DED-902ADE9250A3}" srcOrd="1" destOrd="0" presId="urn:microsoft.com/office/officeart/2005/8/layout/gear1"/>
    <dgm:cxn modelId="{FC038FFC-9288-1A43-BB1E-F2A5416759A4}" type="presParOf" srcId="{E59D4AF4-78C2-E847-A379-8CF7E4BF6EE5}" destId="{9B3B476A-F776-DE43-8E1E-738B5346C8AF}" srcOrd="0" destOrd="0" presId="urn:microsoft.com/office/officeart/2005/8/layout/gear1"/>
    <dgm:cxn modelId="{DA746E3E-076E-9D4A-AB4B-F18429E04191}" type="presParOf" srcId="{E59D4AF4-78C2-E847-A379-8CF7E4BF6EE5}" destId="{E72D152C-DFE0-204A-9DED-902ADE9250A3}" srcOrd="1" destOrd="0" presId="urn:microsoft.com/office/officeart/2005/8/layout/gear1"/>
    <dgm:cxn modelId="{2514F695-DBAC-A24F-ABA1-A35B0B9084DC}" type="presParOf" srcId="{E59D4AF4-78C2-E847-A379-8CF7E4BF6EE5}" destId="{105A6AC4-8E82-724F-ABBA-88FA24058E34}" srcOrd="2" destOrd="0" presId="urn:microsoft.com/office/officeart/2005/8/layout/gear1"/>
    <dgm:cxn modelId="{817EE36D-E619-6B43-B8B2-3769E54479E4}" type="presParOf" srcId="{E59D4AF4-78C2-E847-A379-8CF7E4BF6EE5}" destId="{4B9B2F81-7719-2D46-BF09-56139425ED56}" srcOrd="3" destOrd="0" presId="urn:microsoft.com/office/officeart/2005/8/layout/gear1"/>
    <dgm:cxn modelId="{C8782296-0C2E-184F-8113-EFAA9B975620}" type="presParOf" srcId="{E59D4AF4-78C2-E847-A379-8CF7E4BF6EE5}" destId="{0A8CD3E7-C8A4-DA41-92C7-9ADC601082F9}" srcOrd="4" destOrd="0" presId="urn:microsoft.com/office/officeart/2005/8/layout/gear1"/>
    <dgm:cxn modelId="{405045ED-C64C-9748-90F9-20DBC7463E09}" type="presParOf" srcId="{E59D4AF4-78C2-E847-A379-8CF7E4BF6EE5}" destId="{21F4B964-76CC-2F46-B45D-114D9CF8BB38}" srcOrd="5" destOrd="0" presId="urn:microsoft.com/office/officeart/2005/8/layout/gear1"/>
    <dgm:cxn modelId="{7F913E1B-FBA9-8E4A-A0AF-EFC77BD6CAB4}" type="presParOf" srcId="{E59D4AF4-78C2-E847-A379-8CF7E4BF6EE5}" destId="{8259FF41-7B46-7149-8E1F-EDED3017F5E5}" srcOrd="6" destOrd="0" presId="urn:microsoft.com/office/officeart/2005/8/layout/gear1"/>
    <dgm:cxn modelId="{A557BADB-C93C-574F-83EA-C58A0E3FE8C0}" type="presParOf" srcId="{E59D4AF4-78C2-E847-A379-8CF7E4BF6EE5}" destId="{BCAE7829-6D63-3943-925A-555612A62DCA}" srcOrd="7" destOrd="0" presId="urn:microsoft.com/office/officeart/2005/8/layout/gear1"/>
    <dgm:cxn modelId="{DA34F394-921A-494E-8EEE-55A928D080D2}" type="presParOf" srcId="{E59D4AF4-78C2-E847-A379-8CF7E4BF6EE5}" destId="{9A96E467-C838-4145-8BA0-0EC6892E01A8}" srcOrd="8" destOrd="0" presId="urn:microsoft.com/office/officeart/2005/8/layout/gear1"/>
    <dgm:cxn modelId="{B099E650-46D1-784E-8C6D-A019EB50AB51}" type="presParOf" srcId="{E59D4AF4-78C2-E847-A379-8CF7E4BF6EE5}" destId="{C9D7163E-B3C4-5B43-8DD2-5F5B34CA99E9}" srcOrd="9" destOrd="0" presId="urn:microsoft.com/office/officeart/2005/8/layout/gear1"/>
    <dgm:cxn modelId="{1B4695F3-C453-524C-B6B5-2F55629EE2F8}" type="presParOf" srcId="{E59D4AF4-78C2-E847-A379-8CF7E4BF6EE5}" destId="{5877CD6E-14B1-434E-8D5B-5CC433A355AA}" srcOrd="10" destOrd="0" presId="urn:microsoft.com/office/officeart/2005/8/layout/gear1"/>
    <dgm:cxn modelId="{88450DB8-542E-B447-AEE7-B514397C8E2D}" type="presParOf" srcId="{E59D4AF4-78C2-E847-A379-8CF7E4BF6EE5}" destId="{4CECBAC6-7A80-1845-872D-FC9CA7FA77B2}" srcOrd="11" destOrd="0" presId="urn:microsoft.com/office/officeart/2005/8/layout/gear1"/>
    <dgm:cxn modelId="{BEDC405C-A0DD-D344-9B35-866511CFFFF1}" type="presParOf" srcId="{E59D4AF4-78C2-E847-A379-8CF7E4BF6EE5}" destId="{0589BA24-4BDE-E24E-80E9-F18511EEBE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9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563" y="0"/>
            <a:ext cx="2889938" cy="49649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84DEA55-6BC5-4A97-9758-21F4B430DFD8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142"/>
            <a:ext cx="2889938" cy="49649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563" y="9430142"/>
            <a:ext cx="2889938" cy="49649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8A02D37-AE5F-4B4B-98E8-894C6EFD6D5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317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8501-F1E2-4378-92A1-D4F6F2196A10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2D2BA-7578-4863-93E3-6EF869CBE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75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AF8F81-4004-46D0-BCEC-3B8A5C00532B}" type="slidenum">
              <a:rPr lang="cs-CZ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Organizačních forem vyučování a učení - prostorově</a:t>
            </a: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195" indent="-28392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685" indent="-22713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9959" indent="-22713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233" indent="-22713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507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2780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054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328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66062A-2BCA-47AA-8826-7E54065C9018}" type="slidenum">
              <a:rPr lang="cs-CZ">
                <a:solidFill>
                  <a:prstClr val="black"/>
                </a:solidFill>
              </a:rPr>
              <a:pPr eaLnBrk="1" hangingPunct="1"/>
              <a:t>43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0272-2EAF-A949-9251-81CF0A43D1D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4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dána zejména (a) náročnými a motivujícími učebními úlohami, (b) kognitivní aktivizací žáků, (c) konstruktivní prací s chybami, (d) rozvíjením žákovské metakognice a (e) kumulativností učebních procesů a transferem naučeného (viz dále pět oblastí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produktivní kultury učení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200" dirty="0" smtClean="0"/>
              <a:t>V systémovém pohledu jde o navození a udržení interakce mezi vzdělávací politikou a administrativou, teorií a výzkumem vzdělávání</a:t>
            </a:r>
            <a:r>
              <a:rPr lang="cs-CZ" sz="1200" baseline="0" dirty="0" smtClean="0"/>
              <a:t> a školskou praxí.</a:t>
            </a:r>
          </a:p>
          <a:p>
            <a:pPr algn="l"/>
            <a:r>
              <a:rPr lang="cs-CZ" sz="1200" baseline="0" dirty="0" smtClean="0"/>
              <a:t>P</a:t>
            </a:r>
            <a:r>
              <a:rPr lang="cs-CZ" sz="1200" dirty="0" smtClean="0"/>
              <a:t>řipustíme-li, že se kola točí správným směrem, problém je v tom, že soukolí</a:t>
            </a:r>
            <a:r>
              <a:rPr lang="cs-CZ" sz="1200" baseline="0" dirty="0" smtClean="0"/>
              <a:t> zdá se být</a:t>
            </a:r>
            <a:r>
              <a:rPr lang="cs-CZ" sz="1200" dirty="0" smtClean="0"/>
              <a:t> rozpojeno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0272-2EAF-A949-9251-81CF0A43D1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4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0272-2EAF-A949-9251-81CF0A43D1D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4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0272-2EAF-A949-9251-81CF0A43D1D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4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0272-2EAF-A949-9251-81CF0A43D1D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4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2D2BA-7578-4863-93E3-6EF869CBECED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E96D-BC03-4C35-BAD4-7F37D12538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9D6C-48C8-4923-8DF2-E6760727B29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82E5-A56E-46D1-B684-C7EC93BCA6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02DA-F4E2-4BCD-BBE8-F6E37FD2714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B493-AC03-4F8E-8A6D-D049327E91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E7FC-1AA1-48D7-B97B-BA8074D6F1A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B6F9-B613-4446-915D-3DA0D61B6D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D3B0-9FE9-483A-874D-D317F846D07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E128-6E8B-46F5-B495-1CC5B0D3231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76B0-A23E-4E93-9595-952467561A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B73E-FDFF-4DD6-80FB-74100BFFF5E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D35C-3D3C-4748-AC22-86FCD7A127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C43A-3A1F-4C66-A3E4-DCD5EF36134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D2F2-675C-404C-A3DA-13CD4AF6EF6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7C74-2D5E-4D9E-AE47-468BD9541C2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0C97-FB58-4151-A743-7A5DFAE2BB6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F6F4-2E97-48D8-AE50-DBFBF88281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2302-6E0A-43C4-B415-BC3A2EEB5BA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3366-FE10-4CA5-B2D8-F236663F262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DAE9-5643-41F9-95B4-33FEAEE791C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60BD-8DE3-483D-8CF4-8715171280B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B4BD-9C10-4B36-8D8B-5A9DDEEEF27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ACB7-8856-440E-8F07-530F4C74E0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2363-5D13-4B8D-AC15-63BD78970A0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92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0A04-0AAD-4B29-9882-A5A92C0E93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A326-96A0-4EF5-92E4-78DE2F44C5B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4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D14D-3B39-4870-AAF3-74F22A548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E54C-C65E-4C7D-B3BF-5D3927F7B96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F859-1170-414D-84AD-721F7ED5137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C227-AB70-49B2-B9F3-240D434F8E5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1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32F8-597D-4566-A589-B27AA92BE5E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92D9-3296-436F-BA3D-517D32CBF12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B18E-2637-464B-BB95-617A7778B2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E230-3BD1-4B22-9202-47637934B61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B41A-76FF-4656-8246-AD92DD9CEB5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7311-63DD-4CEA-A2A1-1762FECB58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ECB0-557A-4A3B-995E-257973E86CF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1F86-C591-41E9-A702-42DF2FADD76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1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E408-1CAC-46F4-B2C8-D17FD7C01D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94CB-0ADD-4266-9ACD-0267859D90C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9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44AE-3F5F-447D-BB4B-22D1590B5B0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60BC-6EF1-473D-B977-92B00B0D84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96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40C9-2A38-439E-A4E8-7F2960AB81A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77EB-C20F-449D-9323-7D15439ADD0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1_prouz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663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2_kostky_zbyt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6000" y="2412000"/>
            <a:ext cx="7632000" cy="39600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6000" y="1620000"/>
            <a:ext cx="7632000" cy="755999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5470EA-5AFB-4828-BD0D-64BE665C8C6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D1E556-AF6B-4ACB-BC46-C4CCC613231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45F4C-E464-4020-AAA2-54A0BCAAE95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8B404-C04A-46A4-96CB-1E280B7445B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4408" cy="1470025"/>
          </a:xfrm>
        </p:spPr>
        <p:txBody>
          <a:bodyPr>
            <a:normAutofit/>
          </a:bodyPr>
          <a:lstStyle/>
          <a:p>
            <a:r>
              <a:rPr lang="cs-CZ" b="1" dirty="0"/>
              <a:t>Teorie a výzkum v oborových </a:t>
            </a:r>
            <a:r>
              <a:rPr lang="cs-CZ" b="1" dirty="0" smtClean="0"/>
              <a:t>didaktikách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2876" y="3356992"/>
            <a:ext cx="6400800" cy="2353816"/>
          </a:xfrm>
        </p:spPr>
        <p:txBody>
          <a:bodyPr/>
          <a:lstStyle/>
          <a:p>
            <a:r>
              <a:rPr lang="cs-CZ" b="1" dirty="0"/>
              <a:t>spojení teorie a praxe v kontextu vzdělávání </a:t>
            </a:r>
            <a:r>
              <a:rPr lang="cs-CZ" b="1" dirty="0" smtClean="0"/>
              <a:t>učitelů</a:t>
            </a:r>
          </a:p>
          <a:p>
            <a:endParaRPr lang="cs-CZ" b="1" dirty="0" smtClean="0"/>
          </a:p>
          <a:p>
            <a:r>
              <a:rPr lang="cs-CZ" sz="2400" b="1" dirty="0" smtClean="0"/>
              <a:t>Tomáš Janík &amp; Jan Slavík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19601051">
            <a:off x="5750629" y="4704825"/>
            <a:ext cx="3366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Hodnota pojmu spočívá v tom, co dokáže vysvětlit anebo ovlivnit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		K. R. Popper 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19601051">
            <a:off x="241337" y="118776"/>
            <a:ext cx="336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VYSVĚTLOVAT</a:t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ZDŮVODŇOVAT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KOMENTÁŘ K PŘEDCHOZÍMU SNÍMKU:</a:t>
            </a:r>
          </a:p>
          <a:p>
            <a:r>
              <a:rPr lang="cs-CZ" dirty="0" err="1" smtClean="0"/>
              <a:t>Kurikulární</a:t>
            </a:r>
            <a:r>
              <a:rPr lang="cs-CZ" dirty="0" smtClean="0"/>
              <a:t> </a:t>
            </a:r>
            <a:r>
              <a:rPr lang="cs-CZ" dirty="0"/>
              <a:t>reforma v českém provedení (2005+) sice byla výrazem snahy o </a:t>
            </a:r>
            <a:r>
              <a:rPr lang="cs-CZ" i="1" dirty="0"/>
              <a:t>řízení cílů a obsahu státem na vstupu</a:t>
            </a:r>
            <a:r>
              <a:rPr lang="cs-CZ" dirty="0"/>
              <a:t>, avšak tím, že přišla s myšlenkou kurikula rámcového, resp. dvouúrovňového, a tedy s myšlenkou </a:t>
            </a:r>
            <a:r>
              <a:rPr lang="cs-CZ" dirty="0" err="1"/>
              <a:t>kurikulární</a:t>
            </a:r>
            <a:r>
              <a:rPr lang="cs-CZ" dirty="0"/>
              <a:t> decentralizace a částečné </a:t>
            </a:r>
            <a:r>
              <a:rPr lang="cs-CZ" dirty="0" err="1"/>
              <a:t>kurikulární</a:t>
            </a:r>
            <a:r>
              <a:rPr lang="cs-CZ" dirty="0"/>
              <a:t> autonomie, otevřela cestu k reálnému oslabení </a:t>
            </a:r>
            <a:r>
              <a:rPr lang="cs-CZ" i="1" dirty="0"/>
              <a:t>státního řízení školství na vstupu</a:t>
            </a:r>
            <a:r>
              <a:rPr lang="cs-CZ" dirty="0"/>
              <a:t>. </a:t>
            </a:r>
            <a:r>
              <a:rPr lang="cs-CZ" dirty="0" smtClean="0"/>
              <a:t>S </a:t>
            </a:r>
            <a:r>
              <a:rPr lang="cs-CZ" dirty="0"/>
              <a:t>oslabením </a:t>
            </a:r>
            <a:r>
              <a:rPr lang="cs-CZ" i="1" dirty="0"/>
              <a:t>státního řízení na vstupu</a:t>
            </a:r>
            <a:r>
              <a:rPr lang="cs-CZ" dirty="0"/>
              <a:t> šla ruku v ruce také skutečnost, že základní cílovou kategorií vzdělávání se měly stát klíčové kompetence, které jsou poněkud obtížné uchopitelné. </a:t>
            </a:r>
            <a:endParaRPr lang="cs-CZ" dirty="0" smtClean="0"/>
          </a:p>
          <a:p>
            <a:r>
              <a:rPr lang="cs-CZ" dirty="0" smtClean="0"/>
              <a:t>Idea </a:t>
            </a:r>
            <a:r>
              <a:rPr lang="cs-CZ" dirty="0"/>
              <a:t>dvouúrovňového kurikula, vyjádřená sloganem „školy si mohou psát svá kurikula“, byla patrně spojena s předpokladem, že se v systému posílí </a:t>
            </a:r>
            <a:r>
              <a:rPr lang="cs-CZ" i="1" dirty="0"/>
              <a:t>autoregulace učitelskou profesí</a:t>
            </a:r>
            <a:r>
              <a:rPr lang="cs-CZ" dirty="0"/>
              <a:t> na straně jedné a </a:t>
            </a:r>
            <a:r>
              <a:rPr lang="cs-CZ" i="1" dirty="0"/>
              <a:t>hierarchická autoregulace na úrovni samotných škol</a:t>
            </a:r>
            <a:r>
              <a:rPr lang="cs-CZ" dirty="0"/>
              <a:t> na straně druhé (tvorba ŠVP jak prostředek profilování a rozvoje školy). </a:t>
            </a:r>
            <a:endParaRPr lang="cs-CZ" dirty="0" smtClean="0"/>
          </a:p>
          <a:p>
            <a:r>
              <a:rPr lang="cs-CZ" dirty="0" smtClean="0"/>
              <a:t>Naproti </a:t>
            </a:r>
            <a:r>
              <a:rPr lang="cs-CZ" dirty="0"/>
              <a:t>tomu </a:t>
            </a:r>
            <a:r>
              <a:rPr lang="cs-CZ" i="1" dirty="0"/>
              <a:t>řízení základních cílů zvnějšku</a:t>
            </a:r>
            <a:r>
              <a:rPr lang="cs-CZ" dirty="0"/>
              <a:t> (např. vlivem mezinárodně srovnávacích výzkumů nebo národního testování) nebylo kolem roku 2005 nijak výrazně přítomné, byť skrytě do jisté míry působilo. </a:t>
            </a:r>
            <a:endParaRPr lang="cs-CZ" dirty="0" smtClean="0"/>
          </a:p>
          <a:p>
            <a:r>
              <a:rPr lang="cs-CZ" i="1" dirty="0" smtClean="0"/>
              <a:t>Tlak </a:t>
            </a:r>
            <a:r>
              <a:rPr lang="cs-CZ" i="1" dirty="0"/>
              <a:t>ruky trhu</a:t>
            </a:r>
            <a:r>
              <a:rPr lang="cs-CZ" dirty="0"/>
              <a:t> se mírně zvýraznil – školní vzdělávací programy byly tu a tam pochopeny jako marketingový nástroj, různé soukromé firmy nabídly školám své produkty a služby i v oblasti tvorby kurikula (prozatím nikoliv v masovém měřítku)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05909" y="2148454"/>
            <a:ext cx="1258429" cy="4119719"/>
            <a:chOff x="605909" y="2148454"/>
            <a:chExt cx="1258429" cy="4119719"/>
          </a:xfrm>
        </p:grpSpPr>
        <p:grpSp>
          <p:nvGrpSpPr>
            <p:cNvPr id="17" name="Group 16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" name="Alternate Process 4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28" name="Action Button: Custom 27">
              <a:hlinkClick r:id="" action="ppaction://noaction" highlightClick="1"/>
            </p:cNvPr>
            <p:cNvSpPr/>
            <p:nvPr/>
          </p:nvSpPr>
          <p:spPr>
            <a:xfrm>
              <a:off x="1176864" y="4462288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5909" y="1386455"/>
            <a:ext cx="16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řízení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vstupu</a:t>
            </a:r>
            <a:endParaRPr lang="cs-CZ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83213" y="2148454"/>
            <a:ext cx="1258429" cy="4119719"/>
            <a:chOff x="605909" y="2148454"/>
            <a:chExt cx="1258429" cy="4119719"/>
          </a:xfrm>
        </p:grpSpPr>
        <p:grpSp>
          <p:nvGrpSpPr>
            <p:cNvPr id="31" name="Group 3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33" name="Alternate Process 3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32" name="Action Button: Custom 31">
              <a:hlinkClick r:id="" action="ppaction://noaction" highlightClick="1"/>
            </p:cNvPr>
            <p:cNvSpPr/>
            <p:nvPr/>
          </p:nvSpPr>
          <p:spPr>
            <a:xfrm>
              <a:off x="1176864" y="4462288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97382" y="1381275"/>
            <a:ext cx="187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utoregulace</a:t>
            </a:r>
            <a:r>
              <a:rPr lang="en-US" dirty="0" smtClean="0"/>
              <a:t> </a:t>
            </a:r>
            <a:r>
              <a:rPr lang="en-US" dirty="0" err="1" smtClean="0"/>
              <a:t>učitelskou</a:t>
            </a:r>
            <a:r>
              <a:rPr lang="en-US" dirty="0" smtClean="0"/>
              <a:t> </a:t>
            </a:r>
            <a:r>
              <a:rPr lang="en-US" dirty="0" err="1" smtClean="0"/>
              <a:t>profesí</a:t>
            </a:r>
            <a:endParaRPr lang="en-US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3783821" y="2148454"/>
            <a:ext cx="1258429" cy="4119719"/>
            <a:chOff x="605909" y="2148454"/>
            <a:chExt cx="1258429" cy="4119719"/>
          </a:xfrm>
        </p:grpSpPr>
        <p:grpSp>
          <p:nvGrpSpPr>
            <p:cNvPr id="41" name="Group 4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43" name="Alternate Process 4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42" name="Action Button: Custom 41">
              <a:hlinkClick r:id="" action="ppaction://noaction" highlightClick="1"/>
            </p:cNvPr>
            <p:cNvSpPr/>
            <p:nvPr/>
          </p:nvSpPr>
          <p:spPr>
            <a:xfrm>
              <a:off x="1176864" y="3735699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868503" y="1386455"/>
            <a:ext cx="178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ř</a:t>
            </a:r>
            <a:r>
              <a:rPr lang="en-US" dirty="0" err="1" smtClean="0"/>
              <a:t>ízení</a:t>
            </a:r>
            <a:r>
              <a:rPr lang="en-US" dirty="0" smtClean="0"/>
              <a:t> </a:t>
            </a:r>
            <a:r>
              <a:rPr lang="en-US" dirty="0" err="1" smtClean="0"/>
              <a:t>základních</a:t>
            </a:r>
            <a:r>
              <a:rPr lang="en-US" dirty="0" smtClean="0"/>
              <a:t> </a:t>
            </a:r>
            <a:r>
              <a:rPr lang="en-US" dirty="0" err="1" smtClean="0"/>
              <a:t>cílů</a:t>
            </a:r>
            <a:r>
              <a:rPr lang="en-US" dirty="0" smtClean="0"/>
              <a:t> </a:t>
            </a:r>
            <a:r>
              <a:rPr lang="en-US" dirty="0" err="1" smtClean="0"/>
              <a:t>zvnějšku</a:t>
            </a:r>
            <a:endParaRPr lang="en-US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5357781" y="2148454"/>
            <a:ext cx="1258429" cy="4119719"/>
            <a:chOff x="605909" y="2148454"/>
            <a:chExt cx="1258429" cy="4119719"/>
          </a:xfrm>
        </p:grpSpPr>
        <p:grpSp>
          <p:nvGrpSpPr>
            <p:cNvPr id="51" name="Group 5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3" name="Alternate Process 5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52" name="Action Button: Custom 51">
              <a:hlinkClick r:id="" action="ppaction://noaction" highlightClick="1"/>
            </p:cNvPr>
            <p:cNvSpPr/>
            <p:nvPr/>
          </p:nvSpPr>
          <p:spPr>
            <a:xfrm>
              <a:off x="1176864" y="4462288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357781" y="1386455"/>
            <a:ext cx="178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cs-CZ" dirty="0" err="1" smtClean="0"/>
              <a:t>ierarchická</a:t>
            </a:r>
            <a:r>
              <a:rPr lang="cs-CZ" dirty="0" smtClean="0"/>
              <a:t> autoregulace</a:t>
            </a:r>
            <a:endParaRPr lang="en-US" dirty="0" smtClean="0"/>
          </a:p>
        </p:txBody>
      </p:sp>
      <p:grpSp>
        <p:nvGrpSpPr>
          <p:cNvPr id="60" name="Group 59"/>
          <p:cNvGrpSpPr/>
          <p:nvPr/>
        </p:nvGrpSpPr>
        <p:grpSpPr>
          <a:xfrm>
            <a:off x="6955046" y="2148454"/>
            <a:ext cx="1258429" cy="4119719"/>
            <a:chOff x="605909" y="2148454"/>
            <a:chExt cx="1258429" cy="4119719"/>
          </a:xfrm>
        </p:grpSpPr>
        <p:grpSp>
          <p:nvGrpSpPr>
            <p:cNvPr id="61" name="Group 6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63" name="Alternate Process 6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62" name="Action Button: Custom 61">
              <a:hlinkClick r:id="" action="ppaction://noaction" highlightClick="1"/>
            </p:cNvPr>
            <p:cNvSpPr/>
            <p:nvPr/>
          </p:nvSpPr>
          <p:spPr>
            <a:xfrm>
              <a:off x="1176864" y="3735699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955047" y="1381275"/>
            <a:ext cx="171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</a:t>
            </a:r>
            <a:r>
              <a:rPr lang="en-US" dirty="0" err="1" smtClean="0"/>
              <a:t>lak</a:t>
            </a:r>
            <a:r>
              <a:rPr lang="en-US" dirty="0" smtClean="0"/>
              <a:t> </a:t>
            </a:r>
            <a:r>
              <a:rPr lang="en-US" dirty="0" err="1" smtClean="0"/>
              <a:t>konkurencí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ruka</a:t>
            </a:r>
            <a:r>
              <a:rPr lang="en-US" dirty="0" smtClean="0"/>
              <a:t> </a:t>
            </a:r>
            <a:r>
              <a:rPr lang="en-US" dirty="0" err="1" smtClean="0"/>
              <a:t>trhu</a:t>
            </a:r>
            <a:r>
              <a:rPr lang="en-US" dirty="0" smtClean="0"/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6259" y="279621"/>
            <a:ext cx="856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EKVALIZÉR: Proporce </a:t>
            </a:r>
            <a:r>
              <a:rPr lang="cs-CZ" sz="2000" b="1" dirty="0"/>
              <a:t>vlivu aktérů ve fázi vytrácení </a:t>
            </a:r>
            <a:r>
              <a:rPr lang="cs-CZ" sz="2000" b="1" dirty="0" err="1"/>
              <a:t>kurikulární</a:t>
            </a:r>
            <a:r>
              <a:rPr lang="cs-CZ" sz="2000" b="1" dirty="0"/>
              <a:t> </a:t>
            </a:r>
            <a:r>
              <a:rPr lang="cs-CZ" sz="2000" b="1" dirty="0" smtClean="0"/>
              <a:t>reformy</a:t>
            </a:r>
            <a:r>
              <a:rPr lang="en-US" sz="2000" b="1" dirty="0"/>
              <a:t> </a:t>
            </a:r>
            <a:r>
              <a:rPr lang="cs-CZ" sz="2000" b="1" dirty="0" smtClean="0"/>
              <a:t>(2011+)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318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KOMENTÁŘ K PŘEDCHOZÍMU SNÍMKU:</a:t>
            </a:r>
          </a:p>
          <a:p>
            <a:r>
              <a:rPr lang="cs-CZ" dirty="0"/>
              <a:t>Pokud bych měl označit časové období, v němuž je posun akcentů nejlépe patrný, označil bych období působení Josefa Dobeše v roli ministra školství (červenec 2010 – březen 2012). Přestože oficiální ministerská rétorika držela </a:t>
            </a:r>
            <a:r>
              <a:rPr lang="cs-CZ" dirty="0" err="1"/>
              <a:t>kurikulární</a:t>
            </a:r>
            <a:r>
              <a:rPr lang="cs-CZ" dirty="0"/>
              <a:t> reformu ve hře, z realizovaných kroků lze usuzovat na její oslabovaní a postupné vytrácení (např. zrušení </a:t>
            </a:r>
            <a:r>
              <a:rPr lang="cs-CZ" dirty="0" smtClean="0"/>
              <a:t>VÚP, </a:t>
            </a:r>
            <a:r>
              <a:rPr lang="cs-CZ" dirty="0"/>
              <a:t>posilování vlivu </a:t>
            </a:r>
            <a:r>
              <a:rPr lang="cs-CZ" dirty="0" smtClean="0"/>
              <a:t>ČŠI, </a:t>
            </a:r>
            <a:r>
              <a:rPr lang="cs-CZ" dirty="0"/>
              <a:t>avizovaná příprava evaluačních standardů a plošného testování). </a:t>
            </a:r>
            <a:r>
              <a:rPr lang="cs-CZ" dirty="0" smtClean="0"/>
              <a:t>Současně </a:t>
            </a:r>
            <a:r>
              <a:rPr lang="cs-CZ" dirty="0"/>
              <a:t>se začalo ukazovat se, že ideje dvojúrovňového kurikula – </a:t>
            </a:r>
            <a:r>
              <a:rPr lang="cs-CZ" dirty="0" err="1"/>
              <a:t>kurikulární</a:t>
            </a:r>
            <a:r>
              <a:rPr lang="cs-CZ" dirty="0"/>
              <a:t> decentralizace a částečné </a:t>
            </a:r>
            <a:r>
              <a:rPr lang="cs-CZ" dirty="0" err="1"/>
              <a:t>kurikulární</a:t>
            </a:r>
            <a:r>
              <a:rPr lang="cs-CZ" dirty="0"/>
              <a:t> autonomie v praxi již tolik netáhnou. Problémem se naopak stal formalismus, do něhož mnohde tvorba školních vzdělávacích programů ve školách vyústila. </a:t>
            </a:r>
            <a:endParaRPr lang="cs-CZ" dirty="0" smtClean="0"/>
          </a:p>
          <a:p>
            <a:r>
              <a:rPr lang="cs-CZ" dirty="0" smtClean="0"/>
              <a:t>Namísto </a:t>
            </a:r>
            <a:r>
              <a:rPr lang="cs-CZ" dirty="0"/>
              <a:t>předpokládaného posílení </a:t>
            </a:r>
            <a:r>
              <a:rPr lang="cs-CZ" i="1" dirty="0"/>
              <a:t>autoregulace učitelskou profesí</a:t>
            </a:r>
            <a:r>
              <a:rPr lang="cs-CZ" dirty="0"/>
              <a:t> a </a:t>
            </a:r>
            <a:r>
              <a:rPr lang="cs-CZ" i="1" dirty="0"/>
              <a:t>hierarchické autoregulace na úrovni samotných škol</a:t>
            </a:r>
            <a:r>
              <a:rPr lang="cs-CZ" dirty="0"/>
              <a:t> docházelo vlivem formalismu spíše ke snižování kapacit obou těchto instancí – nejspíše proto, že jim nebyla poskytnuta koncepční systémová podpora (např. kariérní systém pro učitele a ředitele, systém dalšího vzdělávání pedagogických pracovníků provázaný s reformou).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světle slabších výsledků českých žáků v mezinárodně srovnávacích studií PISA / TIMSS je avizováno posílení principu </a:t>
            </a:r>
            <a:r>
              <a:rPr lang="cs-CZ" i="1" dirty="0"/>
              <a:t>řízení základních cílů zvnějšku</a:t>
            </a:r>
            <a:r>
              <a:rPr lang="cs-CZ" dirty="0"/>
              <a:t> – začíná se pracovat na vytváření evaluačních standardů a potažmo na vývoji testování. </a:t>
            </a:r>
            <a:endParaRPr lang="cs-CZ" dirty="0" smtClean="0"/>
          </a:p>
          <a:p>
            <a:r>
              <a:rPr lang="cs-CZ" i="1" dirty="0" smtClean="0"/>
              <a:t>Tlak</a:t>
            </a:r>
            <a:r>
              <a:rPr lang="cs-CZ" dirty="0" smtClean="0"/>
              <a:t> </a:t>
            </a:r>
            <a:r>
              <a:rPr lang="cs-CZ" i="1" dirty="0"/>
              <a:t>ruky trhu</a:t>
            </a:r>
            <a:r>
              <a:rPr lang="cs-CZ" dirty="0"/>
              <a:t> se postupně začíná zvýrazňovat – začíná být stále více patrné pronikání soukromých iniciativ do státního školství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05909" y="2148454"/>
            <a:ext cx="1258429" cy="4119719"/>
            <a:chOff x="605909" y="2148454"/>
            <a:chExt cx="1258429" cy="4119719"/>
          </a:xfrm>
        </p:grpSpPr>
        <p:grpSp>
          <p:nvGrpSpPr>
            <p:cNvPr id="17" name="Group 16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" name="Alternate Process 4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28" name="Action Button: Custom 27">
              <a:hlinkClick r:id="" action="ppaction://noaction" highlightClick="1"/>
            </p:cNvPr>
            <p:cNvSpPr/>
            <p:nvPr/>
          </p:nvSpPr>
          <p:spPr>
            <a:xfrm>
              <a:off x="1176864" y="5236586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5909" y="1386455"/>
            <a:ext cx="16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řízení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vstupu</a:t>
            </a:r>
            <a:endParaRPr lang="cs-CZ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83213" y="2148454"/>
            <a:ext cx="1258429" cy="4119719"/>
            <a:chOff x="605909" y="2148454"/>
            <a:chExt cx="1258429" cy="4119719"/>
          </a:xfrm>
        </p:grpSpPr>
        <p:grpSp>
          <p:nvGrpSpPr>
            <p:cNvPr id="31" name="Group 3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33" name="Alternate Process 3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32" name="Action Button: Custom 31">
              <a:hlinkClick r:id="" action="ppaction://noaction" highlightClick="1"/>
            </p:cNvPr>
            <p:cNvSpPr/>
            <p:nvPr/>
          </p:nvSpPr>
          <p:spPr>
            <a:xfrm>
              <a:off x="1168557" y="5236586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97382" y="1381275"/>
            <a:ext cx="187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utoregulace</a:t>
            </a:r>
            <a:r>
              <a:rPr lang="en-US" dirty="0" smtClean="0"/>
              <a:t> </a:t>
            </a:r>
            <a:r>
              <a:rPr lang="en-US" dirty="0" err="1" smtClean="0"/>
              <a:t>učitelskou</a:t>
            </a:r>
            <a:r>
              <a:rPr lang="en-US" dirty="0" smtClean="0"/>
              <a:t> </a:t>
            </a:r>
            <a:r>
              <a:rPr lang="en-US" dirty="0" err="1" smtClean="0"/>
              <a:t>profesí</a:t>
            </a:r>
            <a:endParaRPr lang="en-US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3783821" y="2148454"/>
            <a:ext cx="1258429" cy="4119719"/>
            <a:chOff x="605909" y="2148454"/>
            <a:chExt cx="1258429" cy="4119719"/>
          </a:xfrm>
        </p:grpSpPr>
        <p:grpSp>
          <p:nvGrpSpPr>
            <p:cNvPr id="41" name="Group 4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43" name="Alternate Process 4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42" name="Action Button: Custom 41">
              <a:hlinkClick r:id="" action="ppaction://noaction" highlightClick="1"/>
            </p:cNvPr>
            <p:cNvSpPr/>
            <p:nvPr/>
          </p:nvSpPr>
          <p:spPr>
            <a:xfrm>
              <a:off x="1176864" y="3030727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868503" y="1386455"/>
            <a:ext cx="178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ř</a:t>
            </a:r>
            <a:r>
              <a:rPr lang="en-US" dirty="0" err="1" smtClean="0"/>
              <a:t>ízení</a:t>
            </a:r>
            <a:r>
              <a:rPr lang="en-US" dirty="0" smtClean="0"/>
              <a:t> </a:t>
            </a:r>
            <a:r>
              <a:rPr lang="en-US" dirty="0" err="1" smtClean="0"/>
              <a:t>základních</a:t>
            </a:r>
            <a:r>
              <a:rPr lang="en-US" dirty="0" smtClean="0"/>
              <a:t> </a:t>
            </a:r>
            <a:r>
              <a:rPr lang="en-US" dirty="0" err="1" smtClean="0"/>
              <a:t>cílů</a:t>
            </a:r>
            <a:r>
              <a:rPr lang="en-US" dirty="0" smtClean="0"/>
              <a:t> </a:t>
            </a:r>
            <a:r>
              <a:rPr lang="en-US" dirty="0" err="1" smtClean="0"/>
              <a:t>zvnějšku</a:t>
            </a:r>
            <a:endParaRPr lang="en-US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5357781" y="2148454"/>
            <a:ext cx="1258429" cy="4119719"/>
            <a:chOff x="605909" y="2148454"/>
            <a:chExt cx="1258429" cy="4119719"/>
          </a:xfrm>
        </p:grpSpPr>
        <p:grpSp>
          <p:nvGrpSpPr>
            <p:cNvPr id="51" name="Group 5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3" name="Alternate Process 5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52" name="Action Button: Custom 51">
              <a:hlinkClick r:id="" action="ppaction://noaction" highlightClick="1"/>
            </p:cNvPr>
            <p:cNvSpPr/>
            <p:nvPr/>
          </p:nvSpPr>
          <p:spPr>
            <a:xfrm>
              <a:off x="1176864" y="5236586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357781" y="1386455"/>
            <a:ext cx="178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cs-CZ" dirty="0" err="1" smtClean="0"/>
              <a:t>ierarchická</a:t>
            </a:r>
            <a:r>
              <a:rPr lang="cs-CZ" dirty="0" smtClean="0"/>
              <a:t> autoregulace</a:t>
            </a:r>
            <a:endParaRPr lang="en-US" dirty="0" smtClean="0"/>
          </a:p>
        </p:txBody>
      </p:sp>
      <p:grpSp>
        <p:nvGrpSpPr>
          <p:cNvPr id="60" name="Group 59"/>
          <p:cNvGrpSpPr/>
          <p:nvPr/>
        </p:nvGrpSpPr>
        <p:grpSpPr>
          <a:xfrm>
            <a:off x="6955046" y="2148454"/>
            <a:ext cx="1258429" cy="4119719"/>
            <a:chOff x="605909" y="2148454"/>
            <a:chExt cx="1258429" cy="4119719"/>
          </a:xfrm>
        </p:grpSpPr>
        <p:grpSp>
          <p:nvGrpSpPr>
            <p:cNvPr id="61" name="Group 6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63" name="Alternate Process 6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62" name="Action Button: Custom 61">
              <a:hlinkClick r:id="" action="ppaction://noaction" highlightClick="1"/>
            </p:cNvPr>
            <p:cNvSpPr/>
            <p:nvPr/>
          </p:nvSpPr>
          <p:spPr>
            <a:xfrm>
              <a:off x="1176864" y="3030727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955047" y="1381275"/>
            <a:ext cx="171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</a:t>
            </a:r>
            <a:r>
              <a:rPr lang="en-US" dirty="0" err="1" smtClean="0"/>
              <a:t>lak</a:t>
            </a:r>
            <a:r>
              <a:rPr lang="en-US" dirty="0" smtClean="0"/>
              <a:t> </a:t>
            </a:r>
            <a:r>
              <a:rPr lang="en-US" dirty="0" err="1" smtClean="0"/>
              <a:t>konkurencí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ruka</a:t>
            </a:r>
            <a:r>
              <a:rPr lang="en-US" dirty="0" smtClean="0"/>
              <a:t> </a:t>
            </a:r>
            <a:r>
              <a:rPr lang="en-US" dirty="0" err="1" smtClean="0"/>
              <a:t>trhu</a:t>
            </a:r>
            <a:r>
              <a:rPr lang="en-US" dirty="0" smtClean="0"/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6259" y="279621"/>
            <a:ext cx="856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EKVALIZÉR: Proporce </a:t>
            </a:r>
            <a:r>
              <a:rPr lang="cs-CZ" sz="2400" dirty="0"/>
              <a:t>vlivu aktérů (2014+): </a:t>
            </a:r>
            <a:r>
              <a:rPr lang="cs-CZ" sz="2400" dirty="0" smtClean="0"/>
              <a:t>obávaný </a:t>
            </a:r>
            <a:r>
              <a:rPr lang="cs-CZ" sz="2400" dirty="0"/>
              <a:t>scénář </a:t>
            </a:r>
            <a:r>
              <a:rPr lang="cs-CZ" sz="2400" dirty="0" smtClean="0"/>
              <a:t>vývoje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55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KOMENTÁŘ K PŘEDCHOZÍMU SNÍMKU:</a:t>
            </a:r>
          </a:p>
          <a:p>
            <a:r>
              <a:rPr lang="cs-CZ" dirty="0"/>
              <a:t>Podle scénáře, který nazývám </a:t>
            </a:r>
            <a:r>
              <a:rPr lang="cs-CZ" i="1" dirty="0"/>
              <a:t>obávaný</a:t>
            </a:r>
            <a:r>
              <a:rPr lang="cs-CZ" dirty="0"/>
              <a:t>, dojde v následujících letech k dalšímu oslabení </a:t>
            </a:r>
            <a:r>
              <a:rPr lang="cs-CZ" i="1" dirty="0"/>
              <a:t>státního řízení na vstupu</a:t>
            </a:r>
            <a:r>
              <a:rPr lang="cs-CZ" dirty="0"/>
              <a:t>. </a:t>
            </a:r>
            <a:r>
              <a:rPr lang="cs-CZ" dirty="0" err="1"/>
              <a:t>Kurikulární</a:t>
            </a:r>
            <a:r>
              <a:rPr lang="cs-CZ" dirty="0"/>
              <a:t> politika nebude považována za prioritu – nastavování cílů a obsahů na vstupu bude odsunuto do pozadí. </a:t>
            </a:r>
            <a:endParaRPr lang="cs-CZ" dirty="0" smtClean="0"/>
          </a:p>
          <a:p>
            <a:r>
              <a:rPr lang="cs-CZ" dirty="0" smtClean="0"/>
              <a:t>Oslabí </a:t>
            </a:r>
            <a:r>
              <a:rPr lang="cs-CZ" dirty="0"/>
              <a:t>také </a:t>
            </a:r>
            <a:r>
              <a:rPr lang="cs-CZ" i="1" dirty="0"/>
              <a:t>autoregulace učitelskou profesí</a:t>
            </a:r>
            <a:r>
              <a:rPr lang="cs-CZ" dirty="0"/>
              <a:t> a </a:t>
            </a:r>
            <a:r>
              <a:rPr lang="cs-CZ" i="1" dirty="0"/>
              <a:t>hierarchická autoregulace na úrovni</a:t>
            </a:r>
            <a:r>
              <a:rPr lang="cs-CZ" dirty="0"/>
              <a:t> </a:t>
            </a:r>
            <a:r>
              <a:rPr lang="cs-CZ" i="1" dirty="0"/>
              <a:t>samotných škol</a:t>
            </a:r>
            <a:r>
              <a:rPr lang="cs-CZ" dirty="0"/>
              <a:t>, a to nejspíše proto, že těmto dvěma oblastem nebude poskytnuta koncepční systémová podpora a současně budou učitelé a školy zatíženi tolika mimoběžnými úkoly, že se dostanou na hranici akceschopnosti. </a:t>
            </a:r>
            <a:endParaRPr lang="cs-CZ" dirty="0" smtClean="0"/>
          </a:p>
          <a:p>
            <a:r>
              <a:rPr lang="cs-CZ" i="1" dirty="0" smtClean="0"/>
              <a:t>Řízení </a:t>
            </a:r>
            <a:r>
              <a:rPr lang="cs-CZ" i="1" dirty="0"/>
              <a:t>základních cílů zvnějšku</a:t>
            </a:r>
            <a:r>
              <a:rPr lang="cs-CZ" dirty="0"/>
              <a:t> výrazně posílí (nejspíše v důsledků šoku z PISA / TIMSS, které poukáží na další propad ve výsledcích českých žáků); zintenzivní se práce na evaluačních standardech a koncepcích testování.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důsledku toho ve školství obecně posílí princip soutěživosti – ruku v ruce s tím posílí </a:t>
            </a:r>
            <a:r>
              <a:rPr lang="cs-CZ" i="1" dirty="0"/>
              <a:t>ruka trhu</a:t>
            </a:r>
            <a:r>
              <a:rPr lang="cs-CZ" dirty="0"/>
              <a:t> (výrazněji se prosadí stínové vzdělávání)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05909" y="2148454"/>
            <a:ext cx="1258429" cy="4119719"/>
            <a:chOff x="605909" y="2148454"/>
            <a:chExt cx="1258429" cy="4119719"/>
          </a:xfrm>
        </p:grpSpPr>
        <p:grpSp>
          <p:nvGrpSpPr>
            <p:cNvPr id="17" name="Group 16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" name="Alternate Process 4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28" name="Action Button: Custom 27">
              <a:hlinkClick r:id="" action="ppaction://noaction" highlightClick="1"/>
            </p:cNvPr>
            <p:cNvSpPr/>
            <p:nvPr/>
          </p:nvSpPr>
          <p:spPr>
            <a:xfrm>
              <a:off x="1176864" y="3735699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5909" y="1386455"/>
            <a:ext cx="16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řízení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vstupu</a:t>
            </a:r>
            <a:endParaRPr lang="cs-CZ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83213" y="2148454"/>
            <a:ext cx="1258429" cy="4119719"/>
            <a:chOff x="605909" y="2148454"/>
            <a:chExt cx="1258429" cy="4119719"/>
          </a:xfrm>
        </p:grpSpPr>
        <p:grpSp>
          <p:nvGrpSpPr>
            <p:cNvPr id="31" name="Group 3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33" name="Alternate Process 3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32" name="Action Button: Custom 31">
              <a:hlinkClick r:id="" action="ppaction://noaction" highlightClick="1"/>
            </p:cNvPr>
            <p:cNvSpPr/>
            <p:nvPr/>
          </p:nvSpPr>
          <p:spPr>
            <a:xfrm>
              <a:off x="1168557" y="3030727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97382" y="1381275"/>
            <a:ext cx="187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</a:t>
            </a:r>
            <a:r>
              <a:rPr lang="en-US" dirty="0" err="1" smtClean="0"/>
              <a:t>utoregulace</a:t>
            </a:r>
            <a:r>
              <a:rPr lang="en-US" dirty="0" smtClean="0"/>
              <a:t> </a:t>
            </a:r>
            <a:r>
              <a:rPr lang="en-US" dirty="0" err="1" smtClean="0"/>
              <a:t>učitelskou</a:t>
            </a:r>
            <a:r>
              <a:rPr lang="en-US" dirty="0" smtClean="0"/>
              <a:t> </a:t>
            </a:r>
            <a:r>
              <a:rPr lang="en-US" dirty="0" err="1" smtClean="0"/>
              <a:t>profesí</a:t>
            </a:r>
            <a:endParaRPr lang="en-US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3783821" y="2148454"/>
            <a:ext cx="1258429" cy="4119719"/>
            <a:chOff x="605909" y="2148454"/>
            <a:chExt cx="1258429" cy="4119719"/>
          </a:xfrm>
        </p:grpSpPr>
        <p:grpSp>
          <p:nvGrpSpPr>
            <p:cNvPr id="41" name="Group 4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43" name="Alternate Process 4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42" name="Action Button: Custom 41">
              <a:hlinkClick r:id="" action="ppaction://noaction" highlightClick="1"/>
            </p:cNvPr>
            <p:cNvSpPr/>
            <p:nvPr/>
          </p:nvSpPr>
          <p:spPr>
            <a:xfrm>
              <a:off x="1176864" y="4462288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868503" y="1386455"/>
            <a:ext cx="178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ř</a:t>
            </a:r>
            <a:r>
              <a:rPr lang="en-US" dirty="0" err="1" smtClean="0"/>
              <a:t>ízení</a:t>
            </a:r>
            <a:r>
              <a:rPr lang="en-US" dirty="0" smtClean="0"/>
              <a:t> </a:t>
            </a:r>
            <a:r>
              <a:rPr lang="en-US" dirty="0" err="1" smtClean="0"/>
              <a:t>základních</a:t>
            </a:r>
            <a:r>
              <a:rPr lang="en-US" dirty="0" smtClean="0"/>
              <a:t> </a:t>
            </a:r>
            <a:r>
              <a:rPr lang="en-US" dirty="0" err="1" smtClean="0"/>
              <a:t>cílů</a:t>
            </a:r>
            <a:r>
              <a:rPr lang="en-US" dirty="0" smtClean="0"/>
              <a:t> </a:t>
            </a:r>
            <a:r>
              <a:rPr lang="en-US" dirty="0" err="1" smtClean="0"/>
              <a:t>zvnějšku</a:t>
            </a:r>
            <a:endParaRPr lang="en-US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5357781" y="2148454"/>
            <a:ext cx="1258429" cy="4119719"/>
            <a:chOff x="605909" y="2148454"/>
            <a:chExt cx="1258429" cy="4119719"/>
          </a:xfrm>
        </p:grpSpPr>
        <p:grpSp>
          <p:nvGrpSpPr>
            <p:cNvPr id="51" name="Group 5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3" name="Alternate Process 5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52" name="Action Button: Custom 51">
              <a:hlinkClick r:id="" action="ppaction://noaction" highlightClick="1"/>
            </p:cNvPr>
            <p:cNvSpPr/>
            <p:nvPr/>
          </p:nvSpPr>
          <p:spPr>
            <a:xfrm>
              <a:off x="1165210" y="3030727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357781" y="1386455"/>
            <a:ext cx="178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cs-CZ" dirty="0" err="1" smtClean="0"/>
              <a:t>ierarchická</a:t>
            </a:r>
            <a:r>
              <a:rPr lang="cs-CZ" dirty="0" smtClean="0"/>
              <a:t> autoregulace</a:t>
            </a:r>
            <a:endParaRPr lang="en-US" dirty="0" smtClean="0"/>
          </a:p>
        </p:txBody>
      </p:sp>
      <p:grpSp>
        <p:nvGrpSpPr>
          <p:cNvPr id="60" name="Group 59"/>
          <p:cNvGrpSpPr/>
          <p:nvPr/>
        </p:nvGrpSpPr>
        <p:grpSpPr>
          <a:xfrm>
            <a:off x="6955046" y="2148454"/>
            <a:ext cx="1258429" cy="4119719"/>
            <a:chOff x="605909" y="2148454"/>
            <a:chExt cx="1258429" cy="4119719"/>
          </a:xfrm>
        </p:grpSpPr>
        <p:grpSp>
          <p:nvGrpSpPr>
            <p:cNvPr id="61" name="Group 60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63" name="Alternate Process 6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62" name="Action Button: Custom 61">
              <a:hlinkClick r:id="" action="ppaction://noaction" highlightClick="1"/>
            </p:cNvPr>
            <p:cNvSpPr/>
            <p:nvPr/>
          </p:nvSpPr>
          <p:spPr>
            <a:xfrm>
              <a:off x="1176864" y="5236586"/>
              <a:ext cx="547650" cy="352706"/>
            </a:xfrm>
            <a:prstGeom prst="actionButtonBlan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955047" y="1381275"/>
            <a:ext cx="171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</a:t>
            </a:r>
            <a:r>
              <a:rPr lang="en-US" dirty="0" err="1" smtClean="0"/>
              <a:t>lak</a:t>
            </a:r>
            <a:r>
              <a:rPr lang="en-US" dirty="0" smtClean="0"/>
              <a:t> </a:t>
            </a:r>
            <a:r>
              <a:rPr lang="en-US" dirty="0" err="1" smtClean="0"/>
              <a:t>konkurencí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ruka</a:t>
            </a:r>
            <a:r>
              <a:rPr lang="en-US" dirty="0" smtClean="0"/>
              <a:t> </a:t>
            </a:r>
            <a:r>
              <a:rPr lang="en-US" dirty="0" err="1" smtClean="0"/>
              <a:t>trhu</a:t>
            </a:r>
            <a:r>
              <a:rPr lang="en-US" dirty="0" smtClean="0"/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1391" y="279621"/>
            <a:ext cx="866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EKVALIZÉR: Proporce vlivu aktérů (2014+): přijatelný scénář vývoje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88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KOMENTÁŘ K PŘEDCHOZÍMU SNÍMKU:</a:t>
            </a:r>
          </a:p>
          <a:p>
            <a:r>
              <a:rPr lang="cs-CZ" dirty="0"/>
              <a:t>Osobně bych považoval za vhodné, aby v záležitostech školství posílila role státu. Relativně silné </a:t>
            </a:r>
            <a:r>
              <a:rPr lang="cs-CZ" i="1" dirty="0"/>
              <a:t>státní řízení na vstupu</a:t>
            </a:r>
            <a:r>
              <a:rPr lang="cs-CZ" dirty="0"/>
              <a:t> by se mělo projevit zvýrazněním role </a:t>
            </a:r>
            <a:r>
              <a:rPr lang="cs-CZ" dirty="0" err="1"/>
              <a:t>kurikulární</a:t>
            </a:r>
            <a:r>
              <a:rPr lang="cs-CZ" dirty="0"/>
              <a:t> politiky. Právě do </a:t>
            </a:r>
            <a:r>
              <a:rPr lang="cs-CZ" dirty="0" err="1"/>
              <a:t>kurikulární</a:t>
            </a:r>
            <a:r>
              <a:rPr lang="cs-CZ" dirty="0"/>
              <a:t> politiky totiž spadá problematika konstituování školy ve smyslu vymezování její úlohy a funkce, jejich cílů a obsahů (tj. kurikula). </a:t>
            </a:r>
            <a:r>
              <a:rPr lang="cs-CZ" i="1" dirty="0"/>
              <a:t>Státní řízení cílů a obsahů na vstupu</a:t>
            </a:r>
            <a:r>
              <a:rPr lang="cs-CZ" dirty="0"/>
              <a:t> by mělo mít silné expertní zázemí, z něhož by bylo možné reflektovat a vyhodnocovat iniciativy směřující k nastavování cílů zvnějšku (např. vliv mezinárodně srovnávacích studií PISA / TIMSS, vlivy testovacích agentur, vlivy zájmových skupin usilujících prosadit do kurikula určité ideologie a orientace, cíle a obsahy apod.)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Autoregulace </a:t>
            </a:r>
            <a:r>
              <a:rPr lang="cs-CZ" i="1" dirty="0"/>
              <a:t>učitelskou profesí</a:t>
            </a:r>
            <a:r>
              <a:rPr lang="cs-CZ" dirty="0"/>
              <a:t> a </a:t>
            </a:r>
            <a:r>
              <a:rPr lang="cs-CZ" i="1" dirty="0"/>
              <a:t>hierarchická autoregulace na úrovni samotných škol</a:t>
            </a:r>
            <a:r>
              <a:rPr lang="cs-CZ" dirty="0"/>
              <a:t> by mělo výrazně posílit, neboť se jedná o kvalifikované instance, které jsou primárně ustaveny k tomu, aby školství konstituovaly. Vzhledem k tomu, že obě uvedené instance se pod vlivem „úřednického“ řízení a souvisejícího formalismu dostaly na hranici svých kapacit a možností, bylo by třeba posílit je dodáním přídavných kapacit (mentoři, konzultanti) a současně vyvázat je z mimoběžných úkolů (např. tvorba šablon), aby se ve školách zvýšil potenciál pro zvyšování kvality výuky.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důsledků relativně silného řízení státem, učitelskou profesí a samotnými školami by vliv </a:t>
            </a:r>
            <a:r>
              <a:rPr lang="cs-CZ" i="1" dirty="0"/>
              <a:t>ruky trhu</a:t>
            </a:r>
            <a:r>
              <a:rPr lang="cs-CZ" dirty="0"/>
              <a:t> byl méně výrazný. Regulaci </a:t>
            </a:r>
            <a:r>
              <a:rPr lang="cs-CZ" i="1" dirty="0"/>
              <a:t>ruky trhu </a:t>
            </a:r>
            <a:r>
              <a:rPr lang="cs-CZ" dirty="0"/>
              <a:t>považuji za nezbytnou, neboť průlom tržních principů do školství by vedl k jeho privatizaci a k postupnému vytracení étosu podpory a pomoci prostřednictvím učitelského povolání a poslání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Argumentovat pro potřebu „programu“ spočívajícího v rozvinutí </a:t>
            </a:r>
            <a:r>
              <a:rPr lang="cs-CZ" sz="3600" dirty="0" err="1" smtClean="0"/>
              <a:t>kurikulární</a:t>
            </a:r>
            <a:r>
              <a:rPr lang="cs-CZ" sz="3600" dirty="0" smtClean="0"/>
              <a:t> reformy do koncepce podpory profesního rozvoje učitelů a škol tak, aby se směřovalo k produktivní kultuře vyučování a učení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770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"/>
    </mc:Choice>
    <mc:Fallback xmlns="">
      <p:transition xmlns:p14="http://schemas.microsoft.com/office/powerpoint/2010/main" spd="slow" advTm="2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test na úvod</a:t>
            </a:r>
            <a:endParaRPr lang="cs-CZ" sz="36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340768"/>
            <a:ext cx="871296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 smtClean="0"/>
              <a:t>Které z uvedených tvrzení nejspíše vystihuje cíl, s nímž byla </a:t>
            </a:r>
            <a:r>
              <a:rPr lang="cs-CZ" sz="2800" b="1" dirty="0" err="1" smtClean="0"/>
              <a:t>kurikulární</a:t>
            </a:r>
            <a:r>
              <a:rPr lang="cs-CZ" sz="2800" b="1" dirty="0" smtClean="0"/>
              <a:t> reforma zaváděna?</a:t>
            </a:r>
          </a:p>
          <a:p>
            <a:pPr marL="0" indent="0">
              <a:buFont typeface="Arial" pitchFamily="34" charset="0"/>
              <a:buNone/>
            </a:pPr>
            <a:endParaRPr lang="cs-CZ" sz="2800" b="1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Změnit charakter škol </a:t>
            </a:r>
            <a:r>
              <a:rPr lang="cs-CZ" sz="2800" dirty="0"/>
              <a:t>(</a:t>
            </a:r>
            <a:r>
              <a:rPr lang="cs-CZ" sz="2800" dirty="0" smtClean="0"/>
              <a:t>liberalizace, decentralizace, autonomizace)</a:t>
            </a:r>
            <a:endParaRPr lang="cs-CZ" sz="2800" dirty="0">
              <a:ea typeface="ＭＳ ゴシック"/>
              <a:cs typeface="ＭＳ ゴシック"/>
            </a:endParaRPr>
          </a:p>
          <a:p>
            <a:pPr>
              <a:buFont typeface="Wingdings" charset="2"/>
              <a:buChar char=""/>
            </a:pPr>
            <a:r>
              <a:rPr lang="en-US" sz="2800" dirty="0" err="1" smtClean="0"/>
              <a:t>Zmodernizovat</a:t>
            </a:r>
            <a:r>
              <a:rPr lang="en-US" sz="2800" dirty="0" smtClean="0"/>
              <a:t> </a:t>
            </a:r>
            <a:r>
              <a:rPr lang="en-US" sz="2800" dirty="0" err="1" smtClean="0"/>
              <a:t>texty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kurikulárních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dokumentů</a:t>
            </a:r>
            <a:endParaRPr lang="en-US" sz="2800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Zlepšit kvalitu výuky </a:t>
            </a:r>
            <a:r>
              <a:rPr lang="en-US" sz="2800" dirty="0" smtClean="0"/>
              <a:t>–</a:t>
            </a:r>
            <a:r>
              <a:rPr lang="cs-CZ" sz="2800" dirty="0" smtClean="0"/>
              <a:t> podpořit produktivní kulturu vyučování-učení</a:t>
            </a:r>
            <a:endParaRPr lang="cs-CZ" sz="2800" dirty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Zlepšit výsledky žáků v PISA/TIMSS</a:t>
            </a:r>
          </a:p>
        </p:txBody>
      </p:sp>
      <p:pic>
        <p:nvPicPr>
          <p:cNvPr id="9" name="Picture 8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890325" cy="9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test na úvod</a:t>
            </a:r>
            <a:endParaRPr lang="cs-CZ" sz="36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340768"/>
            <a:ext cx="864096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 smtClean="0"/>
              <a:t>Které z uvedených tvrzení nejspíše vystihuje cíl, s nímž byla </a:t>
            </a:r>
            <a:r>
              <a:rPr lang="cs-CZ" sz="2800" b="1" dirty="0" err="1" smtClean="0"/>
              <a:t>kurikulární</a:t>
            </a:r>
            <a:r>
              <a:rPr lang="cs-CZ" sz="2800" b="1" dirty="0" smtClean="0"/>
              <a:t> reforma zaváděna?</a:t>
            </a:r>
          </a:p>
          <a:p>
            <a:pPr marL="0" indent="0">
              <a:buFont typeface="Arial" pitchFamily="34" charset="0"/>
              <a:buNone/>
            </a:pPr>
            <a:endParaRPr lang="cs-CZ" sz="2800" b="1" dirty="0" smtClean="0"/>
          </a:p>
          <a:p>
            <a:pPr>
              <a:buFont typeface="Wingdings" charset="2"/>
              <a:buChar char=""/>
            </a:pPr>
            <a:r>
              <a:rPr lang="cs-CZ" sz="2800" dirty="0" smtClean="0"/>
              <a:t>Změnit charakter škol </a:t>
            </a:r>
            <a:r>
              <a:rPr lang="cs-CZ" sz="2800" dirty="0"/>
              <a:t>(</a:t>
            </a:r>
            <a:r>
              <a:rPr lang="cs-CZ" sz="2800" dirty="0" smtClean="0"/>
              <a:t>liberalizace, decentralizace, autonomizace)</a:t>
            </a:r>
            <a:endParaRPr lang="cs-CZ" sz="2800" dirty="0">
              <a:ea typeface="ＭＳ ゴシック"/>
              <a:cs typeface="ＭＳ ゴシック"/>
            </a:endParaRPr>
          </a:p>
          <a:p>
            <a:pPr>
              <a:buFont typeface="Wingdings" charset="2"/>
              <a:buChar char=""/>
            </a:pPr>
            <a:r>
              <a:rPr lang="en-US" sz="2800" dirty="0" err="1" smtClean="0"/>
              <a:t>Zmodernizovat</a:t>
            </a:r>
            <a:r>
              <a:rPr lang="en-US" sz="2800" dirty="0" smtClean="0"/>
              <a:t> </a:t>
            </a:r>
            <a:r>
              <a:rPr lang="en-US" sz="2800" dirty="0" err="1" smtClean="0"/>
              <a:t>texty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kurikulárních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dokumentů</a:t>
            </a:r>
            <a:endParaRPr lang="en-US" sz="2800" dirty="0" smtClean="0"/>
          </a:p>
          <a:p>
            <a:pPr>
              <a:buFont typeface="Wingdings" charset="2"/>
              <a:buChar char=""/>
            </a:pPr>
            <a:r>
              <a:rPr lang="cs-CZ" sz="2800" dirty="0" smtClean="0"/>
              <a:t>Zlepšit kvalitu výuky </a:t>
            </a:r>
            <a:r>
              <a:rPr lang="en-US" sz="2800" dirty="0" smtClean="0"/>
              <a:t>–</a:t>
            </a:r>
            <a:r>
              <a:rPr lang="cs-CZ" sz="2800" dirty="0" smtClean="0"/>
              <a:t> podpořit produktivní kulturu vyučování-učení</a:t>
            </a:r>
            <a:endParaRPr lang="cs-CZ" sz="2800" dirty="0"/>
          </a:p>
          <a:p>
            <a:pPr>
              <a:buFont typeface="Wingdings" charset="2"/>
              <a:buChar char=""/>
            </a:pPr>
            <a:r>
              <a:rPr lang="cs-CZ" sz="2800" dirty="0" smtClean="0"/>
              <a:t>Zlepšit výsledky žáků v PISA/TIMSS</a:t>
            </a:r>
          </a:p>
        </p:txBody>
      </p:sp>
      <p:pic>
        <p:nvPicPr>
          <p:cNvPr id="9" name="Picture 8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890325" cy="9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008111"/>
          </a:xfrm>
        </p:spPr>
        <p:txBody>
          <a:bodyPr/>
          <a:lstStyle/>
          <a:p>
            <a:r>
              <a:rPr lang="cs-CZ" dirty="0" smtClean="0"/>
              <a:t>O</a:t>
            </a:r>
            <a:r>
              <a:rPr lang="en-US" dirty="0" smtClean="0"/>
              <a:t>b</a:t>
            </a:r>
            <a:r>
              <a:rPr lang="cs-CZ" dirty="0" err="1" smtClean="0"/>
              <a:t>sah</a:t>
            </a:r>
            <a:r>
              <a:rPr lang="cs-CZ" dirty="0" smtClean="0"/>
              <a:t> prezentace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518457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Význam </a:t>
            </a:r>
            <a:r>
              <a:rPr lang="cs-CZ" dirty="0">
                <a:solidFill>
                  <a:schemeClr val="tx1"/>
                </a:solidFill>
              </a:rPr>
              <a:t>oborových didaktik </a:t>
            </a:r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širším kontextu </a:t>
            </a:r>
            <a:r>
              <a:rPr lang="cs-CZ" dirty="0" smtClean="0">
                <a:solidFill>
                  <a:schemeClr val="tx1"/>
                </a:solidFill>
              </a:rPr>
              <a:t>vzdělávací politiky: od </a:t>
            </a:r>
            <a:r>
              <a:rPr lang="cs-CZ" dirty="0" err="1" smtClean="0">
                <a:solidFill>
                  <a:schemeClr val="tx1"/>
                </a:solidFill>
              </a:rPr>
              <a:t>kurikulární</a:t>
            </a:r>
            <a:r>
              <a:rPr lang="cs-CZ" dirty="0" smtClean="0">
                <a:solidFill>
                  <a:schemeClr val="tx1"/>
                </a:solidFill>
              </a:rPr>
              <a:t> reformy k produktivní kultuře vyučování a učení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Trans/didaktika jako badatelské prostředí oborových didaktik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Zakotvení didaktiky mezi teorií a praxí: metodika AAA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Shrnutí: </a:t>
            </a:r>
            <a:r>
              <a:rPr lang="cs-CZ" dirty="0" err="1" smtClean="0">
                <a:solidFill>
                  <a:schemeClr val="tx1"/>
                </a:solidFill>
              </a:rPr>
              <a:t>Didactica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viva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programové teze</a:t>
            </a:r>
          </a:p>
          <a:p>
            <a:pPr marL="514350" indent="-514350" algn="l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test na úvod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/>
              <a:t>Které z uvedených tvrzení nejpřiléhavěji vystihuje skutečný vliv </a:t>
            </a:r>
            <a:r>
              <a:rPr lang="cs-CZ" sz="2800" b="1" dirty="0" err="1" smtClean="0"/>
              <a:t>kurikulární</a:t>
            </a:r>
            <a:r>
              <a:rPr lang="cs-CZ" sz="2800" b="1" dirty="0" smtClean="0"/>
              <a:t> reformy?</a:t>
            </a:r>
          </a:p>
          <a:p>
            <a:pPr marL="0" indent="0">
              <a:buNone/>
            </a:pPr>
            <a:endParaRPr lang="cs-CZ" sz="2800" b="1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>
                <a:ea typeface="ＭＳ ゴシック"/>
                <a:cs typeface="ＭＳ ゴシック"/>
              </a:rPr>
              <a:t>Reforma přináší proměnu v pojetí a charakteru škol</a:t>
            </a:r>
          </a:p>
          <a:p>
            <a:pPr>
              <a:buFont typeface="Wingdings" charset="2"/>
              <a:buChar char=""/>
            </a:pPr>
            <a:r>
              <a:rPr lang="cs-CZ" sz="2800" dirty="0" smtClean="0"/>
              <a:t>Reforma přináší</a:t>
            </a:r>
            <a:r>
              <a:rPr lang="cs-CZ" sz="2800" dirty="0" smtClean="0">
                <a:ea typeface="ＭＳ ゴシック"/>
                <a:cs typeface="ＭＳ ゴシック"/>
              </a:rPr>
              <a:t> revizi (přepsání) textů </a:t>
            </a:r>
            <a:r>
              <a:rPr lang="cs-CZ" sz="2800" dirty="0" err="1" smtClean="0">
                <a:ea typeface="ＭＳ ゴシック"/>
                <a:cs typeface="ＭＳ ゴシック"/>
              </a:rPr>
              <a:t>kurikulárních</a:t>
            </a:r>
            <a:r>
              <a:rPr lang="cs-CZ" sz="2800" dirty="0" smtClean="0">
                <a:ea typeface="ＭＳ ゴシック"/>
                <a:cs typeface="ＭＳ ゴシック"/>
              </a:rPr>
              <a:t> dokumentů </a:t>
            </a:r>
            <a:endParaRPr lang="cs-CZ" sz="2800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Reforma přináší proměnu v charakteru procesů vyučování-učení </a:t>
            </a:r>
          </a:p>
          <a:p>
            <a:pPr>
              <a:buFont typeface="Wingdings" charset="2"/>
              <a:buChar char=""/>
            </a:pPr>
            <a:r>
              <a:rPr lang="cs-CZ" sz="2800" dirty="0" smtClean="0"/>
              <a:t>Reforma způsobuje lepší výsledky žáků v PISA/TIMSS</a:t>
            </a:r>
          </a:p>
        </p:txBody>
      </p:sp>
      <p:pic>
        <p:nvPicPr>
          <p:cNvPr id="9" name="Picture 8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890325" cy="9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test na úvod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/>
              <a:t>Které z uvedených nejpřiléhavěji tvrzení vystihuje skutečný vliv </a:t>
            </a:r>
            <a:r>
              <a:rPr lang="cs-CZ" sz="2800" b="1" dirty="0" err="1" smtClean="0"/>
              <a:t>kurikulární</a:t>
            </a:r>
            <a:r>
              <a:rPr lang="cs-CZ" sz="2800" b="1" dirty="0" smtClean="0"/>
              <a:t> reformy?</a:t>
            </a:r>
          </a:p>
          <a:p>
            <a:pPr marL="0" indent="0">
              <a:buNone/>
            </a:pPr>
            <a:endParaRPr lang="cs-CZ" sz="2800" b="1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>
                <a:ea typeface="ＭＳ ゴシック"/>
                <a:cs typeface="ＭＳ ゴシック"/>
              </a:rPr>
              <a:t>Reforma přináší proměnu v pojetí a charakteru škol</a:t>
            </a:r>
          </a:p>
          <a:p>
            <a:pPr>
              <a:buFont typeface="Wingdings" charset="2"/>
              <a:buChar char=""/>
            </a:pPr>
            <a:r>
              <a:rPr lang="cs-CZ" sz="2800" dirty="0" smtClean="0"/>
              <a:t>Reforma přináší</a:t>
            </a:r>
            <a:r>
              <a:rPr lang="cs-CZ" sz="2800" dirty="0" smtClean="0">
                <a:ea typeface="ＭＳ ゴシック"/>
                <a:cs typeface="ＭＳ ゴシック"/>
              </a:rPr>
              <a:t> revizi (přepsání) textů </a:t>
            </a:r>
            <a:r>
              <a:rPr lang="cs-CZ" sz="2800" dirty="0" err="1" smtClean="0">
                <a:ea typeface="ＭＳ ゴシック"/>
                <a:cs typeface="ＭＳ ゴシック"/>
              </a:rPr>
              <a:t>kurikulárních</a:t>
            </a:r>
            <a:r>
              <a:rPr lang="cs-CZ" sz="2800" dirty="0" smtClean="0">
                <a:ea typeface="ＭＳ ゴシック"/>
                <a:cs typeface="ＭＳ ゴシック"/>
              </a:rPr>
              <a:t> dokumentů </a:t>
            </a:r>
            <a:endParaRPr lang="cs-CZ" sz="2800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Reforma přináší proměnu v charakteru procesů vyučování-učení </a:t>
            </a:r>
          </a:p>
          <a:p>
            <a:pPr>
              <a:buFont typeface="Wingdings" charset="2"/>
              <a:buChar char=""/>
            </a:pPr>
            <a:r>
              <a:rPr lang="cs-CZ" sz="2800" dirty="0" smtClean="0"/>
              <a:t>Reforma způsobuje lepší výsledky žáků v PISA/TIMSS</a:t>
            </a:r>
          </a:p>
        </p:txBody>
      </p:sp>
      <p:pic>
        <p:nvPicPr>
          <p:cNvPr id="9" name="Picture 8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890325" cy="9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testové otázky</a:t>
            </a:r>
            <a:endParaRPr lang="cs-CZ" sz="36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 smtClean="0"/>
              <a:t>Má současná edukační změna charakter reformy?</a:t>
            </a:r>
          </a:p>
          <a:p>
            <a:pPr>
              <a:buFont typeface="Wingdings" charset="2"/>
              <a:buChar char=""/>
            </a:pPr>
            <a:r>
              <a:rPr lang="en-US" sz="2800" dirty="0"/>
              <a:t>u</a:t>
            </a:r>
            <a:r>
              <a:rPr lang="cs-CZ" sz="2800" dirty="0" err="1" smtClean="0"/>
              <a:t>rčitě</a:t>
            </a:r>
            <a:r>
              <a:rPr lang="cs-CZ" sz="2800" dirty="0" smtClean="0"/>
              <a:t> ne</a:t>
            </a:r>
            <a:endParaRPr lang="cs-CZ" sz="2800" dirty="0">
              <a:ea typeface="ＭＳ ゴシック"/>
              <a:cs typeface="ＭＳ ゴシック"/>
            </a:endParaRPr>
          </a:p>
          <a:p>
            <a:pPr>
              <a:buFont typeface="Wingdings" charset="2"/>
              <a:buChar char=""/>
            </a:pPr>
            <a:r>
              <a:rPr lang="en-US" sz="2800" dirty="0" err="1"/>
              <a:t>s</a:t>
            </a:r>
            <a:r>
              <a:rPr lang="en-US" sz="2800" dirty="0" err="1" smtClean="0"/>
              <a:t>píše</a:t>
            </a:r>
            <a:r>
              <a:rPr lang="en-US" sz="2800" dirty="0" smtClean="0"/>
              <a:t> ne</a:t>
            </a:r>
          </a:p>
          <a:p>
            <a:pPr>
              <a:buFont typeface="Wingdings" charset="2"/>
              <a:buChar char=""/>
            </a:pPr>
            <a:r>
              <a:rPr lang="en-US" sz="2800" dirty="0"/>
              <a:t>s</a:t>
            </a:r>
            <a:r>
              <a:rPr lang="cs-CZ" sz="2800" dirty="0" smtClean="0"/>
              <a:t>píše ano</a:t>
            </a:r>
            <a:endParaRPr lang="cs-CZ" sz="2800" dirty="0"/>
          </a:p>
          <a:p>
            <a:pPr>
              <a:buFont typeface="Wingdings" charset="2"/>
              <a:buChar char=""/>
            </a:pPr>
            <a:r>
              <a:rPr lang="en-US" sz="2800" dirty="0"/>
              <a:t>u</a:t>
            </a:r>
            <a:r>
              <a:rPr lang="cs-CZ" sz="2800" dirty="0" err="1" smtClean="0"/>
              <a:t>rčitě</a:t>
            </a:r>
            <a:r>
              <a:rPr lang="cs-CZ" sz="2800" dirty="0" smtClean="0"/>
              <a:t> ano</a:t>
            </a:r>
          </a:p>
          <a:p>
            <a:pPr marL="0" indent="0">
              <a:buNone/>
            </a:pPr>
            <a:r>
              <a:rPr lang="cs-CZ" sz="2800" b="1" dirty="0" smtClean="0"/>
              <a:t>Své tvrzení zdůvodněte: 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1" name="Picture 10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7275" cy="9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testové otázky</a:t>
            </a:r>
            <a:endParaRPr lang="cs-CZ" sz="36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628800"/>
            <a:ext cx="856895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 smtClean="0"/>
              <a:t>Má současná edukační změna charakter reformy?</a:t>
            </a:r>
          </a:p>
          <a:p>
            <a:pPr>
              <a:buFont typeface="Wingdings" charset="2"/>
              <a:buChar char=""/>
            </a:pPr>
            <a:r>
              <a:rPr lang="en-US" sz="2800" dirty="0"/>
              <a:t>u</a:t>
            </a:r>
            <a:r>
              <a:rPr lang="cs-CZ" sz="2800" dirty="0" err="1" smtClean="0"/>
              <a:t>rčitě</a:t>
            </a:r>
            <a:r>
              <a:rPr lang="cs-CZ" sz="2800" dirty="0" smtClean="0"/>
              <a:t> ne</a:t>
            </a:r>
            <a:endParaRPr lang="cs-CZ" sz="2800" dirty="0">
              <a:ea typeface="ＭＳ ゴシック"/>
              <a:cs typeface="ＭＳ ゴシック"/>
            </a:endParaRPr>
          </a:p>
          <a:p>
            <a:pPr>
              <a:buFont typeface="Wingdings" charset="2"/>
              <a:buChar char=""/>
            </a:pPr>
            <a:r>
              <a:rPr lang="en-US" sz="2800" dirty="0" err="1"/>
              <a:t>s</a:t>
            </a:r>
            <a:r>
              <a:rPr lang="en-US" sz="2800" dirty="0" err="1" smtClean="0"/>
              <a:t>píše</a:t>
            </a:r>
            <a:r>
              <a:rPr lang="en-US" sz="2800" dirty="0" smtClean="0"/>
              <a:t> ne</a:t>
            </a:r>
          </a:p>
          <a:p>
            <a:pPr>
              <a:buFont typeface="Wingdings" charset="2"/>
              <a:buChar char=""/>
            </a:pPr>
            <a:r>
              <a:rPr lang="en-US" sz="2800" dirty="0"/>
              <a:t>s</a:t>
            </a:r>
            <a:r>
              <a:rPr lang="cs-CZ" sz="2800" dirty="0" smtClean="0"/>
              <a:t>píše ano</a:t>
            </a:r>
            <a:endParaRPr lang="cs-CZ" sz="2800" dirty="0"/>
          </a:p>
          <a:p>
            <a:pPr>
              <a:buFont typeface="Wingdings" charset="2"/>
              <a:buChar char=""/>
            </a:pPr>
            <a:r>
              <a:rPr lang="en-US" sz="2800" dirty="0"/>
              <a:t>u</a:t>
            </a:r>
            <a:r>
              <a:rPr lang="cs-CZ" sz="2800" dirty="0" err="1" smtClean="0"/>
              <a:t>rčitě</a:t>
            </a:r>
            <a:r>
              <a:rPr lang="cs-CZ" sz="2800" dirty="0" smtClean="0"/>
              <a:t> ano</a:t>
            </a:r>
          </a:p>
          <a:p>
            <a:pPr marL="0" indent="0">
              <a:buNone/>
            </a:pPr>
            <a:r>
              <a:rPr lang="cs-CZ" sz="2800" b="1" dirty="0" smtClean="0"/>
              <a:t>Své tvrzení zdůvodněte: _______________________________________________</a:t>
            </a:r>
            <a:r>
              <a:rPr lang="cs-CZ" sz="2800" b="1" i="1" dirty="0" smtClean="0"/>
              <a:t>nekoordinovatelnost nesystémovost_________________</a:t>
            </a:r>
          </a:p>
          <a:p>
            <a:pPr marL="0" indent="0">
              <a:buNone/>
            </a:pPr>
            <a:r>
              <a:rPr lang="cs-CZ" sz="2800" b="1" i="1" dirty="0" smtClean="0"/>
              <a:t>______________________________________________________________________________________________</a:t>
            </a:r>
          </a:p>
        </p:txBody>
      </p:sp>
      <p:pic>
        <p:nvPicPr>
          <p:cNvPr id="11" name="Picture 10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7275" cy="9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testové otázky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Kurikulum je v současné diskusi chápáno převážně jako: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 typeface="Wingdings" charset="2"/>
              <a:buChar char=""/>
            </a:pPr>
            <a:r>
              <a:rPr lang="cs-CZ" dirty="0" err="1" smtClean="0">
                <a:ea typeface="ＭＳ ゴシック"/>
                <a:cs typeface="ＭＳ ゴシック"/>
              </a:rPr>
              <a:t>kurikulární</a:t>
            </a:r>
            <a:r>
              <a:rPr lang="cs-CZ" dirty="0" smtClean="0">
                <a:ea typeface="ＭＳ ゴシック"/>
                <a:cs typeface="ＭＳ ゴシック"/>
              </a:rPr>
              <a:t> dokument </a:t>
            </a:r>
            <a:r>
              <a:rPr lang="cs-CZ" dirty="0">
                <a:ea typeface="ＭＳ ゴシック"/>
                <a:cs typeface="ＭＳ ゴシック"/>
              </a:rPr>
              <a:t>(</a:t>
            </a:r>
            <a:r>
              <a:rPr lang="cs-CZ" dirty="0" smtClean="0">
                <a:ea typeface="ＭＳ ゴシック"/>
                <a:cs typeface="ＭＳ ゴシック"/>
              </a:rPr>
              <a:t>text)</a:t>
            </a:r>
          </a:p>
          <a:p>
            <a:pPr>
              <a:buFont typeface="Wingdings" charset="2"/>
              <a:buChar char=""/>
            </a:pPr>
            <a:r>
              <a:rPr lang="en-US" dirty="0" err="1"/>
              <a:t>s</a:t>
            </a:r>
            <a:r>
              <a:rPr lang="en-US" dirty="0" err="1" smtClean="0"/>
              <a:t>ouhrn</a:t>
            </a:r>
            <a:r>
              <a:rPr lang="en-US" dirty="0" smtClean="0"/>
              <a:t> </a:t>
            </a:r>
            <a:r>
              <a:rPr lang="cs-CZ" dirty="0" smtClean="0"/>
              <a:t>interakcí rozvíjejících se kolem učiva mezi učitelem a žáky </a:t>
            </a:r>
          </a:p>
          <a:p>
            <a:pPr>
              <a:buFont typeface="Wingdings" charset="2"/>
              <a:buChar char=""/>
            </a:pPr>
            <a:r>
              <a:rPr lang="en-US" dirty="0"/>
              <a:t>o</a:t>
            </a:r>
            <a:r>
              <a:rPr lang="cs-CZ" dirty="0" err="1" smtClean="0"/>
              <a:t>bsah</a:t>
            </a:r>
            <a:r>
              <a:rPr lang="cs-CZ" dirty="0" smtClean="0"/>
              <a:t> zkušeností, které žáci ve škole absolvují</a:t>
            </a:r>
          </a:p>
        </p:txBody>
      </p:sp>
      <p:pic>
        <p:nvPicPr>
          <p:cNvPr id="11" name="Picture 10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7275" cy="9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testové otázky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smtClean="0"/>
              <a:t>Kurikulum je v současné diskusi chápáno převážně jako:</a:t>
            </a:r>
          </a:p>
          <a:p>
            <a:pPr marL="0" indent="0">
              <a:buNone/>
            </a:pPr>
            <a:endParaRPr lang="cs-CZ" sz="2800" b="1" dirty="0" smtClean="0"/>
          </a:p>
          <a:p>
            <a:pPr>
              <a:buFont typeface="Wingdings" charset="2"/>
              <a:buChar char=""/>
            </a:pPr>
            <a:r>
              <a:rPr lang="cs-CZ" sz="2800" dirty="0" err="1" smtClean="0">
                <a:ea typeface="ＭＳ ゴシック"/>
                <a:cs typeface="ＭＳ ゴシック"/>
              </a:rPr>
              <a:t>kurikulární</a:t>
            </a:r>
            <a:r>
              <a:rPr lang="cs-CZ" sz="2800" dirty="0" smtClean="0">
                <a:ea typeface="ＭＳ ゴシック"/>
                <a:cs typeface="ＭＳ ゴシック"/>
              </a:rPr>
              <a:t> dokument </a:t>
            </a:r>
            <a:r>
              <a:rPr lang="cs-CZ" sz="2800" dirty="0">
                <a:ea typeface="ＭＳ ゴシック"/>
                <a:cs typeface="ＭＳ ゴシック"/>
              </a:rPr>
              <a:t>(</a:t>
            </a:r>
            <a:r>
              <a:rPr lang="cs-CZ" sz="2800" dirty="0" smtClean="0">
                <a:ea typeface="ＭＳ ゴシック"/>
                <a:cs typeface="ＭＳ ゴシック"/>
              </a:rPr>
              <a:t>text)</a:t>
            </a:r>
          </a:p>
          <a:p>
            <a:pPr>
              <a:buFont typeface="Wingdings" charset="2"/>
              <a:buChar char=""/>
            </a:pPr>
            <a:r>
              <a:rPr lang="en-US" sz="2800" dirty="0" err="1"/>
              <a:t>s</a:t>
            </a:r>
            <a:r>
              <a:rPr lang="en-US" sz="2800" dirty="0" err="1" smtClean="0"/>
              <a:t>ouhrn</a:t>
            </a:r>
            <a:r>
              <a:rPr lang="en-US" sz="2800" dirty="0" smtClean="0"/>
              <a:t> </a:t>
            </a:r>
            <a:r>
              <a:rPr lang="cs-CZ" sz="2800" dirty="0" smtClean="0"/>
              <a:t>interakcí rozvíjejících se kolem učiva mezi učitelem a žáky </a:t>
            </a:r>
          </a:p>
          <a:p>
            <a:pPr>
              <a:buFont typeface="Wingdings" charset="2"/>
              <a:buChar char=""/>
            </a:pPr>
            <a:r>
              <a:rPr lang="en-US" sz="2800" dirty="0"/>
              <a:t>o</a:t>
            </a:r>
            <a:r>
              <a:rPr lang="cs-CZ" sz="2800" dirty="0" err="1" smtClean="0"/>
              <a:t>bsah</a:t>
            </a:r>
            <a:r>
              <a:rPr lang="cs-CZ" sz="2800" dirty="0" smtClean="0"/>
              <a:t> zkušeností, které žáci ve škole absolvují</a:t>
            </a:r>
          </a:p>
        </p:txBody>
      </p:sp>
      <p:pic>
        <p:nvPicPr>
          <p:cNvPr id="11" name="Picture 10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7275" cy="9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testová otázka</a:t>
            </a:r>
            <a:endParaRPr lang="cs-CZ" sz="36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340768"/>
            <a:ext cx="878497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 smtClean="0"/>
              <a:t>Které z uvedených tvrzení nejpřiléhavěji vystihuje charakter </a:t>
            </a:r>
            <a:r>
              <a:rPr lang="cs-CZ" sz="2800" b="1" dirty="0" err="1" smtClean="0"/>
              <a:t>kurikulární</a:t>
            </a:r>
            <a:r>
              <a:rPr lang="cs-CZ" sz="2800" b="1" dirty="0" smtClean="0"/>
              <a:t> reformy?</a:t>
            </a:r>
          </a:p>
          <a:p>
            <a:pPr marL="0" indent="0">
              <a:buFont typeface="Arial" pitchFamily="34" charset="0"/>
              <a:buNone/>
            </a:pPr>
            <a:endParaRPr lang="cs-CZ" sz="2800" b="1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Jedná se o reformu nápravnou, jakkoliv není zřejmé, co vše má být napraveno</a:t>
            </a:r>
            <a:endParaRPr lang="cs-CZ" sz="2800" dirty="0">
              <a:ea typeface="ＭＳ ゴシック"/>
              <a:cs typeface="ＭＳ ゴシック"/>
            </a:endParaRPr>
          </a:p>
          <a:p>
            <a:pPr>
              <a:buFont typeface="Wingdings" charset="2"/>
              <a:buChar char=""/>
            </a:pPr>
            <a:r>
              <a:rPr lang="en-US" sz="2800" dirty="0" err="1" smtClean="0"/>
              <a:t>Jedná</a:t>
            </a:r>
            <a:r>
              <a:rPr lang="en-US" sz="2800" dirty="0" smtClean="0"/>
              <a:t> se o </a:t>
            </a:r>
            <a:r>
              <a:rPr lang="en-US" sz="2800" dirty="0" err="1" smtClean="0"/>
              <a:t>reformu</a:t>
            </a:r>
            <a:r>
              <a:rPr lang="en-US" sz="2800" dirty="0" smtClean="0"/>
              <a:t> </a:t>
            </a:r>
            <a:r>
              <a:rPr lang="en-US" sz="2800" dirty="0" err="1" smtClean="0"/>
              <a:t>nezimplementovanou</a:t>
            </a:r>
            <a:endParaRPr lang="en-US" sz="2800" dirty="0" smtClean="0"/>
          </a:p>
          <a:p>
            <a:pPr>
              <a:buFont typeface="Wingdings" charset="2"/>
              <a:buChar char=""/>
            </a:pPr>
            <a:r>
              <a:rPr lang="cs-CZ" sz="2800" dirty="0" smtClean="0"/>
              <a:t>Jedná se o reformu (nastavující vstupy systému) aktuálně si konkurující s reformou, která patrně bude mít ambici nastavit řízení systému orientovaného na výstupy</a:t>
            </a:r>
            <a:endParaRPr lang="cs-CZ" sz="2800" dirty="0"/>
          </a:p>
        </p:txBody>
      </p:sp>
      <p:pic>
        <p:nvPicPr>
          <p:cNvPr id="9" name="Picture 8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929283" cy="9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testová otázka</a:t>
            </a:r>
            <a:endParaRPr lang="cs-CZ" sz="3600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340768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 smtClean="0"/>
              <a:t>Které z uvedených tvrzení vystihuje charakter </a:t>
            </a:r>
            <a:r>
              <a:rPr lang="cs-CZ" sz="2800" b="1" dirty="0" err="1" smtClean="0"/>
              <a:t>kurikulární</a:t>
            </a:r>
            <a:r>
              <a:rPr lang="cs-CZ" sz="2800" b="1" dirty="0" smtClean="0"/>
              <a:t> reformy?</a:t>
            </a:r>
          </a:p>
          <a:p>
            <a:pPr marL="0" indent="0">
              <a:buFont typeface="Arial" pitchFamily="34" charset="0"/>
              <a:buNone/>
            </a:pPr>
            <a:endParaRPr lang="cs-CZ" sz="2800" b="1" dirty="0" smtClean="0"/>
          </a:p>
          <a:p>
            <a:pPr>
              <a:buFont typeface="Wingdings" charset="2"/>
              <a:buChar char=""/>
            </a:pPr>
            <a:r>
              <a:rPr lang="cs-CZ" sz="2800" dirty="0" smtClean="0"/>
              <a:t>Jedná se o reformu nápravnou, jakkoliv není zřejmé, co vše má být napraveno</a:t>
            </a:r>
            <a:endParaRPr lang="cs-CZ" sz="2800" dirty="0">
              <a:ea typeface="ＭＳ ゴシック"/>
              <a:cs typeface="ＭＳ ゴシック"/>
            </a:endParaRPr>
          </a:p>
          <a:p>
            <a:pPr>
              <a:buFont typeface="Wingdings" charset="2"/>
              <a:buChar char=""/>
            </a:pPr>
            <a:r>
              <a:rPr lang="en-US" sz="2800" dirty="0" err="1" smtClean="0"/>
              <a:t>Jedná</a:t>
            </a:r>
            <a:r>
              <a:rPr lang="en-US" sz="2800" dirty="0" smtClean="0"/>
              <a:t> se o </a:t>
            </a:r>
            <a:r>
              <a:rPr lang="en-US" sz="2800" dirty="0" err="1" smtClean="0"/>
              <a:t>reformu</a:t>
            </a:r>
            <a:r>
              <a:rPr lang="en-US" sz="2800" dirty="0" smtClean="0"/>
              <a:t> </a:t>
            </a:r>
            <a:r>
              <a:rPr lang="en-US" sz="2800" dirty="0" err="1" smtClean="0"/>
              <a:t>nezimplementovanou</a:t>
            </a:r>
            <a:endParaRPr lang="en-US" sz="2800" dirty="0" smtClean="0"/>
          </a:p>
          <a:p>
            <a:pPr>
              <a:buFont typeface="Wingdings" charset="2"/>
              <a:buChar char=""/>
            </a:pPr>
            <a:r>
              <a:rPr lang="cs-CZ" sz="2800" dirty="0" smtClean="0"/>
              <a:t>Jedná se o reformu (nastavující vstupy systému) aktuálně si konkurující s reformou, která patrně bude mít ambici nastavit řízení systému orientovaného na výstupy</a:t>
            </a:r>
            <a:endParaRPr lang="cs-CZ" sz="2800" dirty="0"/>
          </a:p>
        </p:txBody>
      </p:sp>
      <p:pic>
        <p:nvPicPr>
          <p:cNvPr id="9" name="Picture 8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929283" cy="9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KOMENTÁŘ K PŘEDCHOZÍMU SNÍMKU</a:t>
            </a:r>
          </a:p>
          <a:p>
            <a:pPr marL="0" indent="0">
              <a:buNone/>
            </a:pPr>
            <a:r>
              <a:rPr lang="cs-CZ" dirty="0" smtClean="0"/>
              <a:t>Pokud </a:t>
            </a:r>
            <a:r>
              <a:rPr lang="cs-CZ" dirty="0"/>
              <a:t>bych měl přiřadit současnou </a:t>
            </a:r>
            <a:r>
              <a:rPr lang="cs-CZ" dirty="0" err="1"/>
              <a:t>kurikulární</a:t>
            </a:r>
            <a:r>
              <a:rPr lang="cs-CZ" dirty="0"/>
              <a:t> reformu k výše uvedeným charakteristikám, vyjádřil bych to asi takto. </a:t>
            </a:r>
            <a:endParaRPr lang="cs-CZ" dirty="0" smtClean="0"/>
          </a:p>
          <a:p>
            <a:r>
              <a:rPr lang="cs-CZ" dirty="0" smtClean="0"/>
              <a:t>Domnívám </a:t>
            </a:r>
            <a:r>
              <a:rPr lang="cs-CZ" dirty="0"/>
              <a:t>se, že reforma byla zamýšlena a prezentována jako nápravná, oblast nápravy však nebyla jasně vymezena a pojmenována. Samotná otázka, co bylo (hlavním) důvodem a potažmo cílem české </a:t>
            </a:r>
            <a:r>
              <a:rPr lang="cs-CZ" dirty="0" err="1"/>
              <a:t>kurikulární</a:t>
            </a:r>
            <a:r>
              <a:rPr lang="cs-CZ" dirty="0"/>
              <a:t> reformy, zůstává otevřená. </a:t>
            </a:r>
            <a:r>
              <a:rPr lang="cs-CZ" dirty="0" smtClean="0"/>
              <a:t>Zdá </a:t>
            </a:r>
            <a:r>
              <a:rPr lang="cs-CZ" dirty="0"/>
              <a:t>se, že reforma se jednoznačně nepřihlásila k žádnému z uvedených důvodů a cílů a spíše všezahrnujícím způsobem slibovala všechno.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bychom se zaměřili na naplnění zmiňovaných cílů, jeví se mi to tak, že došlo k určitému přepsání </a:t>
            </a:r>
            <a:r>
              <a:rPr lang="cs-CZ" dirty="0" err="1"/>
              <a:t>kurikulárních</a:t>
            </a:r>
            <a:r>
              <a:rPr lang="cs-CZ" dirty="0"/>
              <a:t> dokumentů. Jestli se reforma promítla do kultury škol, tak možná méně produktivním způsobem (školy hodnotí přepisování kurikula jako nepřiměřenou zátěž). Pokud jde o proměnu procesů vyučování a učení, to je otázka sama pro sebe – vyučování a učení jsou kulturně stabilizované praktiky, které se z podstaty věci obtížně mění (mnohé nasvědčuje tomu, že reforma do školních tříd prozatím výrazněji nepronikla, natož aby vyvolala změnu výukových praktik). A pokud jde o to, zda reforma způsobila lepší výsledky žáků ve výzkumech PISA / TIMSS – při stávající (ne)koncepci monitoringu ve vzdělávání nelze tuto otázku zodpovědět.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5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KOMENTÁŘ K PŘEDCHOZÍMU </a:t>
            </a:r>
            <a:r>
              <a:rPr lang="cs-CZ" b="1" dirty="0" smtClean="0"/>
              <a:t>SNÍMKU</a:t>
            </a:r>
            <a:endParaRPr lang="cs-CZ" dirty="0" smtClean="0"/>
          </a:p>
          <a:p>
            <a:pPr marL="0" indent="0">
              <a:buNone/>
            </a:pPr>
            <a:r>
              <a:rPr lang="cs-CZ" sz="4400" dirty="0" smtClean="0"/>
              <a:t>Kromě </a:t>
            </a:r>
            <a:r>
              <a:rPr lang="cs-CZ" sz="4400" dirty="0"/>
              <a:t>toho se domnívám, že máme co do činění s reformou </a:t>
            </a:r>
            <a:r>
              <a:rPr lang="cs-CZ" sz="4400" dirty="0" err="1"/>
              <a:t>nezimplementovanou</a:t>
            </a:r>
            <a:r>
              <a:rPr lang="cs-CZ" sz="4400" dirty="0"/>
              <a:t>. Jak bylo zmíněno, implementace ve smyslu uskutečnění či naplnění určitých idejí je takový stav, kdy jsou tyto ideje akceptovány a běžně praktikovány. </a:t>
            </a:r>
            <a:endParaRPr lang="cs-CZ" sz="4400" dirty="0" smtClean="0"/>
          </a:p>
          <a:p>
            <a:pPr marL="0" indent="0">
              <a:buNone/>
            </a:pPr>
            <a:r>
              <a:rPr lang="cs-CZ" sz="4400" dirty="0" smtClean="0"/>
              <a:t>Dnes </a:t>
            </a:r>
            <a:r>
              <a:rPr lang="cs-CZ" sz="4400" dirty="0"/>
              <a:t>bychom si tudíž měli povšimnout, že výuka v duchu reformy je běžnou realitou našich škol. V souvislosti s tím se nabízí otázka, odkdy by bylo možné hovořit o tom, že došlo k implementaci </a:t>
            </a:r>
            <a:r>
              <a:rPr lang="cs-CZ" sz="4400" dirty="0" err="1"/>
              <a:t>kurikulární</a:t>
            </a:r>
            <a:r>
              <a:rPr lang="cs-CZ" sz="4400" dirty="0"/>
              <a:t> reformy? </a:t>
            </a:r>
            <a:endParaRPr lang="cs-CZ" sz="4400" dirty="0" smtClean="0"/>
          </a:p>
          <a:p>
            <a:r>
              <a:rPr lang="cs-CZ" sz="4400" dirty="0" smtClean="0"/>
              <a:t>Bylo </a:t>
            </a:r>
            <a:r>
              <a:rPr lang="cs-CZ" sz="4400" dirty="0"/>
              <a:t>to k 1. 9. 2005, kdy se státní koncepce RVP sesunula na úroveň škol? </a:t>
            </a:r>
            <a:endParaRPr lang="cs-CZ" sz="4400" dirty="0" smtClean="0"/>
          </a:p>
          <a:p>
            <a:r>
              <a:rPr lang="cs-CZ" sz="4400" dirty="0" smtClean="0"/>
              <a:t>Nebo </a:t>
            </a:r>
            <a:r>
              <a:rPr lang="cs-CZ" sz="4400" dirty="0"/>
              <a:t>to bylo k 1. 9. 2007, kdy se školní koncepce ŠVP sesunula na úroveň školních tříd? </a:t>
            </a:r>
            <a:endParaRPr lang="cs-CZ" sz="4400" dirty="0" smtClean="0"/>
          </a:p>
          <a:p>
            <a:r>
              <a:rPr lang="cs-CZ" sz="4400" dirty="0" smtClean="0"/>
              <a:t>Nebo </a:t>
            </a:r>
            <a:r>
              <a:rPr lang="cs-CZ" sz="4400" dirty="0"/>
              <a:t>to bylo až v okamžiku, kdy se ideje z kurikula jakožto textu propracovaly do myslí učitelů? </a:t>
            </a:r>
            <a:endParaRPr lang="cs-CZ" sz="4400" dirty="0" smtClean="0"/>
          </a:p>
          <a:p>
            <a:r>
              <a:rPr lang="cs-CZ" sz="4400" dirty="0" smtClean="0"/>
              <a:t>Nebo </a:t>
            </a:r>
            <a:r>
              <a:rPr lang="cs-CZ" sz="4400" dirty="0"/>
              <a:t>by až v případě, kdy by se reformní ideje běžně praktikovaly ve školních třídách? </a:t>
            </a:r>
            <a:endParaRPr lang="cs-CZ" sz="4400" dirty="0" smtClean="0"/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ýzkumy naznačují, </a:t>
            </a:r>
            <a:r>
              <a:rPr lang="cs-CZ" dirty="0"/>
              <a:t>že dvě posledně uváděné skutečnosti v očekávané míře nenastaly. Kromě toho se nemohu ubránit dojmu, že vedle </a:t>
            </a:r>
            <a:r>
              <a:rPr lang="cs-CZ" dirty="0" err="1"/>
              <a:t>kurikulární</a:t>
            </a:r>
            <a:r>
              <a:rPr lang="cs-CZ" dirty="0"/>
              <a:t> reformy (verze 2005) nastavující cíle a obsahy školního vzdělávání na vstupu se v posledních letech připojuje „reforma“, která má (spíše nepřiznanou) tendenci přenastavit řízení škol na základě orientace na výstupy – viz např. spory o pojetí reformy na pomezí bývalého </a:t>
            </a:r>
            <a:r>
              <a:rPr lang="cs-CZ" dirty="0" smtClean="0"/>
              <a:t>VÚP </a:t>
            </a:r>
            <a:r>
              <a:rPr lang="cs-CZ" dirty="0"/>
              <a:t>a současné </a:t>
            </a:r>
            <a:r>
              <a:rPr lang="cs-CZ" dirty="0" smtClean="0"/>
              <a:t>ČŠI.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640960" cy="4248472"/>
          </a:xfrm>
        </p:spPr>
        <p:txBody>
          <a:bodyPr/>
          <a:lstStyle/>
          <a:p>
            <a:pPr marL="514350" indent="-514350"/>
            <a:r>
              <a:rPr lang="cs-CZ" sz="4000" dirty="0"/>
              <a:t>Význam oborových didaktik v širším kontextu vzdělávací politiky: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od </a:t>
            </a:r>
            <a:r>
              <a:rPr lang="cs-CZ" sz="4000" dirty="0" err="1"/>
              <a:t>kurikulární</a:t>
            </a:r>
            <a:r>
              <a:rPr lang="cs-CZ" sz="4000" dirty="0"/>
              <a:t> reformy k produktivní kultuře vyučování a učení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1"/>
    </mc:Choice>
    <mc:Fallback xmlns="">
      <p:transition xmlns:p14="http://schemas.microsoft.com/office/powerpoint/2010/main" spd="slow" advTm="782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O</a:t>
            </a:r>
            <a:r>
              <a:rPr lang="cs-CZ" b="1" dirty="0" smtClean="0"/>
              <a:t> </a:t>
            </a:r>
            <a:r>
              <a:rPr lang="cs-CZ" b="1" dirty="0"/>
              <a:t>reformu </a:t>
            </a:r>
            <a:r>
              <a:rPr lang="cs-CZ" b="1" i="1" dirty="0"/>
              <a:t>čeho </a:t>
            </a:r>
            <a:r>
              <a:rPr lang="cs-CZ" b="1" dirty="0"/>
              <a:t>by se mělo jednat</a:t>
            </a:r>
            <a:r>
              <a:rPr lang="cs-CZ" b="1" dirty="0" smtClean="0"/>
              <a:t>.... </a:t>
            </a:r>
          </a:p>
          <a:p>
            <a:r>
              <a:rPr lang="cs-CZ" dirty="0" smtClean="0"/>
              <a:t>Probíhající </a:t>
            </a:r>
            <a:r>
              <a:rPr lang="cs-CZ" dirty="0"/>
              <a:t>reforma je označována jako</a:t>
            </a:r>
            <a:r>
              <a:rPr lang="cs-CZ" i="1" dirty="0"/>
              <a:t> </a:t>
            </a:r>
            <a:r>
              <a:rPr lang="cs-CZ" i="1" dirty="0" err="1"/>
              <a:t>kurikulární</a:t>
            </a:r>
            <a:r>
              <a:rPr lang="cs-CZ" i="1" dirty="0"/>
              <a:t>. </a:t>
            </a:r>
            <a:endParaRPr lang="cs-CZ" i="1" dirty="0" smtClean="0"/>
          </a:p>
          <a:p>
            <a:r>
              <a:rPr lang="cs-CZ" i="1" dirty="0" err="1" smtClean="0"/>
              <a:t>Kurikulární</a:t>
            </a:r>
            <a:r>
              <a:rPr lang="cs-CZ" i="1" dirty="0" smtClean="0"/>
              <a:t> </a:t>
            </a:r>
            <a:r>
              <a:rPr lang="cs-CZ" i="1" dirty="0"/>
              <a:t>reforma</a:t>
            </a:r>
            <a:r>
              <a:rPr lang="cs-CZ" dirty="0"/>
              <a:t> </a:t>
            </a:r>
            <a:r>
              <a:rPr lang="cs-CZ" dirty="0" smtClean="0"/>
              <a:t>je chápána </a:t>
            </a:r>
            <a:r>
              <a:rPr lang="cs-CZ" dirty="0"/>
              <a:t>jako jedna z dílčích reforem realizovaných v rámci </a:t>
            </a:r>
            <a:r>
              <a:rPr lang="cs-CZ" i="1" dirty="0"/>
              <a:t>školské reformy.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i="1" dirty="0" smtClean="0"/>
              <a:t>Školskou </a:t>
            </a:r>
            <a:r>
              <a:rPr lang="cs-CZ" i="1" dirty="0"/>
              <a:t>reformu</a:t>
            </a:r>
            <a:r>
              <a:rPr lang="cs-CZ" dirty="0"/>
              <a:t> lze vymezit jako úředně organizovanou a zaváděnou změnu ve školské soustavě. </a:t>
            </a:r>
            <a:endParaRPr lang="cs-CZ" dirty="0" smtClean="0"/>
          </a:p>
          <a:p>
            <a:r>
              <a:rPr lang="cs-CZ" dirty="0" smtClean="0"/>
              <a:t>Zatímco </a:t>
            </a:r>
            <a:r>
              <a:rPr lang="cs-CZ" dirty="0"/>
              <a:t>v případě </a:t>
            </a:r>
            <a:r>
              <a:rPr lang="cs-CZ" i="1" dirty="0"/>
              <a:t>školské reformy </a:t>
            </a:r>
            <a:r>
              <a:rPr lang="cs-CZ" dirty="0"/>
              <a:t>je předmětem reformování </a:t>
            </a:r>
            <a:r>
              <a:rPr lang="cs-CZ" i="1" dirty="0"/>
              <a:t>školská soustava, </a:t>
            </a:r>
            <a:r>
              <a:rPr lang="cs-CZ" dirty="0"/>
              <a:t>v případě </a:t>
            </a:r>
            <a:r>
              <a:rPr lang="cs-CZ" i="1" dirty="0" err="1"/>
              <a:t>kurikulární</a:t>
            </a:r>
            <a:r>
              <a:rPr lang="cs-CZ" i="1" dirty="0"/>
              <a:t> reformy</a:t>
            </a:r>
            <a:r>
              <a:rPr lang="cs-CZ" dirty="0"/>
              <a:t> je předmětem reformování </a:t>
            </a:r>
            <a:r>
              <a:rPr lang="cs-CZ" i="1" dirty="0"/>
              <a:t>kurikulum. </a:t>
            </a:r>
            <a:endParaRPr lang="cs-CZ" i="1" dirty="0" smtClean="0"/>
          </a:p>
          <a:p>
            <a:r>
              <a:rPr lang="cs-CZ" dirty="0" smtClean="0"/>
              <a:t>V </a:t>
            </a:r>
            <a:r>
              <a:rPr lang="cs-CZ" dirty="0"/>
              <a:t>širším smyslu kurikulum zahrnuje „komplex problémů vztahujících se k řešení otázek proč, koho, v čem, jak, kdy, za jakých podmínek a s jakými očekávanými efekty vzdělávat“ (Walterová, 1994, s. 13).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užším vymezení je kurikulum chápáno jako </a:t>
            </a:r>
            <a:r>
              <a:rPr lang="cs-CZ" i="1" dirty="0"/>
              <a:t>cílově obsahový program školního vzdělávání.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ak je vlastně v současné diskusi chápáno kurikulum. </a:t>
            </a:r>
          </a:p>
          <a:p>
            <a:pPr marL="0" indent="0" algn="r">
              <a:buNone/>
            </a:pPr>
            <a:r>
              <a:rPr lang="cs-CZ" dirty="0" smtClean="0"/>
              <a:t>...jeden z nejobtížněji uchopitelných pojmů diskuse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 patrné, že příklon k určitému chápání pojmu </a:t>
            </a:r>
            <a:r>
              <a:rPr lang="cs-CZ" i="1" dirty="0"/>
              <a:t>kurikulum </a:t>
            </a:r>
            <a:r>
              <a:rPr lang="cs-CZ" dirty="0"/>
              <a:t>je ve svém důsledku zásadní pro porozumění tomu, o reformu</a:t>
            </a:r>
            <a:r>
              <a:rPr lang="cs-CZ" i="1" dirty="0"/>
              <a:t> čeho </a:t>
            </a:r>
            <a:r>
              <a:rPr lang="cs-CZ" dirty="0"/>
              <a:t>se jedná.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bychom se přiklonili k širšímu vymezení, byli bychom nuceni chápat </a:t>
            </a:r>
            <a:r>
              <a:rPr lang="cs-CZ" i="1" dirty="0" err="1"/>
              <a:t>kurikulární</a:t>
            </a:r>
            <a:r>
              <a:rPr lang="cs-CZ" i="1" dirty="0"/>
              <a:t> reformu</a:t>
            </a:r>
            <a:r>
              <a:rPr lang="cs-CZ" dirty="0"/>
              <a:t> jako komplex systémových změn vztahujících se k těm nejdůležitějším otázkám, jež si lze v souvislosti se vzděláváním klást.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bychom se přiklonili k užšímu vymezení, byli bychom nuceni chápat </a:t>
            </a:r>
            <a:r>
              <a:rPr lang="cs-CZ" i="1" dirty="0" err="1"/>
              <a:t>kurikulární</a:t>
            </a:r>
            <a:r>
              <a:rPr lang="cs-CZ" i="1" dirty="0"/>
              <a:t> reformu</a:t>
            </a:r>
            <a:r>
              <a:rPr lang="cs-CZ" dirty="0"/>
              <a:t> jako změnu v rovině cílů a obsahů školního vzdělávání. </a:t>
            </a:r>
            <a:endParaRPr lang="cs-CZ" dirty="0" smtClean="0"/>
          </a:p>
          <a:p>
            <a:r>
              <a:rPr lang="cs-CZ" b="1" dirty="0" smtClean="0"/>
              <a:t>Z </a:t>
            </a:r>
            <a:r>
              <a:rPr lang="cs-CZ" b="1" dirty="0"/>
              <a:t>toho by vyplývalo, že např. změny v rovině metodické, tj. změny v rovině výukových postupů, by byly chápány nikoliv jako součást </a:t>
            </a:r>
            <a:r>
              <a:rPr lang="cs-CZ" b="1" i="1" dirty="0" err="1"/>
              <a:t>kurikulární</a:t>
            </a:r>
            <a:r>
              <a:rPr lang="cs-CZ" b="1" i="1" dirty="0"/>
              <a:t> reformy</a:t>
            </a:r>
            <a:r>
              <a:rPr lang="cs-CZ" b="1" dirty="0"/>
              <a:t>, nýbrž jako její (vedlejší) efekt.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Zde osobně vidím jeden z prakticky nejzávažnějších problémů </a:t>
            </a:r>
            <a:r>
              <a:rPr lang="cs-CZ" dirty="0" err="1"/>
              <a:t>kurikulární</a:t>
            </a:r>
            <a:r>
              <a:rPr lang="cs-CZ" dirty="0"/>
              <a:t> reformy. </a:t>
            </a:r>
          </a:p>
          <a:p>
            <a:r>
              <a:rPr lang="cs-CZ" dirty="0" smtClean="0"/>
              <a:t>V</a:t>
            </a:r>
            <a:r>
              <a:rPr lang="cs-CZ" dirty="0"/>
              <a:t> mediální a laické zkratce byla reforma kurikula prezentována (také) jako prostředek změny výukových postupů či praktiky, tj. potažmo kultury vyučování a učení. </a:t>
            </a:r>
            <a:endParaRPr lang="cs-CZ" dirty="0" smtClean="0"/>
          </a:p>
          <a:p>
            <a:r>
              <a:rPr lang="cs-CZ" dirty="0" smtClean="0"/>
              <a:t>Problém </a:t>
            </a:r>
            <a:r>
              <a:rPr lang="cs-CZ" dirty="0"/>
              <a:t>je v tom, že </a:t>
            </a:r>
            <a:r>
              <a:rPr lang="cs-CZ" dirty="0" err="1"/>
              <a:t>kurikulární</a:t>
            </a:r>
            <a:r>
              <a:rPr lang="cs-CZ" dirty="0"/>
              <a:t> reforma nebyla (a asi ani nemohla být) koncipována a dimenzována tak, aby toto byla schopna zajistit. </a:t>
            </a:r>
            <a:endParaRPr lang="cs-CZ" dirty="0" smtClean="0"/>
          </a:p>
          <a:p>
            <a:r>
              <a:rPr lang="cs-CZ" dirty="0" smtClean="0"/>
              <a:t>Změna </a:t>
            </a:r>
            <a:r>
              <a:rPr lang="cs-CZ" dirty="0"/>
              <a:t>(zlepšení / rozvinutí) kultury vyučování a učení je zkrátka ambicí příliš vysokou, aby ji bylo možné naplnit jednou reformou kurikula.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druhou stranu určitou specifikou funkci by měla reforma kurikula ve vztahu k rozvíjení kultury vyučování a učení plnit – měla by nastavit směřování a podmínky, jinak řečeno: měla by vytvořit rámec pro péči o kulturu ve školních třídách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r>
              <a:rPr lang="cs-CZ" dirty="0"/>
              <a:t>Výzkumy naznačují, že </a:t>
            </a:r>
            <a:r>
              <a:rPr lang="cs-CZ" dirty="0" err="1"/>
              <a:t>kurikulární</a:t>
            </a:r>
            <a:r>
              <a:rPr lang="cs-CZ" dirty="0"/>
              <a:t> reforma tím, že je výrazně zatížena formalismem a do značné míry operuje „vně“ systému školních tříd, může přinést pouze v omezené míře pozitivní změny ve vyučování a učení. </a:t>
            </a:r>
          </a:p>
          <a:p>
            <a:r>
              <a:rPr lang="cs-CZ" dirty="0" smtClean="0"/>
              <a:t>Na </a:t>
            </a:r>
            <a:r>
              <a:rPr lang="cs-CZ" dirty="0"/>
              <a:t>první pohled paradoxně se může reforma projevovat dokonce nepříznivě v tom, že bude učitele odvádět od toho podstatného, co mají dělat, tj. od přípravy a realizace kvalitní výuky ve školních třídách.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KOMENTÁŘ K PŘEDCHOZÍMU SNÍMKU</a:t>
            </a:r>
          </a:p>
          <a:p>
            <a:r>
              <a:rPr lang="cs-CZ" dirty="0" smtClean="0"/>
              <a:t>Osobně </a:t>
            </a:r>
            <a:r>
              <a:rPr lang="cs-CZ" dirty="0"/>
              <a:t>vidím problém v samotné koncepci dvouúrovňového kurikula, zejména v ideji „školy si píší své školní vzdělávací programy“. </a:t>
            </a:r>
            <a:r>
              <a:rPr lang="cs-CZ" dirty="0" smtClean="0"/>
              <a:t>Plošné </a:t>
            </a:r>
            <a:r>
              <a:rPr lang="cs-CZ" dirty="0"/>
              <a:t>a povinné vytváření školních vzdělávacích programů nepovažuji v našich podmínkách za příliš produktivní a nedomnívám se, že by se v tom mělo pokračovat.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druhou stranu tím nechci popřít význam </a:t>
            </a:r>
            <a:r>
              <a:rPr lang="cs-CZ" dirty="0" err="1"/>
              <a:t>kurikulárního</a:t>
            </a:r>
            <a:r>
              <a:rPr lang="cs-CZ" dirty="0"/>
              <a:t> dokumentu jako takového. Ten je i nadále důležitým nástrojem kulturní a vzdělávací politiky, neboť jeho prostřednictvím jsou do školy zaváděny (a státem legitimizovány) určité cíle a určité obsahy vzdělávání. Kurikulum tedy konstituuje školu tím, že vymezuje to, oč v ní má jít. Právě toto konstituování školy je hlavní funkcí </a:t>
            </a:r>
            <a:r>
              <a:rPr lang="cs-CZ" dirty="0" smtClean="0"/>
              <a:t>kurikula.</a:t>
            </a:r>
          </a:p>
          <a:p>
            <a:r>
              <a:rPr lang="cs-CZ" dirty="0" smtClean="0"/>
              <a:t>S</a:t>
            </a:r>
            <a:r>
              <a:rPr lang="cs-CZ" dirty="0"/>
              <a:t> rozpaky nicméně sleduji, jak se v posledních letech prosazuje představa, že </a:t>
            </a:r>
            <a:r>
              <a:rPr lang="cs-CZ" dirty="0" err="1"/>
              <a:t>kurikulární</a:t>
            </a:r>
            <a:r>
              <a:rPr lang="cs-CZ" dirty="0"/>
              <a:t> dokument by mohl být navíc nástrojem řízení školství (a škol) a též nástrojem jejich rozvoje (zkvalitňování) – to vše v jednom... </a:t>
            </a:r>
            <a:r>
              <a:rPr lang="cs-CZ" dirty="0" smtClean="0"/>
              <a:t>Nevylučuji</a:t>
            </a:r>
            <a:r>
              <a:rPr lang="cs-CZ" dirty="0"/>
              <a:t>, že ve vyspělých školských systémech některých zemí se může dařit naplňovat i tyto funkce. Z výzkumů </a:t>
            </a:r>
            <a:r>
              <a:rPr lang="cs-CZ" dirty="0" err="1"/>
              <a:t>kurikulární</a:t>
            </a:r>
            <a:r>
              <a:rPr lang="cs-CZ" dirty="0"/>
              <a:t> reformy v České republice mám však dojem, že u nás se toto nedaří.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KOMENTÁŘ K PŘEDCHOZÍMU </a:t>
            </a:r>
            <a:r>
              <a:rPr lang="cs-CZ" b="1" dirty="0" smtClean="0"/>
              <a:t>SNÍMKU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Domnívám </a:t>
            </a:r>
            <a:r>
              <a:rPr lang="cs-CZ" dirty="0"/>
              <a:t>se, že mnohé problémy jsou způsobeny tím, že se od dvouúrovňového kurikula očekává příliš mnoho. Mnohé z předpokládaných funkcí kurikula by lépe plnily jiné (metodické) postupy a nástroje – konkrétně např.:</a:t>
            </a:r>
            <a:endParaRPr lang="en-US" dirty="0"/>
          </a:p>
          <a:p>
            <a:pPr lvl="0"/>
            <a:r>
              <a:rPr lang="cs-CZ" dirty="0"/>
              <a:t>Funkce spadající do oblasti řízení a rozvoje (zkvalitňování) školy by možná lépe plnila např. „práce s vizí“ či další nástroje (viz </a:t>
            </a:r>
            <a:r>
              <a:rPr lang="cs-CZ" dirty="0" err="1"/>
              <a:t>Pol</a:t>
            </a:r>
            <a:r>
              <a:rPr lang="cs-CZ" dirty="0"/>
              <a:t> et al., 2005).</a:t>
            </a:r>
            <a:endParaRPr lang="en-US" dirty="0"/>
          </a:p>
          <a:p>
            <a:pPr lvl="0"/>
            <a:r>
              <a:rPr lang="cs-CZ" dirty="0"/>
              <a:t>Funkce spadající do oblasti plánování (vč. koordinace) a zprostředkovávání cílů a obsahů vzdělávání by možná lépe plnily standardy (cílové, obsahové a standardy příležitostí k učení) a učebnice, přesněji řečeno koordinovaný systém standardů, učebnic a metodických příruček založený na solidních </a:t>
            </a:r>
            <a:r>
              <a:rPr lang="cs-CZ" dirty="0" err="1"/>
              <a:t>ontodidaktických</a:t>
            </a:r>
            <a:r>
              <a:rPr lang="cs-CZ" dirty="0"/>
              <a:t> a </a:t>
            </a:r>
            <a:r>
              <a:rPr lang="cs-CZ" dirty="0" err="1"/>
              <a:t>psychodidaktických</a:t>
            </a:r>
            <a:r>
              <a:rPr lang="cs-CZ" dirty="0"/>
              <a:t> analýzách.</a:t>
            </a:r>
            <a:endParaRPr lang="en-US" dirty="0"/>
          </a:p>
          <a:p>
            <a:pPr lvl="0"/>
            <a:r>
              <a:rPr lang="cs-CZ" dirty="0"/>
              <a:t>Funkce spadající do oblasti samotné realizace kurikula by bylo vhodnější řešit didaktickým konceptem a programem spočívajícím v podpoře produktivní kultury vyučování a učení přímo ve školních třídách – v návaznosti na další vzdělávání kvalifikovaných a aprobovaných učitelů v rámci kariérního systému. </a:t>
            </a:r>
            <a:endParaRPr lang="en-US" dirty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VŠE ŘEŠÍ REFORMA: PATRNĚ PRO NEDOSTATEK JINÝCH VIZÍ A KONCEPTŮ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KOMENTÁŘ K PŘEDCHOZÍMU </a:t>
            </a:r>
            <a:r>
              <a:rPr lang="cs-CZ" b="1" dirty="0" smtClean="0"/>
              <a:t>SNÍMKU</a:t>
            </a:r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/>
              <a:t>mého názoru by se finance a kapacity odborníků měly investovat do toho, co je uváděno ve výše zmíněných bodech, a to spíše než do dvouúrovňového kurikula či do vývoje metodik (plošného / </a:t>
            </a:r>
            <a:r>
              <a:rPr lang="cs-CZ" dirty="0" err="1"/>
              <a:t>sumativního</a:t>
            </a:r>
            <a:r>
              <a:rPr lang="cs-CZ" dirty="0"/>
              <a:t>) testování. </a:t>
            </a:r>
            <a:endParaRPr lang="cs-CZ" dirty="0" smtClean="0"/>
          </a:p>
          <a:p>
            <a:r>
              <a:rPr lang="cs-CZ" dirty="0" smtClean="0"/>
              <a:t>Vedle </a:t>
            </a:r>
            <a:r>
              <a:rPr lang="cs-CZ" dirty="0"/>
              <a:t>toho je samozřejmě zapotřebí dále pracovat na kvalitním (státním / národním) kurikulu (vč. jeho aktualizací) a uvádět toto kurikulum do systémových vazeb s tím, co je zmiňováno ve výše uvedených bodech a též do vztahu s instancí kontroly (Česká školní inspekce). </a:t>
            </a:r>
            <a:endParaRPr lang="cs-CZ" dirty="0" smtClean="0"/>
          </a:p>
          <a:p>
            <a:r>
              <a:rPr lang="cs-CZ" dirty="0" smtClean="0"/>
              <a:t>Jeden </a:t>
            </a:r>
            <a:r>
              <a:rPr lang="cs-CZ" dirty="0"/>
              <a:t>z důvodů, proč se toto nedaří, spočívá v tom, že jednotliví aktéři (zejm. organizace MŠMT) mnohdy překračují hranice svých pověření; vytvářejí mnohoúčelové konstrukty (např. dvouúrovňové kurikulum), přičemž (zdá se) není v silách nadřazené instance (MŠMT) zajistit podmínky pro jejich mnohoúčelové fungování.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druhou stranu je to pochopitelné – snaha vytvářet mnohoúčelové konstrukty je obecným trendem – skoro každý mobil je dnes fotoaparát… funkční integrace je tudíž téma prioritního významu – má však své </a:t>
            </a:r>
            <a:r>
              <a:rPr lang="cs-CZ" i="1" dirty="0"/>
              <a:t>ale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Reflexe a analýzy očekávaných funkcí a reálného fungování kurikula jsou in-formativní a měli bychom jim dát potřebný prostor. </a:t>
            </a:r>
            <a:endParaRPr lang="cs-CZ" dirty="0" smtClean="0"/>
          </a:p>
          <a:p>
            <a:r>
              <a:rPr lang="cs-CZ" b="1" dirty="0" smtClean="0"/>
              <a:t>Shrnu</a:t>
            </a:r>
            <a:r>
              <a:rPr lang="cs-CZ" b="1" dirty="0"/>
              <a:t>-li své dosavadní úvahy, vidím pouze dvě podstatné funkce státního kurikula, a to: (1) vymezení cílů a obsahů školního vzdělávání a (2) jejich legitimizace (zdůvodnění). </a:t>
            </a:r>
          </a:p>
          <a:p>
            <a:r>
              <a:rPr lang="cs-CZ" dirty="0" smtClean="0"/>
              <a:t>Pokud </a:t>
            </a:r>
            <a:r>
              <a:rPr lang="cs-CZ" dirty="0"/>
              <a:t>jde o tvorbu školního kurikula (ŠVP), ta jistě byla pro některé školy přínosem. Problém však vidím v tom, že byla (je) nadekretována plošně. Přikláněl bych se k tomu, aby školám, které by shledaly, že jim (tvorba) ŠVP nic nepřináší, nebo že mají jiné podstatnější problémy k řešení, bylo umožněno vyvázat se z této povinnosti.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Náš výzkum naznačil, že na řadě škol je tvorba ŠVP vnímána jako něco, co odvádí učitele od toho, co je jejich hlavním posláním, tj. výuka. </a:t>
            </a:r>
            <a:endParaRPr lang="cs-CZ" dirty="0" smtClean="0"/>
          </a:p>
          <a:p>
            <a:r>
              <a:rPr lang="cs-CZ" dirty="0" smtClean="0"/>
              <a:t>Z</a:t>
            </a:r>
            <a:r>
              <a:rPr lang="cs-CZ" dirty="0"/>
              <a:t> uvedeného lze dovodit, že řešení vidím k obratu k samotné výuce, tj. k obsahově založeným procesům vyučování a učení – při existenci kvalitního státního </a:t>
            </a:r>
            <a:r>
              <a:rPr lang="cs-CZ" dirty="0" err="1"/>
              <a:t>kurikulárního</a:t>
            </a:r>
            <a:r>
              <a:rPr lang="cs-CZ" dirty="0"/>
              <a:t> rámce, který by vymezil základní pravidla hry. </a:t>
            </a:r>
          </a:p>
          <a:p>
            <a:r>
              <a:rPr lang="cs-CZ" dirty="0" smtClean="0"/>
              <a:t>Realizovat </a:t>
            </a:r>
            <a:r>
              <a:rPr lang="cs-CZ" dirty="0"/>
              <a:t>změnu ve smyslu zvýšení kvality výuky tudíž znamená propracovat a rozšiřovat produktivní kulturu vyučování a učení přímo ve školních </a:t>
            </a:r>
            <a:r>
              <a:rPr lang="cs-CZ" dirty="0" smtClean="0"/>
              <a:t>třídách.</a:t>
            </a:r>
          </a:p>
          <a:p>
            <a:r>
              <a:rPr lang="cs-CZ" dirty="0" smtClean="0"/>
              <a:t>Ideu </a:t>
            </a:r>
            <a:r>
              <a:rPr lang="cs-CZ" dirty="0"/>
              <a:t>rozvíjení produktivní kultury vyučování a učení proto prezentuji jako pověstný plán B, který má přijít na pořad dne poté, co by se ukázalo, že </a:t>
            </a:r>
            <a:r>
              <a:rPr lang="cs-CZ" dirty="0" err="1"/>
              <a:t>kurikulární</a:t>
            </a:r>
            <a:r>
              <a:rPr lang="cs-CZ" dirty="0"/>
              <a:t> reforma má pouze limitovaný dopad do praxe výuky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/>
              <a:t>SHRNUTÍ</a:t>
            </a:r>
          </a:p>
          <a:p>
            <a:pPr marL="0" indent="0" algn="ctr">
              <a:buNone/>
            </a:pPr>
            <a:endParaRPr lang="cs-CZ" sz="4400" dirty="0" smtClean="0"/>
          </a:p>
          <a:p>
            <a:pPr marL="0" indent="0" algn="ctr">
              <a:buNone/>
            </a:pPr>
            <a:r>
              <a:rPr lang="cs-CZ" sz="4400" dirty="0" smtClean="0"/>
              <a:t>Potřebujeme silné (vlivné) státní rámcové kurikulum</a:t>
            </a:r>
          </a:p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dirty="0" smtClean="0"/>
              <a:t>a řadu souvisejících „záležitostí“ směřujících do praxe výuky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3480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alka Pedagogicka orientace 5_20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3" t="13157" r="4739" b="8903"/>
          <a:stretch/>
        </p:blipFill>
        <p:spPr>
          <a:xfrm>
            <a:off x="251520" y="164368"/>
            <a:ext cx="5184576" cy="6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Státní (rámcové) kurikulum a jeho role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Při celkovém posílení významu </a:t>
            </a:r>
            <a:r>
              <a:rPr lang="cs-CZ" dirty="0" err="1"/>
              <a:t>kurikulární</a:t>
            </a:r>
            <a:r>
              <a:rPr lang="cs-CZ" dirty="0"/>
              <a:t> politiky koncipovat státní kurikulum tak, </a:t>
            </a:r>
            <a:endParaRPr lang="cs-CZ" dirty="0" smtClean="0"/>
          </a:p>
          <a:p>
            <a:r>
              <a:rPr lang="cs-CZ" dirty="0" smtClean="0"/>
              <a:t>aby </a:t>
            </a:r>
            <a:r>
              <a:rPr lang="cs-CZ" dirty="0"/>
              <a:t>představovalo rámec vymezující prostor pro realizaci snah směřujících k podpoře produktivní kultury učení; </a:t>
            </a:r>
            <a:endParaRPr lang="cs-CZ" dirty="0" smtClean="0"/>
          </a:p>
          <a:p>
            <a:r>
              <a:rPr lang="cs-CZ" dirty="0" smtClean="0"/>
              <a:t>prostřednictvím </a:t>
            </a:r>
            <a:r>
              <a:rPr lang="cs-CZ" dirty="0"/>
              <a:t>relativně výstižných formulací vymezit hodnotné cíle obecné i specifické pro jednotlivé vzdělávací oblasti a </a:t>
            </a:r>
            <a:r>
              <a:rPr lang="cs-CZ" dirty="0" smtClean="0"/>
              <a:t>obory.</a:t>
            </a:r>
          </a:p>
        </p:txBody>
      </p:sp>
    </p:spTree>
    <p:extLst>
      <p:ext uri="{BB962C8B-B14F-4D97-AF65-F5344CB8AC3E}">
        <p14:creationId xmlns:p14="http://schemas.microsoft.com/office/powerpoint/2010/main" val="2984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(rámcové) kurikulum a jeho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V návaznosti na to </a:t>
            </a:r>
            <a:r>
              <a:rPr lang="en-US" dirty="0" smtClean="0"/>
              <a:t>p</a:t>
            </a:r>
            <a:r>
              <a:rPr lang="cs-CZ" dirty="0" err="1" smtClean="0"/>
              <a:t>ropracovat</a:t>
            </a:r>
            <a:r>
              <a:rPr lang="cs-CZ" dirty="0" smtClean="0"/>
              <a:t> systém dalších materiálů souvisejících se státním </a:t>
            </a:r>
            <a:r>
              <a:rPr lang="cs-CZ" dirty="0" err="1" smtClean="0"/>
              <a:t>kurikulárním</a:t>
            </a:r>
            <a:r>
              <a:rPr lang="cs-CZ" dirty="0"/>
              <a:t> </a:t>
            </a:r>
            <a:r>
              <a:rPr lang="cs-CZ" dirty="0" smtClean="0"/>
              <a:t>dokumentem (avšak stojících vně státní kurikulum): </a:t>
            </a:r>
          </a:p>
          <a:p>
            <a:r>
              <a:rPr lang="cs-CZ" dirty="0" smtClean="0"/>
              <a:t>modelové ŠVP (školy si mohou vybrat z nabídnutých nebo si vytvořit vlastní)</a:t>
            </a:r>
          </a:p>
          <a:p>
            <a:r>
              <a:rPr lang="cs-CZ" dirty="0" smtClean="0"/>
              <a:t>standardy (ve smyčce: cílové-obsahové-procesuální-evaluační)</a:t>
            </a:r>
          </a:p>
          <a:p>
            <a:r>
              <a:rPr lang="cs-CZ" dirty="0" smtClean="0"/>
              <a:t>sady učebnic a metodických materiálů pro učitele</a:t>
            </a:r>
          </a:p>
          <a:p>
            <a:r>
              <a:rPr lang="cs-CZ" dirty="0" smtClean="0"/>
              <a:t>sbírky učebních úloh pro produktivní kulturu učení...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sz="3000" dirty="0" smtClean="0"/>
              <a:t>Vytváření výše uvedeného má být založeno na základním výzkumu a vyhodnocení akumulované moudrosti praxe.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6614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Zavedení pojmů a inventarizace vztahů</a:t>
            </a:r>
            <a:endParaRPr lang="cs-CZ" sz="3600" b="1" dirty="0"/>
          </a:p>
        </p:txBody>
      </p:sp>
      <p:sp>
        <p:nvSpPr>
          <p:cNvPr id="6" name="TextovéPole 2"/>
          <p:cNvSpPr txBox="1"/>
          <p:nvPr/>
        </p:nvSpPr>
        <p:spPr>
          <a:xfrm>
            <a:off x="395536" y="1268760"/>
            <a:ext cx="828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Kultura vyučování a učení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95288" y="1988840"/>
            <a:ext cx="8569325" cy="208786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800" dirty="0" smtClean="0"/>
              <a:t>Časově </a:t>
            </a:r>
            <a:r>
              <a:rPr lang="cs-CZ" sz="2800" dirty="0"/>
              <a:t>ohraničený souhrn určitých forem učení a vyučovacích stylů a s nimi souvisejících antropologických, psychologických, společenských a pedagogických </a:t>
            </a:r>
            <a:r>
              <a:rPr lang="cs-CZ" sz="2800" dirty="0" smtClean="0"/>
              <a:t>orientací 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cs-CZ" sz="2000" dirty="0" smtClean="0"/>
              <a:t>(</a:t>
            </a:r>
            <a:r>
              <a:rPr lang="cs-CZ" sz="2000" dirty="0" err="1" smtClean="0"/>
              <a:t>Weinert</a:t>
            </a:r>
            <a:r>
              <a:rPr lang="cs-CZ" sz="2000" dirty="0" smtClean="0"/>
              <a:t>, </a:t>
            </a:r>
            <a:r>
              <a:rPr lang="cs-CZ" sz="2000" dirty="0"/>
              <a:t>1997, s. 12</a:t>
            </a:r>
            <a:r>
              <a:rPr lang="cs-CZ" sz="2000" dirty="0" smtClean="0"/>
              <a:t>)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ovéPole 3"/>
          <p:cNvSpPr txBox="1"/>
          <p:nvPr/>
        </p:nvSpPr>
        <p:spPr>
          <a:xfrm>
            <a:off x="519113" y="3716338"/>
            <a:ext cx="3995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cs typeface="Arial" charset="0"/>
              </a:rPr>
              <a:t>časově ohraničený souhrn </a:t>
            </a:r>
            <a:r>
              <a:rPr lang="cs-CZ" sz="2000" dirty="0">
                <a:solidFill>
                  <a:prstClr val="black"/>
                </a:solidFill>
                <a:cs typeface="Arial" charset="0"/>
              </a:rPr>
              <a:t>– čas od času kulturu „starou“ střídá „nová“</a:t>
            </a:r>
          </a:p>
        </p:txBody>
      </p:sp>
      <p:sp>
        <p:nvSpPr>
          <p:cNvPr id="9" name="TextovéPole 4"/>
          <p:cNvSpPr txBox="1"/>
          <p:nvPr/>
        </p:nvSpPr>
        <p:spPr>
          <a:xfrm>
            <a:off x="2268538" y="4568825"/>
            <a:ext cx="48958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cs typeface="Arial" charset="0"/>
              </a:rPr>
              <a:t>forem učení a vyučovacích stylů </a:t>
            </a:r>
            <a:r>
              <a:rPr lang="cs-CZ" sz="2000" dirty="0">
                <a:solidFill>
                  <a:prstClr val="black"/>
                </a:solidFill>
                <a:cs typeface="Arial" charset="0"/>
              </a:rPr>
              <a:t>– nastavení časoprostorových a sociálních podmínek, v nichž se procesy vyučování a učení realizují</a:t>
            </a:r>
          </a:p>
        </p:txBody>
      </p:sp>
      <p:sp>
        <p:nvSpPr>
          <p:cNvPr id="10" name="TextovéPole 5"/>
          <p:cNvSpPr txBox="1"/>
          <p:nvPr/>
        </p:nvSpPr>
        <p:spPr>
          <a:xfrm>
            <a:off x="3563938" y="5732463"/>
            <a:ext cx="5472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cs typeface="Arial" charset="0"/>
              </a:rPr>
              <a:t>souvisejících antropologických … orientací </a:t>
            </a:r>
            <a:r>
              <a:rPr lang="cs-CZ" sz="2000" dirty="0">
                <a:solidFill>
                  <a:prstClr val="black"/>
                </a:solidFill>
                <a:cs typeface="Arial" charset="0"/>
              </a:rPr>
              <a:t>– jaké teoretické přístupy z jakých oborů stojí v pozadí </a:t>
            </a:r>
          </a:p>
        </p:txBody>
      </p:sp>
    </p:spTree>
    <p:extLst>
      <p:ext uri="{BB962C8B-B14F-4D97-AF65-F5344CB8AC3E}">
        <p14:creationId xmlns:p14="http://schemas.microsoft.com/office/powerpoint/2010/main" val="39240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98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"/>
          <a:stretch>
            <a:fillRect/>
          </a:stretch>
        </p:blipFill>
        <p:spPr bwMode="auto">
          <a:xfrm>
            <a:off x="5438775" y="19050"/>
            <a:ext cx="3697288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7084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149725"/>
            <a:ext cx="37052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b="3784"/>
          <a:stretch>
            <a:fillRect/>
          </a:stretch>
        </p:blipFill>
        <p:spPr bwMode="auto">
          <a:xfrm>
            <a:off x="3454400" y="1989138"/>
            <a:ext cx="2287588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0338" y="3146425"/>
            <a:ext cx="3095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cs typeface="Arial" charset="0"/>
              </a:rPr>
              <a:t>Kultury vyučování a učení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89650" y="3114675"/>
            <a:ext cx="2684463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200" b="1" dirty="0">
                <a:solidFill>
                  <a:prstClr val="black"/>
                </a:solidFill>
                <a:cs typeface="Arial" charset="0"/>
              </a:rPr>
              <a:t>ve školních třídách</a:t>
            </a:r>
          </a:p>
        </p:txBody>
      </p:sp>
    </p:spTree>
    <p:extLst>
      <p:ext uri="{BB962C8B-B14F-4D97-AF65-F5344CB8AC3E}">
        <p14:creationId xmlns:p14="http://schemas.microsoft.com/office/powerpoint/2010/main" val="27032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Zavedení pojmů a inventarizace vztahů</a:t>
            </a:r>
            <a:endParaRPr lang="cs-CZ" sz="3600" b="1" dirty="0"/>
          </a:p>
        </p:txBody>
      </p:sp>
      <p:sp>
        <p:nvSpPr>
          <p:cNvPr id="11" name="Zástupný symbol pro obsah 1"/>
          <p:cNvSpPr>
            <a:spLocks noGrp="1"/>
          </p:cNvSpPr>
          <p:nvPr>
            <p:ph idx="1"/>
          </p:nvPr>
        </p:nvSpPr>
        <p:spPr>
          <a:xfrm>
            <a:off x="250825" y="1412777"/>
            <a:ext cx="8713788" cy="50404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800" dirty="0"/>
              <a:t>Aktuálně „nová“ kultura vyučování a učení </a:t>
            </a:r>
            <a:r>
              <a:rPr lang="cs-CZ" sz="2800" dirty="0" smtClean="0"/>
              <a:t>– teoretický </a:t>
            </a:r>
            <a:r>
              <a:rPr lang="cs-CZ" sz="2800" dirty="0"/>
              <a:t>fundament v teoriích pedagogického, psychologického a (oborově) didaktického konstruktivismu. </a:t>
            </a:r>
            <a:endParaRPr lang="cs-CZ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dirty="0" smtClean="0"/>
              <a:t>Je </a:t>
            </a:r>
            <a:r>
              <a:rPr lang="cs-CZ" sz="2800" dirty="0"/>
              <a:t>pro ni charakteristické „aktivní, konstruktivní, samostatné, motivované a celostní učení; učení bez tlaku na dosahované výsledky, které se odehrává ve společenství učících se jedinců, kteří jsou v přibývající míře nezávislí na vyučujícím – vzdělávají se pro situace každodenního života a jejich prostřednictvím“ (</a:t>
            </a:r>
            <a:r>
              <a:rPr lang="cs-CZ" sz="2800" dirty="0" err="1" smtClean="0"/>
              <a:t>Weinert</a:t>
            </a:r>
            <a:r>
              <a:rPr lang="cs-CZ" sz="2800" dirty="0" smtClean="0"/>
              <a:t>, </a:t>
            </a:r>
            <a:r>
              <a:rPr lang="cs-CZ" sz="2800" dirty="0"/>
              <a:t>1997, s. 12).</a:t>
            </a: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Zavedení pojmů a inventarizace vztahů</a:t>
            </a:r>
            <a:endParaRPr lang="cs-CZ" sz="3600" b="1" dirty="0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250825" y="1340769"/>
            <a:ext cx="8713788" cy="5112420"/>
          </a:xfrm>
        </p:spPr>
        <p:txBody>
          <a:bodyPr/>
          <a:lstStyle/>
          <a:p>
            <a:r>
              <a:rPr lang="cs-CZ" sz="2400" dirty="0" smtClean="0"/>
              <a:t>Jakými charakteristikami se nová kultura učení vyznačuje a jak by mohlo být vedeno vyučování, aby směřovalo k jejímu rozvíjení. </a:t>
            </a:r>
          </a:p>
          <a:p>
            <a:r>
              <a:rPr lang="cs-CZ" sz="2400" dirty="0" smtClean="0"/>
              <a:t>Důraz je kladen zejména na individualizaci učebních procesů, kognitivní aktivizaci žáků, zavádění autentických učebních úloh vyžadujících transfer naučeného do nových kontextů, generativní řešení problémů, verbalizaci procesu řešení úloh, podporu </a:t>
            </a:r>
            <a:r>
              <a:rPr lang="cs-CZ" sz="2400" dirty="0" err="1" smtClean="0"/>
              <a:t>metakognitivních</a:t>
            </a:r>
            <a:r>
              <a:rPr lang="cs-CZ" sz="2400" dirty="0" smtClean="0"/>
              <a:t> procesů např. prostřednictvím rekapitulace učebního procesu apod. (</a:t>
            </a:r>
            <a:r>
              <a:rPr lang="cs-CZ" sz="2400" dirty="0" err="1" smtClean="0"/>
              <a:t>Reusser</a:t>
            </a:r>
            <a:r>
              <a:rPr lang="cs-CZ" sz="2400" dirty="0" smtClean="0"/>
              <a:t> 2001, </a:t>
            </a:r>
            <a:r>
              <a:rPr lang="cs-CZ" sz="2400" dirty="0" err="1" smtClean="0"/>
              <a:t>Wiater</a:t>
            </a:r>
            <a:r>
              <a:rPr lang="cs-CZ" sz="2400" dirty="0" smtClean="0"/>
              <a:t> 2005).</a:t>
            </a:r>
          </a:p>
          <a:p>
            <a:r>
              <a:rPr lang="cs-CZ" sz="2400" dirty="0" smtClean="0"/>
              <a:t>Uváděné obecnější pedagogické a psychologické charakteristiky kultury vyučování a učení do značné míry korespondují se specifičtějšími charakteristikami rozpracovávanými v oborových didaktikách. </a:t>
            </a:r>
          </a:p>
        </p:txBody>
      </p:sp>
    </p:spTree>
    <p:extLst>
      <p:ext uri="{BB962C8B-B14F-4D97-AF65-F5344CB8AC3E}">
        <p14:creationId xmlns:p14="http://schemas.microsoft.com/office/powerpoint/2010/main" val="11750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Přívlastek </a:t>
            </a:r>
            <a:r>
              <a:rPr lang="cs-CZ" sz="2400" b="1" i="1" dirty="0"/>
              <a:t>produktivní...</a:t>
            </a:r>
          </a:p>
          <a:p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odkazovat</a:t>
            </a:r>
            <a:r>
              <a:rPr lang="en-US" sz="2400" dirty="0"/>
              <a:t> k</a:t>
            </a:r>
            <a:r>
              <a:rPr lang="cs-CZ" sz="2400" dirty="0"/>
              <a:t>e (kognitivní) aktivizaci žáků, ke generování, konfrontaci, diskutování různých řešení učebních úloh</a:t>
            </a:r>
          </a:p>
          <a:p>
            <a:r>
              <a:rPr lang="en-US" sz="2400" dirty="0"/>
              <a:t>m</a:t>
            </a:r>
            <a:r>
              <a:rPr lang="cs-CZ" sz="2400" dirty="0"/>
              <a:t>á být do jisté míry vnímán jako protiváha vůči: </a:t>
            </a:r>
            <a:r>
              <a:rPr lang="cs-CZ" sz="2400" i="1" dirty="0"/>
              <a:t>receptivní...</a:t>
            </a:r>
            <a:r>
              <a:rPr lang="cs-CZ" sz="2400" dirty="0"/>
              <a:t> 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Produktivní kultura vyučování a učení </a:t>
            </a:r>
            <a:r>
              <a:rPr lang="cs-CZ" sz="2400" dirty="0" smtClean="0"/>
              <a:t>je dána zejména: </a:t>
            </a:r>
          </a:p>
          <a:p>
            <a:pPr marL="457200" indent="-457200"/>
            <a:r>
              <a:rPr lang="cs-CZ" sz="2400" dirty="0" smtClean="0"/>
              <a:t>náročnými a motivujícími učebními úlohami </a:t>
            </a:r>
          </a:p>
          <a:p>
            <a:pPr marL="457200" indent="-457200"/>
            <a:r>
              <a:rPr lang="cs-CZ" sz="2400" dirty="0" smtClean="0"/>
              <a:t>kognitivní aktivizací žáků</a:t>
            </a:r>
          </a:p>
          <a:p>
            <a:pPr marL="457200" indent="-457200"/>
            <a:r>
              <a:rPr lang="cs-CZ" sz="2400" dirty="0" smtClean="0"/>
              <a:t>konstruktivní prací s chybami</a:t>
            </a:r>
          </a:p>
          <a:p>
            <a:pPr marL="457200" indent="-457200"/>
            <a:r>
              <a:rPr lang="cs-CZ" sz="2400" dirty="0" smtClean="0"/>
              <a:t>kumulativností učebních procesů </a:t>
            </a:r>
            <a:endParaRPr lang="cs-CZ" sz="2400" dirty="0"/>
          </a:p>
          <a:p>
            <a:pPr marL="457200" indent="-457200"/>
            <a:r>
              <a:rPr lang="cs-CZ" sz="2400" dirty="0" smtClean="0"/>
              <a:t>transferem naučeného (pohyblivé vědění)</a:t>
            </a:r>
            <a:endParaRPr lang="cs-CZ" sz="2400" dirty="0"/>
          </a:p>
          <a:p>
            <a:pPr marL="457200" indent="-457200"/>
            <a:r>
              <a:rPr lang="cs-CZ" sz="2400" dirty="0" smtClean="0"/>
              <a:t>rozvíjením </a:t>
            </a:r>
            <a:r>
              <a:rPr lang="cs-CZ" sz="2400" dirty="0"/>
              <a:t>žákovské </a:t>
            </a:r>
            <a:r>
              <a:rPr lang="cs-CZ" sz="2400" dirty="0" err="1" smtClean="0"/>
              <a:t>metakognice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Zavedení pojmů a inventarizace vztahů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770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testová otázka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0"/>
            <a:ext cx="856895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Které z uvedených tvrzení nejpřiléhavěji vystihuje současnou situaci ve školství?</a:t>
            </a:r>
          </a:p>
          <a:p>
            <a:pPr>
              <a:buFont typeface="Wingdings" charset="2"/>
              <a:buChar char=""/>
            </a:pPr>
            <a:r>
              <a:rPr lang="en-US" sz="2400" dirty="0" err="1" smtClean="0"/>
              <a:t>Proběhla</a:t>
            </a:r>
            <a:r>
              <a:rPr lang="en-US" sz="2400" dirty="0" smtClean="0"/>
              <a:t> </a:t>
            </a:r>
            <a:r>
              <a:rPr lang="en-US" sz="2400" dirty="0" err="1" smtClean="0"/>
              <a:t>reforma</a:t>
            </a:r>
            <a:r>
              <a:rPr lang="en-US" sz="2400" dirty="0" smtClean="0"/>
              <a:t>, </a:t>
            </a:r>
            <a:r>
              <a:rPr lang="cs-CZ" sz="2400" dirty="0" smtClean="0"/>
              <a:t>která ve školách vyústila v produktivní kulturu vyučování a učení.</a:t>
            </a:r>
          </a:p>
          <a:p>
            <a:pPr>
              <a:buFont typeface="Wingdings" charset="2"/>
              <a:buChar char=""/>
            </a:pPr>
            <a:r>
              <a:rPr lang="cs-CZ" sz="2400" dirty="0" smtClean="0"/>
              <a:t>Proběhla reforma, která ve školách vyústila v neproduktivní kulturu vyučování a učení.</a:t>
            </a:r>
          </a:p>
          <a:p>
            <a:pPr>
              <a:buFont typeface="Wingdings" charset="2"/>
              <a:buChar char=""/>
            </a:pPr>
            <a:r>
              <a:rPr lang="cs-CZ" sz="2400" dirty="0" smtClean="0"/>
              <a:t>Reforma proběhla pouze na papíře, takže ji lze označit za </a:t>
            </a:r>
            <a:r>
              <a:rPr lang="cs-CZ" sz="2400" dirty="0" err="1" smtClean="0"/>
              <a:t>nereformu</a:t>
            </a:r>
            <a:r>
              <a:rPr lang="cs-CZ" sz="2400" dirty="0" smtClean="0"/>
              <a:t>, pročež se netřeba divit tomu, že na kulturu vyučování a učení neměla vliv.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1" y="116632"/>
            <a:ext cx="9375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testová otázka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0"/>
            <a:ext cx="856895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Které z uvedených tvrzení nejpřiléhavěji vystihuje současnou situaci ve školství?</a:t>
            </a:r>
          </a:p>
          <a:p>
            <a:pPr>
              <a:buFont typeface="Wingdings" charset="2"/>
              <a:buChar char=""/>
            </a:pPr>
            <a:r>
              <a:rPr lang="en-US" sz="2400" dirty="0" err="1" smtClean="0"/>
              <a:t>Proběhla</a:t>
            </a:r>
            <a:r>
              <a:rPr lang="en-US" sz="2400" dirty="0" smtClean="0"/>
              <a:t> </a:t>
            </a:r>
            <a:r>
              <a:rPr lang="en-US" sz="2400" dirty="0" err="1" smtClean="0"/>
              <a:t>reforma</a:t>
            </a:r>
            <a:r>
              <a:rPr lang="en-US" sz="2400" dirty="0" smtClean="0"/>
              <a:t>, </a:t>
            </a:r>
            <a:r>
              <a:rPr lang="cs-CZ" sz="2400" dirty="0" smtClean="0"/>
              <a:t>která ve školách vyústila v produktivní kulturu vyučování a učení.</a:t>
            </a:r>
          </a:p>
          <a:p>
            <a:pPr>
              <a:buFont typeface="Wingdings" charset="2"/>
              <a:buChar char=""/>
            </a:pPr>
            <a:r>
              <a:rPr lang="cs-CZ" sz="2400" dirty="0" smtClean="0"/>
              <a:t>Proběhla reforma, která ve školách vyústila v neproduktivní kulturu vyučování a učení.</a:t>
            </a:r>
          </a:p>
          <a:p>
            <a:pPr>
              <a:buFont typeface="Wingdings" charset="2"/>
              <a:buChar char=""/>
            </a:pPr>
            <a:r>
              <a:rPr lang="cs-CZ" sz="2400" dirty="0" smtClean="0"/>
              <a:t>Reforma proběhla pouze na papíře, takže ji lze označit za </a:t>
            </a:r>
            <a:r>
              <a:rPr lang="cs-CZ" sz="2400" dirty="0" err="1" smtClean="0"/>
              <a:t>nereformu</a:t>
            </a:r>
            <a:r>
              <a:rPr lang="cs-CZ" sz="2400" dirty="0" smtClean="0"/>
              <a:t>, pročež se netřeba divit tomu, že na kulturu vyučování a učení neměla vliv.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1" y="116632"/>
            <a:ext cx="9375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testová otázka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 jakému datu „byla“ </a:t>
            </a:r>
            <a:r>
              <a:rPr lang="cs-CZ" sz="2400" b="1" dirty="0" err="1" smtClean="0"/>
              <a:t>kurikulární</a:t>
            </a:r>
            <a:r>
              <a:rPr lang="cs-CZ" sz="2400" b="1" dirty="0" smtClean="0"/>
              <a:t> reforma zaimplementována?</a:t>
            </a:r>
          </a:p>
          <a:p>
            <a:pPr>
              <a:buFont typeface="Wingdings" charset="2"/>
              <a:buChar char=""/>
            </a:pPr>
            <a:r>
              <a:rPr lang="cs-CZ" sz="2400" dirty="0"/>
              <a:t>k</a:t>
            </a:r>
            <a:r>
              <a:rPr lang="cs-CZ" sz="2400" dirty="0" smtClean="0"/>
              <a:t> 1. 9. 2005</a:t>
            </a:r>
          </a:p>
          <a:p>
            <a:pPr>
              <a:buFont typeface="Wingdings" charset="2"/>
              <a:buChar char=""/>
            </a:pPr>
            <a:r>
              <a:rPr lang="en-US" sz="2400" dirty="0"/>
              <a:t>k</a:t>
            </a:r>
            <a:r>
              <a:rPr lang="cs-CZ" sz="2400" dirty="0" smtClean="0"/>
              <a:t> 1. 9. 2007</a:t>
            </a:r>
          </a:p>
          <a:p>
            <a:pPr>
              <a:buFont typeface="Wingdings" charset="2"/>
              <a:buChar char=""/>
            </a:pPr>
            <a:r>
              <a:rPr lang="en-US" sz="2400" dirty="0"/>
              <a:t>d</a:t>
            </a:r>
            <a:r>
              <a:rPr lang="cs-CZ" sz="2400" dirty="0" smtClean="0"/>
              <a:t>osud nebyla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1" y="116632"/>
            <a:ext cx="9375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5" y="166183"/>
            <a:ext cx="8736479" cy="75969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Východiska pro úvahy o směřování školství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55" y="1008967"/>
            <a:ext cx="8575959" cy="566698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b="1" dirty="0" smtClean="0"/>
              <a:t>Širší kontext vzdělávací politiky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A</a:t>
            </a:r>
            <a:r>
              <a:rPr lang="cs-CZ" dirty="0" err="1" smtClean="0"/>
              <a:t>nalýza</a:t>
            </a:r>
            <a:r>
              <a:rPr lang="cs-CZ" dirty="0" smtClean="0"/>
              <a:t> současného stavu </a:t>
            </a:r>
          </a:p>
          <a:p>
            <a:pPr lvl="1"/>
            <a:r>
              <a:rPr lang="cs-CZ" dirty="0" smtClean="0"/>
              <a:t>Analýza naplňování Bílé knihy</a:t>
            </a:r>
            <a:endParaRPr lang="cs-CZ" dirty="0"/>
          </a:p>
          <a:p>
            <a:pPr lvl="1"/>
            <a:r>
              <a:rPr lang="cs-CZ" dirty="0" smtClean="0"/>
              <a:t>Analýza stavu </a:t>
            </a:r>
            <a:r>
              <a:rPr lang="cs-CZ" dirty="0" err="1" smtClean="0"/>
              <a:t>kurikulární</a:t>
            </a:r>
            <a:r>
              <a:rPr lang="cs-CZ" dirty="0" smtClean="0"/>
              <a:t> reformy</a:t>
            </a:r>
            <a:endParaRPr lang="cs-CZ" dirty="0"/>
          </a:p>
          <a:p>
            <a:pPr lvl="1"/>
            <a:r>
              <a:rPr lang="cs-CZ" dirty="0" smtClean="0"/>
              <a:t>Zpráva </a:t>
            </a:r>
            <a:r>
              <a:rPr lang="cs-CZ" dirty="0" err="1" smtClean="0"/>
              <a:t>McKinsey</a:t>
            </a:r>
            <a:endParaRPr lang="cs-CZ" dirty="0" smtClean="0"/>
          </a:p>
          <a:p>
            <a:pPr lvl="1"/>
            <a:r>
              <a:rPr lang="cs-CZ" dirty="0" smtClean="0"/>
              <a:t>Zjištění z empirických výzkumů </a:t>
            </a:r>
          </a:p>
          <a:p>
            <a:pPr lvl="1"/>
            <a:r>
              <a:rPr lang="cs-CZ" dirty="0" smtClean="0"/>
              <a:t>...</a:t>
            </a:r>
          </a:p>
          <a:p>
            <a:pPr marL="457200" lvl="1" indent="0">
              <a:buNone/>
            </a:pPr>
            <a:endParaRPr lang="cs-CZ" sz="1050" dirty="0" smtClean="0"/>
          </a:p>
          <a:p>
            <a:r>
              <a:rPr lang="cs-CZ" dirty="0" smtClean="0"/>
              <a:t>Perspektivy směřování</a:t>
            </a:r>
          </a:p>
          <a:p>
            <a:pPr lvl="1"/>
            <a:r>
              <a:rPr lang="cs-CZ" dirty="0" smtClean="0"/>
              <a:t>Strategie 2020 (Hlavní směry vzdělávací politiky...)</a:t>
            </a:r>
            <a:endParaRPr lang="cs-CZ" dirty="0"/>
          </a:p>
          <a:p>
            <a:pPr lvl="1"/>
            <a:r>
              <a:rPr lang="cs-CZ" dirty="0" smtClean="0"/>
              <a:t>Východiska dalšího rozvoje </a:t>
            </a:r>
            <a:r>
              <a:rPr lang="cs-CZ" dirty="0" err="1" smtClean="0"/>
              <a:t>kurikulárních</a:t>
            </a:r>
            <a:r>
              <a:rPr lang="cs-CZ" dirty="0" smtClean="0"/>
              <a:t> dokumentů</a:t>
            </a:r>
          </a:p>
          <a:p>
            <a:pPr lvl="1"/>
            <a:r>
              <a:rPr lang="cs-CZ" dirty="0" smtClean="0"/>
              <a:t>...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00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Vsuvka: další testová otázka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 jakému datu „byla“ </a:t>
            </a:r>
            <a:r>
              <a:rPr lang="cs-CZ" sz="2400" b="1" dirty="0" err="1" smtClean="0"/>
              <a:t>kurikulární</a:t>
            </a:r>
            <a:r>
              <a:rPr lang="cs-CZ" sz="2400" b="1" dirty="0" smtClean="0"/>
              <a:t> reforma zaimplementována?</a:t>
            </a:r>
          </a:p>
          <a:p>
            <a:pPr>
              <a:buFont typeface="Wingdings" charset="2"/>
              <a:buChar char=""/>
            </a:pPr>
            <a:r>
              <a:rPr lang="cs-CZ" sz="2400" dirty="0"/>
              <a:t>k</a:t>
            </a:r>
            <a:r>
              <a:rPr lang="cs-CZ" sz="2400" dirty="0" smtClean="0"/>
              <a:t> 1. 9. 2005</a:t>
            </a:r>
          </a:p>
          <a:p>
            <a:pPr>
              <a:buFont typeface="Wingdings" charset="2"/>
              <a:buChar char=""/>
            </a:pPr>
            <a:r>
              <a:rPr lang="en-US" sz="2400" dirty="0"/>
              <a:t>k</a:t>
            </a:r>
            <a:r>
              <a:rPr lang="cs-CZ" sz="2400" dirty="0" smtClean="0"/>
              <a:t> 1. 9. 2007</a:t>
            </a:r>
          </a:p>
          <a:p>
            <a:pPr>
              <a:buFont typeface="Wingdings" charset="2"/>
              <a:buChar char=""/>
            </a:pPr>
            <a:r>
              <a:rPr lang="en-US" sz="2400" dirty="0"/>
              <a:t>d</a:t>
            </a:r>
            <a:r>
              <a:rPr lang="cs-CZ" sz="2400" dirty="0" smtClean="0"/>
              <a:t>osud nebyla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1" y="116632"/>
            <a:ext cx="93754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 smtClean="0"/>
          </a:p>
          <a:p>
            <a:endParaRPr lang="cs-CZ" sz="2000" dirty="0" smtClean="0"/>
          </a:p>
          <a:p>
            <a:endParaRPr lang="cs-CZ" sz="1050" dirty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Podpora produktivní kultury</a:t>
            </a:r>
            <a:endParaRPr lang="cs-CZ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79512" y="1268761"/>
            <a:ext cx="87849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600" dirty="0" err="1"/>
              <a:t>K</a:t>
            </a:r>
            <a:r>
              <a:rPr lang="cs-CZ" sz="2600" dirty="0" err="1" smtClean="0"/>
              <a:t>urikulární</a:t>
            </a:r>
            <a:r>
              <a:rPr lang="cs-CZ" sz="2600" dirty="0" smtClean="0"/>
              <a:t> </a:t>
            </a:r>
            <a:r>
              <a:rPr lang="cs-CZ" sz="2600" dirty="0"/>
              <a:t>reforma pracuje „vně“ školského systému, pozitivní změny ve vyučování a učení proto přináší pouze v omezené míře.  </a:t>
            </a:r>
            <a:endParaRPr lang="cs-CZ" sz="2600" dirty="0" smtClean="0"/>
          </a:p>
          <a:p>
            <a:pPr lvl="1" algn="r"/>
            <a:r>
              <a:rPr lang="en-US" sz="2200" dirty="0" smtClean="0"/>
              <a:t>N</a:t>
            </a:r>
            <a:r>
              <a:rPr lang="cs-CZ" sz="2200" dirty="0" err="1" smtClean="0"/>
              <a:t>apř</a:t>
            </a:r>
            <a:r>
              <a:rPr lang="cs-CZ" sz="2200" dirty="0" smtClean="0"/>
              <a:t>. </a:t>
            </a:r>
            <a:r>
              <a:rPr lang="cs-CZ" sz="2200" dirty="0"/>
              <a:t>p</a:t>
            </a:r>
            <a:r>
              <a:rPr lang="cs-CZ" sz="2200" dirty="0" smtClean="0"/>
              <a:t>ovinnost </a:t>
            </a:r>
            <a:r>
              <a:rPr lang="cs-CZ" sz="2200" dirty="0"/>
              <a:t>vytvářet ŠVP může odvádět 		</a:t>
            </a:r>
            <a:r>
              <a:rPr lang="cs-CZ" sz="2200" dirty="0" smtClean="0"/>
              <a:t>		učitele </a:t>
            </a:r>
            <a:r>
              <a:rPr lang="cs-CZ" sz="2200" dirty="0"/>
              <a:t>od podstatného – výuky ve školních třídách. </a:t>
            </a:r>
          </a:p>
          <a:p>
            <a:pPr marL="342900" indent="-342900">
              <a:buFont typeface="Arial"/>
              <a:buChar char="•"/>
            </a:pPr>
            <a:endParaRPr lang="cs-CZ" sz="1400" dirty="0" smtClean="0"/>
          </a:p>
          <a:p>
            <a:pPr marL="342900" indent="-342900">
              <a:buFont typeface="Arial"/>
              <a:buChar char="•"/>
            </a:pPr>
            <a:r>
              <a:rPr lang="cs-CZ" sz="2600" dirty="0" smtClean="0"/>
              <a:t>Realizovat </a:t>
            </a:r>
            <a:r>
              <a:rPr lang="cs-CZ" sz="2600" dirty="0"/>
              <a:t>změnu znamená propracovat a etablovat novou kulturu vyučování a </a:t>
            </a:r>
            <a:r>
              <a:rPr lang="cs-CZ" sz="2600" dirty="0" smtClean="0"/>
              <a:t>učení (pracovat „uvnitř“ systému).</a:t>
            </a:r>
          </a:p>
          <a:p>
            <a:pPr marL="342900" indent="-342900">
              <a:buFont typeface="Arial"/>
              <a:buChar char="•"/>
              <a:defRPr/>
            </a:pPr>
            <a:endParaRPr lang="cs-CZ" sz="2600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cs-CZ" sz="2600" dirty="0" smtClean="0"/>
              <a:t>S</a:t>
            </a:r>
            <a:r>
              <a:rPr lang="cs-CZ" sz="2600" dirty="0"/>
              <a:t> ohledem na stabilitu vyučování a učení jakožto kulturních praktik nelze očekávat rychlé </a:t>
            </a:r>
            <a:r>
              <a:rPr lang="cs-CZ" sz="2600" dirty="0" smtClean="0"/>
              <a:t>pokroky.</a:t>
            </a:r>
            <a:endParaRPr lang="cs-CZ" sz="2600" dirty="0"/>
          </a:p>
          <a:p>
            <a:pPr algn="r">
              <a:defRPr/>
            </a:pPr>
            <a:endParaRPr lang="cs-CZ" sz="2000" dirty="0" smtClean="0"/>
          </a:p>
          <a:p>
            <a:pPr algn="r">
              <a:defRPr/>
            </a:pPr>
            <a:r>
              <a:rPr lang="cs-CZ" sz="2000" dirty="0" smtClean="0"/>
              <a:t>Cesty </a:t>
            </a:r>
            <a:r>
              <a:rPr lang="cs-CZ" sz="2000" dirty="0"/>
              <a:t>zdokonalování kultury vyučování a učení 	</a:t>
            </a:r>
            <a:r>
              <a:rPr lang="cs-CZ" sz="2000" dirty="0" smtClean="0"/>
              <a:t>			jsou </a:t>
            </a:r>
            <a:r>
              <a:rPr lang="cs-CZ" sz="2000" dirty="0"/>
              <a:t>patrně těmi nejnáročnějšími, po nichž se lze </a:t>
            </a:r>
            <a:r>
              <a:rPr lang="cs-CZ" sz="2000" dirty="0" smtClean="0"/>
              <a:t>vydat.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08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Podpora produktivní kultury: teze programu</a:t>
            </a:r>
            <a:endParaRPr lang="cs-CZ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07504" y="1196477"/>
            <a:ext cx="8928992" cy="57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600" dirty="0" smtClean="0"/>
              <a:t>Rozvinout </a:t>
            </a:r>
            <a:r>
              <a:rPr lang="cs-CZ" sz="2600" dirty="0" err="1" smtClean="0"/>
              <a:t>kurikulární</a:t>
            </a:r>
            <a:r>
              <a:rPr lang="cs-CZ" sz="2600" dirty="0" smtClean="0"/>
              <a:t> reformu </a:t>
            </a:r>
            <a:r>
              <a:rPr lang="cs-CZ" sz="2600" dirty="0"/>
              <a:t>do </a:t>
            </a:r>
            <a:r>
              <a:rPr lang="cs-CZ" sz="2600" dirty="0" smtClean="0"/>
              <a:t>polohy oborově didaktické </a:t>
            </a:r>
            <a:endParaRPr lang="cs-CZ" sz="2600" dirty="0"/>
          </a:p>
          <a:p>
            <a:pPr marL="342900" indent="-342900">
              <a:buFont typeface="Arial"/>
              <a:buChar char="•"/>
            </a:pPr>
            <a:r>
              <a:rPr lang="cs-CZ" sz="2600" dirty="0" smtClean="0"/>
              <a:t>Ve výzkumu posílit orientaci na analýzu didaktických praktik. </a:t>
            </a:r>
          </a:p>
          <a:p>
            <a:pPr marL="342900" indent="-342900">
              <a:buFont typeface="Arial"/>
              <a:buChar char="•"/>
            </a:pPr>
            <a:r>
              <a:rPr lang="cs-CZ" sz="2600" dirty="0"/>
              <a:t>V</a:t>
            </a:r>
            <a:r>
              <a:rPr lang="cs-CZ" sz="2600" dirty="0" smtClean="0"/>
              <a:t> </a:t>
            </a:r>
            <a:r>
              <a:rPr lang="cs-CZ" sz="2600" dirty="0"/>
              <a:t>komunitách praxe podporovaných teoretiky a</a:t>
            </a:r>
            <a:r>
              <a:rPr lang="cs-CZ" sz="2600" dirty="0" smtClean="0"/>
              <a:t> </a:t>
            </a:r>
            <a:r>
              <a:rPr lang="cs-CZ" sz="2600" dirty="0"/>
              <a:t>výzkumníky </a:t>
            </a:r>
            <a:r>
              <a:rPr lang="cs-CZ" sz="2600" dirty="0" smtClean="0"/>
              <a:t>se zaměřit </a:t>
            </a:r>
            <a:r>
              <a:rPr lang="cs-CZ" sz="2600" dirty="0"/>
              <a:t>na kvalitu transformace obsahu v procesech </a:t>
            </a:r>
            <a:r>
              <a:rPr lang="cs-CZ" sz="2600" dirty="0" smtClean="0"/>
              <a:t>vyučování a učení.</a:t>
            </a:r>
          </a:p>
          <a:p>
            <a:pPr marL="342900" indent="-342900">
              <a:buFont typeface="Arial"/>
              <a:buChar char="•"/>
            </a:pPr>
            <a:r>
              <a:rPr lang="cs-CZ" sz="2600" dirty="0" smtClean="0"/>
              <a:t>Při reflexi výuky v komunitách praxe (</a:t>
            </a:r>
            <a:r>
              <a:rPr lang="cs-CZ" sz="2600" dirty="0" err="1" smtClean="0"/>
              <a:t>lesson</a:t>
            </a:r>
            <a:r>
              <a:rPr lang="cs-CZ" sz="2600" dirty="0" smtClean="0"/>
              <a:t> study) rozvíjet argumentaci pro výběr alternativ jednání, které by lépe podporovaly produktivní kulturu učení (navrhování a zdůvodňování alterací). </a:t>
            </a:r>
          </a:p>
          <a:p>
            <a:pPr marL="342900" indent="-342900">
              <a:buFont typeface="Arial"/>
              <a:buChar char="•"/>
            </a:pPr>
            <a:r>
              <a:rPr lang="cs-CZ" sz="2600" dirty="0" smtClean="0"/>
              <a:t>Cíleně a na vědomé úrovni používat „klouzání“ mezi primární (učitelskou) a sekundární (teoreticko-výzkumnickou) hermeneutikou se záměrem rozvíjet didaktický metajazyk a didaktické znalosti obsahu.</a:t>
            </a:r>
          </a:p>
          <a:p>
            <a:pPr algn="r"/>
            <a:r>
              <a:rPr lang="cs-CZ" sz="2000" dirty="0" smtClean="0"/>
              <a:t>(Slavík &amp; Janík, 2009)</a:t>
            </a:r>
          </a:p>
        </p:txBody>
      </p:sp>
    </p:spTree>
    <p:extLst>
      <p:ext uri="{BB962C8B-B14F-4D97-AF65-F5344CB8AC3E}">
        <p14:creationId xmlns:p14="http://schemas.microsoft.com/office/powerpoint/2010/main" val="29529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7909322"/>
              </p:ext>
            </p:extLst>
          </p:nvPr>
        </p:nvGraphicFramePr>
        <p:xfrm>
          <a:off x="179512" y="188640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 smtClean="0"/>
          </a:p>
          <a:p>
            <a:endParaRPr lang="cs-CZ" sz="2000" dirty="0" smtClean="0"/>
          </a:p>
          <a:p>
            <a:endParaRPr lang="cs-CZ" sz="1050" dirty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Zvládnout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řešení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úrovni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systému</a:t>
            </a:r>
            <a:r>
              <a:rPr lang="en-US" sz="2400" b="1" dirty="0" smtClean="0"/>
              <a:t>:</a:t>
            </a:r>
          </a:p>
          <a:p>
            <a:r>
              <a:rPr lang="en-US" sz="2400" b="1" dirty="0" err="1"/>
              <a:t>u</a:t>
            </a:r>
            <a:r>
              <a:rPr lang="en-US" sz="2400" b="1" dirty="0" err="1" smtClean="0"/>
              <a:t>držet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interakci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mezi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6093296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/>
              <a:t>Připustíme</a:t>
            </a:r>
            <a:r>
              <a:rPr lang="cs-CZ" sz="1600" dirty="0"/>
              <a:t>-li, že se kola točí správným směrem, problém je v tom, že soukolí zdá se být rozpojeno</a:t>
            </a:r>
          </a:p>
        </p:txBody>
      </p:sp>
    </p:spTree>
    <p:extLst>
      <p:ext uri="{BB962C8B-B14F-4D97-AF65-F5344CB8AC3E}">
        <p14:creationId xmlns:p14="http://schemas.microsoft.com/office/powerpoint/2010/main" val="15658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Aktéři (síly) ve školství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4104456"/>
          </a:xfrm>
        </p:spPr>
        <p:txBody>
          <a:bodyPr>
            <a:noAutofit/>
          </a:bodyPr>
          <a:lstStyle/>
          <a:p>
            <a:r>
              <a:rPr lang="cs-CZ" sz="3600" dirty="0" smtClean="0"/>
              <a:t>Státní </a:t>
            </a:r>
            <a:r>
              <a:rPr lang="cs-CZ" sz="3600" dirty="0"/>
              <a:t>regulace na vstupu </a:t>
            </a:r>
            <a:endParaRPr lang="cs-CZ" sz="3600" dirty="0" smtClean="0"/>
          </a:p>
          <a:p>
            <a:r>
              <a:rPr lang="cs-CZ" sz="3600" dirty="0" smtClean="0"/>
              <a:t>Autoregulace </a:t>
            </a:r>
            <a:r>
              <a:rPr lang="cs-CZ" sz="3600" dirty="0"/>
              <a:t>učitelskou profesí </a:t>
            </a:r>
            <a:endParaRPr lang="cs-CZ" sz="3600" dirty="0" smtClean="0"/>
          </a:p>
          <a:p>
            <a:r>
              <a:rPr lang="cs-CZ" sz="3600" dirty="0" smtClean="0"/>
              <a:t>Řízení </a:t>
            </a:r>
            <a:r>
              <a:rPr lang="cs-CZ" sz="3600" dirty="0"/>
              <a:t>základních cílů zvnějšku </a:t>
            </a:r>
            <a:endParaRPr lang="cs-CZ" sz="3600" dirty="0" smtClean="0"/>
          </a:p>
          <a:p>
            <a:r>
              <a:rPr lang="cs-CZ" sz="3600" dirty="0" smtClean="0"/>
              <a:t>Hierarchická </a:t>
            </a:r>
            <a:r>
              <a:rPr lang="cs-CZ" sz="3600" dirty="0"/>
              <a:t>autoregulace na úrovni jednotlivé školy </a:t>
            </a:r>
            <a:endParaRPr lang="cs-CZ" sz="3600" dirty="0" smtClean="0"/>
          </a:p>
          <a:p>
            <a:r>
              <a:rPr lang="cs-CZ" sz="3600" dirty="0" smtClean="0"/>
              <a:t>Konkurenční </a:t>
            </a:r>
            <a:r>
              <a:rPr lang="cs-CZ" sz="3600" dirty="0"/>
              <a:t>tlak a „ruka trhu</a:t>
            </a:r>
            <a:r>
              <a:rPr lang="cs-CZ" sz="3600" dirty="0" smtClean="0"/>
              <a:t>“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012160" y="6165304"/>
            <a:ext cx="272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(</a:t>
            </a:r>
            <a:r>
              <a:rPr lang="cs-CZ" b="1" dirty="0" err="1"/>
              <a:t>Altrichter</a:t>
            </a:r>
            <a:r>
              <a:rPr lang="cs-CZ" b="1" dirty="0"/>
              <a:t>, 2009, s. 24–25)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2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Aktéři (síly) ve </a:t>
            </a:r>
            <a:r>
              <a:rPr lang="cs-CZ" dirty="0"/>
              <a:t>školství </a:t>
            </a:r>
            <a:r>
              <a:rPr lang="cs-CZ" sz="2700" dirty="0"/>
              <a:t>(</a:t>
            </a:r>
            <a:r>
              <a:rPr lang="cs-CZ" sz="2700" dirty="0" err="1"/>
              <a:t>Altrichter</a:t>
            </a:r>
            <a:r>
              <a:rPr lang="cs-CZ" sz="2700" dirty="0"/>
              <a:t>, 2009, s. 24–</a:t>
            </a:r>
            <a:r>
              <a:rPr lang="cs-CZ" sz="2700" dirty="0" smtClean="0"/>
              <a:t>25)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lvl="0"/>
            <a:r>
              <a:rPr lang="cs-CZ" sz="1700" i="1" dirty="0" smtClean="0"/>
              <a:t>Státní </a:t>
            </a:r>
            <a:r>
              <a:rPr lang="cs-CZ" sz="1700" i="1" dirty="0"/>
              <a:t>regulace na vstupu – </a:t>
            </a:r>
            <a:r>
              <a:rPr lang="cs-CZ" sz="1700" dirty="0"/>
              <a:t>řízení prostřednictvím regulace vstupu je ústředním prvkem tradičního řízení školských </a:t>
            </a:r>
            <a:r>
              <a:rPr lang="cs-CZ" sz="1700" dirty="0" smtClean="0"/>
              <a:t>systémů. </a:t>
            </a:r>
            <a:r>
              <a:rPr lang="cs-CZ" sz="1700" dirty="0"/>
              <a:t>Tvorba státního kurikula (RVP), jak ji známe v </a:t>
            </a:r>
            <a:r>
              <a:rPr lang="cs-CZ" sz="1700" dirty="0" smtClean="0"/>
              <a:t>ČR, </a:t>
            </a:r>
            <a:r>
              <a:rPr lang="cs-CZ" sz="1700" dirty="0"/>
              <a:t>je typickým příkladem státní regulace na vstupu.</a:t>
            </a:r>
            <a:endParaRPr lang="en-US" sz="1700" dirty="0"/>
          </a:p>
          <a:p>
            <a:pPr lvl="0"/>
            <a:r>
              <a:rPr lang="cs-CZ" sz="1700" i="1" dirty="0"/>
              <a:t>Autoregulace učitelskou profesí – </a:t>
            </a:r>
            <a:r>
              <a:rPr lang="cs-CZ" sz="1700" dirty="0"/>
              <a:t>regulace na vstupu je tradičně spojena se značnou mírou autonomie učitelů při aplikaci tohoto „před-řízení“, zvláště pokud jde o otázky výuky. Tradičně je učitelskou profesí řízena zejména oblast výuky, a to v rámci takzvané metodické svobody; perspektivně za začíná učitelům svěřovat i řízení dalších oblastí – např. kurikula s možnými přesahy až k ovlivňování celého školského systémů </a:t>
            </a:r>
            <a:r>
              <a:rPr lang="cs-CZ" sz="1700" dirty="0" smtClean="0"/>
              <a:t>(pojetí </a:t>
            </a:r>
            <a:r>
              <a:rPr lang="cs-CZ" sz="1700" dirty="0"/>
              <a:t>učitelství </a:t>
            </a:r>
            <a:r>
              <a:rPr lang="cs-CZ" sz="1700" dirty="0" smtClean="0"/>
              <a:t>jako </a:t>
            </a:r>
            <a:r>
              <a:rPr lang="cs-CZ" sz="1700" dirty="0"/>
              <a:t>angažované profese).</a:t>
            </a:r>
            <a:endParaRPr lang="en-US" sz="1700" dirty="0"/>
          </a:p>
          <a:p>
            <a:pPr lvl="0"/>
            <a:r>
              <a:rPr lang="cs-CZ" sz="1700" i="1" dirty="0"/>
              <a:t>Řízení základních cílů zvnějšku – </a:t>
            </a:r>
            <a:r>
              <a:rPr lang="cs-CZ" sz="1700" dirty="0"/>
              <a:t>tento mechanismus spočívá v definování jasných cílů pro mezi-řízení autonomních škol (např. na základě vzdělávacích standardů), jejichž uplatnění a výsledky jsou ověřovány prostřednictvím různých postupů monitoringu a evaluace, přičemž informace z nich získané mohu být využívány jak pro řízení jednotlivé školy, tak pro řízení na úrovni celého systému.</a:t>
            </a:r>
            <a:endParaRPr lang="en-US" sz="1700" dirty="0"/>
          </a:p>
          <a:p>
            <a:pPr lvl="0"/>
            <a:r>
              <a:rPr lang="cs-CZ" sz="1700" i="1" dirty="0"/>
              <a:t>Hierarchická autoregulace na úrovni jednotlivé školy –</a:t>
            </a:r>
            <a:r>
              <a:rPr lang="cs-CZ" sz="1700" dirty="0"/>
              <a:t> různé typy systémové koordinace se mohou odlišovat v tom, do jaké míry lze dílčí součásti systému (např. jednotlivé školy) chápat jako relativně akceschopné organizační jednotky mající vnitřní hierarchii, vedení a odpovídající řídicí nástroje a do jaké míry mohou jako takové jednat. </a:t>
            </a:r>
            <a:r>
              <a:rPr lang="cs-CZ" sz="1700" dirty="0" smtClean="0"/>
              <a:t>Jde o vedení </a:t>
            </a:r>
            <a:r>
              <a:rPr lang="cs-CZ" sz="1700" dirty="0"/>
              <a:t>vedením </a:t>
            </a:r>
            <a:r>
              <a:rPr lang="cs-CZ" sz="1700" dirty="0" smtClean="0"/>
              <a:t>školy o </a:t>
            </a:r>
            <a:r>
              <a:rPr lang="cs-CZ" sz="1700" dirty="0"/>
              <a:t>vnitřní managementem </a:t>
            </a:r>
            <a:r>
              <a:rPr lang="cs-CZ" sz="1700" dirty="0" smtClean="0"/>
              <a:t>školy apod.</a:t>
            </a:r>
          </a:p>
          <a:p>
            <a:pPr lvl="0"/>
            <a:r>
              <a:rPr lang="cs-CZ" sz="1700" i="1" dirty="0" smtClean="0"/>
              <a:t>Konkurenční </a:t>
            </a:r>
            <a:r>
              <a:rPr lang="cs-CZ" sz="1700" i="1" dirty="0"/>
              <a:t>tlak a „ruka trhu“: </a:t>
            </a:r>
            <a:r>
              <a:rPr lang="cs-CZ" sz="1700" dirty="0"/>
              <a:t>školské systémy se liší v tom, jakou míru soutěže mezi jednotlivými školami připustí a využijí pro koordinaci systému. Dobře dostupné informace, zvýrazňování odlišností jednotlivých škol, malá míra omezování přístupu do škol a oceňování pro úspěšné – to jsou typické charakteristiky silně soutěžně orientovaných </a:t>
            </a:r>
            <a:r>
              <a:rPr lang="cs-CZ" sz="1700" dirty="0" smtClean="0"/>
              <a:t>systémů.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373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908720"/>
            <a:ext cx="8063268" cy="5040560"/>
            <a:chOff x="605909" y="1381275"/>
            <a:chExt cx="8063268" cy="4886898"/>
          </a:xfrm>
        </p:grpSpPr>
        <p:grpSp>
          <p:nvGrpSpPr>
            <p:cNvPr id="17" name="Group 16"/>
            <p:cNvGrpSpPr/>
            <p:nvPr/>
          </p:nvGrpSpPr>
          <p:grpSpPr>
            <a:xfrm>
              <a:off x="605909" y="2148454"/>
              <a:ext cx="1258429" cy="4119719"/>
              <a:chOff x="605910" y="2148455"/>
              <a:chExt cx="1176864" cy="4024326"/>
            </a:xfrm>
          </p:grpSpPr>
          <p:sp>
            <p:nvSpPr>
              <p:cNvPr id="5" name="Alternate Process 4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05909" y="1386455"/>
              <a:ext cx="1689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státní</a:t>
              </a:r>
              <a:r>
                <a:rPr lang="en-US" dirty="0" smtClean="0"/>
                <a:t> </a:t>
              </a:r>
              <a:r>
                <a:rPr lang="en-US" dirty="0" err="1" smtClean="0"/>
                <a:t>řízení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err="1" smtClean="0"/>
                <a:t>na</a:t>
              </a:r>
              <a:r>
                <a:rPr lang="en-US" dirty="0" smtClean="0"/>
                <a:t> </a:t>
              </a:r>
              <a:r>
                <a:rPr lang="en-US" dirty="0" err="1" smtClean="0"/>
                <a:t>vstupu</a:t>
              </a:r>
              <a:endParaRPr lang="cs-CZ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183213" y="2148454"/>
              <a:ext cx="1258429" cy="4119719"/>
              <a:chOff x="605910" y="2148455"/>
              <a:chExt cx="1176864" cy="4024326"/>
            </a:xfrm>
          </p:grpSpPr>
          <p:sp>
            <p:nvSpPr>
              <p:cNvPr id="33" name="Alternate Process 3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097382" y="1381275"/>
              <a:ext cx="1875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a</a:t>
              </a:r>
              <a:r>
                <a:rPr lang="en-US" dirty="0" err="1" smtClean="0"/>
                <a:t>utoregulace</a:t>
              </a:r>
              <a:r>
                <a:rPr lang="en-US" dirty="0" smtClean="0"/>
                <a:t> </a:t>
              </a:r>
              <a:r>
                <a:rPr lang="en-US" dirty="0" err="1" smtClean="0"/>
                <a:t>učitelskou</a:t>
              </a:r>
              <a:r>
                <a:rPr lang="en-US" dirty="0" smtClean="0"/>
                <a:t> </a:t>
              </a:r>
              <a:r>
                <a:rPr lang="en-US" dirty="0" err="1" smtClean="0"/>
                <a:t>profesí</a:t>
              </a:r>
              <a:endParaRPr lang="en-US" dirty="0" smtClean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783821" y="2148454"/>
              <a:ext cx="1258429" cy="4119719"/>
              <a:chOff x="605910" y="2148455"/>
              <a:chExt cx="1176864" cy="4024326"/>
            </a:xfrm>
          </p:grpSpPr>
          <p:sp>
            <p:nvSpPr>
              <p:cNvPr id="43" name="Alternate Process 4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868503" y="1386455"/>
              <a:ext cx="1783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ř</a:t>
              </a:r>
              <a:r>
                <a:rPr lang="en-US" dirty="0" err="1" smtClean="0"/>
                <a:t>ízení</a:t>
              </a:r>
              <a:r>
                <a:rPr lang="en-US" dirty="0" smtClean="0"/>
                <a:t> </a:t>
              </a:r>
              <a:r>
                <a:rPr lang="en-US" dirty="0" err="1" smtClean="0"/>
                <a:t>základních</a:t>
              </a:r>
              <a:r>
                <a:rPr lang="en-US" dirty="0" smtClean="0"/>
                <a:t> </a:t>
              </a:r>
              <a:r>
                <a:rPr lang="en-US" dirty="0" err="1" smtClean="0"/>
                <a:t>cílů</a:t>
              </a:r>
              <a:r>
                <a:rPr lang="en-US" dirty="0" smtClean="0"/>
                <a:t> </a:t>
              </a:r>
              <a:r>
                <a:rPr lang="en-US" dirty="0" err="1" smtClean="0"/>
                <a:t>zvnějšku</a:t>
              </a:r>
              <a:endParaRPr lang="en-US" dirty="0" smtClean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357781" y="2148454"/>
              <a:ext cx="1258429" cy="4119719"/>
              <a:chOff x="605910" y="2148455"/>
              <a:chExt cx="1176864" cy="4024326"/>
            </a:xfrm>
          </p:grpSpPr>
          <p:sp>
            <p:nvSpPr>
              <p:cNvPr id="53" name="Alternate Process 5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357781" y="1386455"/>
              <a:ext cx="1783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</a:t>
              </a:r>
              <a:r>
                <a:rPr lang="cs-CZ" dirty="0" err="1" smtClean="0"/>
                <a:t>ierarchická</a:t>
              </a:r>
              <a:r>
                <a:rPr lang="cs-CZ" dirty="0" smtClean="0"/>
                <a:t> autoregulace</a:t>
              </a:r>
              <a:endParaRPr lang="en-US" dirty="0" smtClean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955046" y="2148454"/>
              <a:ext cx="1258429" cy="4119719"/>
              <a:chOff x="605910" y="2148455"/>
              <a:chExt cx="1176864" cy="4024326"/>
            </a:xfrm>
          </p:grpSpPr>
          <p:sp>
            <p:nvSpPr>
              <p:cNvPr id="63" name="Alternate Process 62"/>
              <p:cNvSpPr/>
              <p:nvPr/>
            </p:nvSpPr>
            <p:spPr>
              <a:xfrm>
                <a:off x="990430" y="2148455"/>
                <a:ext cx="792344" cy="4024326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05910" y="571111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</a:t>
                </a:r>
                <a:endParaRPr lang="cs-CZ" sz="2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5910" y="50479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5910" y="4291586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2</a:t>
                </a:r>
                <a:endParaRPr lang="cs-CZ" sz="2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5910" y="3581821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05910" y="2893173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4</a:t>
                </a:r>
                <a:endParaRPr lang="cs-CZ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5910" y="2148455"/>
                <a:ext cx="384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5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955047" y="1381275"/>
              <a:ext cx="1714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</a:t>
              </a:r>
              <a:r>
                <a:rPr lang="en-US" dirty="0" err="1" smtClean="0"/>
                <a:t>lak</a:t>
              </a:r>
              <a:r>
                <a:rPr lang="en-US" dirty="0" smtClean="0"/>
                <a:t> </a:t>
              </a:r>
              <a:r>
                <a:rPr lang="en-US" dirty="0" err="1" smtClean="0"/>
                <a:t>konkurencí</a:t>
              </a:r>
              <a:endParaRPr lang="en-US" dirty="0" smtClean="0"/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ruka</a:t>
              </a:r>
              <a:r>
                <a:rPr lang="en-US" dirty="0" smtClean="0"/>
                <a:t> </a:t>
              </a:r>
              <a:r>
                <a:rPr lang="en-US" dirty="0" err="1" smtClean="0"/>
                <a:t>trhu</a:t>
              </a:r>
              <a:r>
                <a:rPr lang="en-US" dirty="0" smtClean="0"/>
                <a:t>)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3528" y="188640"/>
            <a:ext cx="856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EKVALIZÉR</a:t>
            </a:r>
            <a:r>
              <a:rPr lang="cs-CZ" sz="2000" b="1" dirty="0"/>
              <a:t> </a:t>
            </a:r>
            <a:r>
              <a:rPr lang="cs-CZ" sz="2000" b="1" dirty="0" smtClean="0"/>
              <a:t>GOVERNANCE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509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908720"/>
            <a:ext cx="8063268" cy="5040560"/>
            <a:chOff x="605909" y="1381275"/>
            <a:chExt cx="8063268" cy="4886898"/>
          </a:xfrm>
        </p:grpSpPr>
        <p:grpSp>
          <p:nvGrpSpPr>
            <p:cNvPr id="29" name="Group 28"/>
            <p:cNvGrpSpPr/>
            <p:nvPr/>
          </p:nvGrpSpPr>
          <p:grpSpPr>
            <a:xfrm>
              <a:off x="605909" y="2148454"/>
              <a:ext cx="1258429" cy="4119719"/>
              <a:chOff x="605909" y="2148454"/>
              <a:chExt cx="1258429" cy="411971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05909" y="2148454"/>
                <a:ext cx="1258429" cy="4119719"/>
                <a:chOff x="605910" y="2148455"/>
                <a:chExt cx="1176864" cy="4024326"/>
              </a:xfrm>
            </p:grpSpPr>
            <p:sp>
              <p:nvSpPr>
                <p:cNvPr id="5" name="Alternate Process 4"/>
                <p:cNvSpPr/>
                <p:nvPr/>
              </p:nvSpPr>
              <p:spPr>
                <a:xfrm>
                  <a:off x="990430" y="2148455"/>
                  <a:ext cx="792344" cy="4024326"/>
                </a:xfrm>
                <a:prstGeom prst="flowChartAlternateProces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05910" y="571111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0</a:t>
                  </a:r>
                  <a:endParaRPr lang="cs-CZ" sz="24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05910" y="50479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1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05910" y="429158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2</a:t>
                  </a:r>
                  <a:endParaRPr lang="cs-CZ" sz="24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05910" y="3581821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3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05910" y="2893173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4</a:t>
                  </a:r>
                  <a:endParaRPr lang="cs-CZ" sz="2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05910" y="21484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5</a:t>
                  </a:r>
                </a:p>
              </p:txBody>
            </p:sp>
          </p:grpSp>
          <p:sp>
            <p:nvSpPr>
              <p:cNvPr id="28" name="Action Button: Custom 27">
                <a:hlinkClick r:id="" action="ppaction://noaction" highlightClick="1"/>
              </p:cNvPr>
              <p:cNvSpPr/>
              <p:nvPr/>
            </p:nvSpPr>
            <p:spPr>
              <a:xfrm>
                <a:off x="1176864" y="4462288"/>
                <a:ext cx="547650" cy="352706"/>
              </a:xfrm>
              <a:prstGeom prst="actionButtonBlan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05909" y="1386455"/>
              <a:ext cx="1689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státní</a:t>
              </a:r>
              <a:r>
                <a:rPr lang="en-US" dirty="0" smtClean="0"/>
                <a:t> </a:t>
              </a:r>
              <a:r>
                <a:rPr lang="en-US" dirty="0" err="1" smtClean="0"/>
                <a:t>řízení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err="1" smtClean="0"/>
                <a:t>na</a:t>
              </a:r>
              <a:r>
                <a:rPr lang="en-US" dirty="0" smtClean="0"/>
                <a:t> </a:t>
              </a:r>
              <a:r>
                <a:rPr lang="en-US" dirty="0" err="1" smtClean="0"/>
                <a:t>vstupu</a:t>
              </a:r>
              <a:endParaRPr lang="cs-CZ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183213" y="2148454"/>
              <a:ext cx="1258429" cy="4119719"/>
              <a:chOff x="605909" y="2148454"/>
              <a:chExt cx="1258429" cy="411971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05909" y="2148454"/>
                <a:ext cx="1258429" cy="4119719"/>
                <a:chOff x="605910" y="2148455"/>
                <a:chExt cx="1176864" cy="4024326"/>
              </a:xfrm>
            </p:grpSpPr>
            <p:sp>
              <p:nvSpPr>
                <p:cNvPr id="33" name="Alternate Process 32"/>
                <p:cNvSpPr/>
                <p:nvPr/>
              </p:nvSpPr>
              <p:spPr>
                <a:xfrm>
                  <a:off x="990430" y="2148455"/>
                  <a:ext cx="792344" cy="4024326"/>
                </a:xfrm>
                <a:prstGeom prst="flowChartAlternateProces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05910" y="571111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0</a:t>
                  </a:r>
                  <a:endParaRPr lang="cs-CZ" sz="24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5910" y="50479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1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5910" y="429158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2</a:t>
                  </a:r>
                  <a:endParaRPr lang="cs-CZ" sz="24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05910" y="3581821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3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5910" y="2893173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4</a:t>
                  </a:r>
                  <a:endParaRPr lang="cs-CZ" sz="24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05910" y="21484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5</a:t>
                  </a:r>
                </a:p>
              </p:txBody>
            </p:sp>
          </p:grpSp>
          <p:sp>
            <p:nvSpPr>
              <p:cNvPr id="32" name="Action Button: Custom 31">
                <a:hlinkClick r:id="" action="ppaction://noaction" highlightClick="1"/>
              </p:cNvPr>
              <p:cNvSpPr/>
              <p:nvPr/>
            </p:nvSpPr>
            <p:spPr>
              <a:xfrm>
                <a:off x="1176864" y="3735699"/>
                <a:ext cx="547650" cy="352706"/>
              </a:xfrm>
              <a:prstGeom prst="actionButtonBlan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2097382" y="1381275"/>
              <a:ext cx="1875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a</a:t>
              </a:r>
              <a:r>
                <a:rPr lang="en-US" dirty="0" err="1" smtClean="0"/>
                <a:t>utoregulace</a:t>
              </a:r>
              <a:r>
                <a:rPr lang="en-US" dirty="0" smtClean="0"/>
                <a:t> </a:t>
              </a:r>
              <a:r>
                <a:rPr lang="en-US" dirty="0" err="1" smtClean="0"/>
                <a:t>učitelskou</a:t>
              </a:r>
              <a:r>
                <a:rPr lang="en-US" dirty="0" smtClean="0"/>
                <a:t> </a:t>
              </a:r>
              <a:r>
                <a:rPr lang="en-US" dirty="0" err="1" smtClean="0"/>
                <a:t>profesí</a:t>
              </a:r>
              <a:endParaRPr lang="en-US" dirty="0" smtClean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783821" y="2148454"/>
              <a:ext cx="1258429" cy="4119719"/>
              <a:chOff x="605909" y="2148454"/>
              <a:chExt cx="1258429" cy="4119719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05909" y="2148454"/>
                <a:ext cx="1258429" cy="4119719"/>
                <a:chOff x="605910" y="2148455"/>
                <a:chExt cx="1176864" cy="4024326"/>
              </a:xfrm>
            </p:grpSpPr>
            <p:sp>
              <p:nvSpPr>
                <p:cNvPr id="43" name="Alternate Process 42"/>
                <p:cNvSpPr/>
                <p:nvPr/>
              </p:nvSpPr>
              <p:spPr>
                <a:xfrm>
                  <a:off x="990430" y="2148455"/>
                  <a:ext cx="792344" cy="4024326"/>
                </a:xfrm>
                <a:prstGeom prst="flowChartAlternateProces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05910" y="571111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0</a:t>
                  </a:r>
                  <a:endParaRPr lang="cs-CZ" sz="24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05910" y="50479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1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05910" y="429158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2</a:t>
                  </a:r>
                  <a:endParaRPr lang="cs-CZ" sz="24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05910" y="3581821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3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05910" y="2893173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4</a:t>
                  </a:r>
                  <a:endParaRPr lang="cs-CZ" sz="2400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5910" y="21484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5</a:t>
                  </a:r>
                </a:p>
              </p:txBody>
            </p:sp>
          </p:grpSp>
          <p:sp>
            <p:nvSpPr>
              <p:cNvPr id="42" name="Action Button: Custom 41">
                <a:hlinkClick r:id="" action="ppaction://noaction" highlightClick="1"/>
              </p:cNvPr>
              <p:cNvSpPr/>
              <p:nvPr/>
            </p:nvSpPr>
            <p:spPr>
              <a:xfrm>
                <a:off x="1176864" y="5236586"/>
                <a:ext cx="547650" cy="352706"/>
              </a:xfrm>
              <a:prstGeom prst="actionButtonBlan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868503" y="1386455"/>
              <a:ext cx="1783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ř</a:t>
              </a:r>
              <a:r>
                <a:rPr lang="en-US" dirty="0" err="1" smtClean="0"/>
                <a:t>ízení</a:t>
              </a:r>
              <a:r>
                <a:rPr lang="en-US" dirty="0" smtClean="0"/>
                <a:t> </a:t>
              </a:r>
              <a:r>
                <a:rPr lang="en-US" dirty="0" err="1" smtClean="0"/>
                <a:t>základních</a:t>
              </a:r>
              <a:r>
                <a:rPr lang="en-US" dirty="0" smtClean="0"/>
                <a:t> </a:t>
              </a:r>
              <a:r>
                <a:rPr lang="en-US" dirty="0" err="1" smtClean="0"/>
                <a:t>cílů</a:t>
              </a:r>
              <a:r>
                <a:rPr lang="en-US" dirty="0" smtClean="0"/>
                <a:t> </a:t>
              </a:r>
              <a:r>
                <a:rPr lang="en-US" dirty="0" err="1" smtClean="0"/>
                <a:t>zvnějšku</a:t>
              </a:r>
              <a:endParaRPr lang="en-US" dirty="0" smtClean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357781" y="2148454"/>
              <a:ext cx="1258429" cy="4119719"/>
              <a:chOff x="605909" y="2148454"/>
              <a:chExt cx="1258429" cy="411971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05909" y="2148454"/>
                <a:ext cx="1258429" cy="4119719"/>
                <a:chOff x="605910" y="2148455"/>
                <a:chExt cx="1176864" cy="4024326"/>
              </a:xfrm>
            </p:grpSpPr>
            <p:sp>
              <p:nvSpPr>
                <p:cNvPr id="53" name="Alternate Process 52"/>
                <p:cNvSpPr/>
                <p:nvPr/>
              </p:nvSpPr>
              <p:spPr>
                <a:xfrm>
                  <a:off x="990430" y="2148455"/>
                  <a:ext cx="792344" cy="4024326"/>
                </a:xfrm>
                <a:prstGeom prst="flowChartAlternateProces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605910" y="571111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0</a:t>
                  </a:r>
                  <a:endParaRPr lang="cs-CZ" sz="24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05910" y="50479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1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05910" y="429158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2</a:t>
                  </a:r>
                  <a:endParaRPr lang="cs-CZ" sz="24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05910" y="3581821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3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05910" y="2893173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4</a:t>
                  </a:r>
                  <a:endParaRPr lang="cs-CZ" sz="24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05910" y="21484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5</a:t>
                  </a:r>
                </a:p>
              </p:txBody>
            </p:sp>
          </p:grpSp>
          <p:sp>
            <p:nvSpPr>
              <p:cNvPr id="52" name="Action Button: Custom 51">
                <a:hlinkClick r:id="" action="ppaction://noaction" highlightClick="1"/>
              </p:cNvPr>
              <p:cNvSpPr/>
              <p:nvPr/>
            </p:nvSpPr>
            <p:spPr>
              <a:xfrm>
                <a:off x="1176864" y="3735699"/>
                <a:ext cx="547650" cy="352706"/>
              </a:xfrm>
              <a:prstGeom prst="actionButtonBlan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357781" y="1386455"/>
              <a:ext cx="1783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</a:t>
              </a:r>
              <a:r>
                <a:rPr lang="cs-CZ" dirty="0" err="1" smtClean="0"/>
                <a:t>ierarchická</a:t>
              </a:r>
              <a:r>
                <a:rPr lang="cs-CZ" dirty="0" smtClean="0"/>
                <a:t> autoregulace</a:t>
              </a:r>
              <a:endParaRPr lang="en-US" dirty="0" smtClean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955046" y="2148454"/>
              <a:ext cx="1258429" cy="4119719"/>
              <a:chOff x="605909" y="2148454"/>
              <a:chExt cx="1258429" cy="411971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605909" y="2148454"/>
                <a:ext cx="1258429" cy="4119719"/>
                <a:chOff x="605910" y="2148455"/>
                <a:chExt cx="1176864" cy="4024326"/>
              </a:xfrm>
            </p:grpSpPr>
            <p:sp>
              <p:nvSpPr>
                <p:cNvPr id="63" name="Alternate Process 62"/>
                <p:cNvSpPr/>
                <p:nvPr/>
              </p:nvSpPr>
              <p:spPr>
                <a:xfrm>
                  <a:off x="990430" y="2148455"/>
                  <a:ext cx="792344" cy="4024326"/>
                </a:xfrm>
                <a:prstGeom prst="flowChartAlternateProcess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05910" y="571111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0</a:t>
                  </a:r>
                  <a:endParaRPr lang="cs-CZ" sz="24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05910" y="50479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1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05910" y="4291586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2</a:t>
                  </a:r>
                  <a:endParaRPr lang="cs-CZ" sz="24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05910" y="3581821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3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05910" y="2893173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 smtClean="0"/>
                    <a:t>4</a:t>
                  </a:r>
                  <a:endParaRPr lang="cs-CZ" sz="24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05910" y="2148455"/>
                  <a:ext cx="3845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400" dirty="0"/>
                    <a:t>5</a:t>
                  </a:r>
                </a:p>
              </p:txBody>
            </p:sp>
          </p:grpSp>
          <p:sp>
            <p:nvSpPr>
              <p:cNvPr id="62" name="Action Button: Custom 61">
                <a:hlinkClick r:id="" action="ppaction://noaction" highlightClick="1"/>
              </p:cNvPr>
              <p:cNvSpPr/>
              <p:nvPr/>
            </p:nvSpPr>
            <p:spPr>
              <a:xfrm>
                <a:off x="1176864" y="3735699"/>
                <a:ext cx="547650" cy="352706"/>
              </a:xfrm>
              <a:prstGeom prst="actionButtonBlank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955047" y="1381275"/>
              <a:ext cx="1714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</a:t>
              </a:r>
              <a:r>
                <a:rPr lang="en-US" dirty="0" err="1" smtClean="0"/>
                <a:t>lak</a:t>
              </a:r>
              <a:r>
                <a:rPr lang="en-US" dirty="0" smtClean="0"/>
                <a:t> </a:t>
              </a:r>
              <a:r>
                <a:rPr lang="en-US" dirty="0" err="1" smtClean="0"/>
                <a:t>konkurencí</a:t>
              </a:r>
              <a:endParaRPr lang="en-US" dirty="0" smtClean="0"/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ruka</a:t>
              </a:r>
              <a:r>
                <a:rPr lang="en-US" dirty="0" smtClean="0"/>
                <a:t> </a:t>
              </a:r>
              <a:r>
                <a:rPr lang="en-US" dirty="0" err="1" smtClean="0"/>
                <a:t>trhu</a:t>
              </a:r>
              <a:r>
                <a:rPr lang="en-US" dirty="0" smtClean="0"/>
                <a:t>)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3528" y="188640"/>
            <a:ext cx="856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EKVALIZÉR: Proporce vlivu aktérů ve fázi uvedení </a:t>
            </a:r>
            <a:r>
              <a:rPr lang="cs-CZ" sz="2000" b="1" dirty="0" err="1" smtClean="0"/>
              <a:t>kurikulární</a:t>
            </a:r>
            <a:r>
              <a:rPr lang="cs-CZ" sz="2000" b="1" dirty="0" smtClean="0"/>
              <a:t> reformy (2005)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035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3058</TotalTime>
  <Words>2634</Words>
  <Application>Microsoft Office PowerPoint</Application>
  <PresentationFormat>Předvádění na obrazovce (4:3)</PresentationFormat>
  <Paragraphs>505</Paragraphs>
  <Slides>53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Motiv sady Office</vt:lpstr>
      <vt:lpstr>2_Motiv sady Office</vt:lpstr>
      <vt:lpstr>4_Motiv sady Office</vt:lpstr>
      <vt:lpstr>Teorie a výzkum v oborových didaktikách</vt:lpstr>
      <vt:lpstr>Obsah prezentace</vt:lpstr>
      <vt:lpstr>Význam oborových didaktik v širším kontextu vzdělávací politiky:  od kurikulární reformy k produktivní kultuře vyučování a učení</vt:lpstr>
      <vt:lpstr>Prezentace aplikace PowerPoint</vt:lpstr>
      <vt:lpstr>Východiska pro úvahy o směřování školství</vt:lpstr>
      <vt:lpstr>Aktéři (síly) ve školství</vt:lpstr>
      <vt:lpstr>Aktéři (síly) ve školství (Altrichter, 2009, s. 24–25)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Vsuvka: test na úvod</vt:lpstr>
      <vt:lpstr>Vsuvka: test na úvod</vt:lpstr>
      <vt:lpstr>Vsuvka: test na úvod</vt:lpstr>
      <vt:lpstr>Vsuvka: test na úvod</vt:lpstr>
      <vt:lpstr>Vsuvka: další testové otázky</vt:lpstr>
      <vt:lpstr>Vsuvka: další testové otázky</vt:lpstr>
      <vt:lpstr>Vsuvka: další testové otázky</vt:lpstr>
      <vt:lpstr>Vsuvka: další testové otázky</vt:lpstr>
      <vt:lpstr>Vsuvka: další testová otázka</vt:lpstr>
      <vt:lpstr>Vsuvka: další testová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Státní (rámcové) kurikulum a jeho role</vt:lpstr>
      <vt:lpstr>Státní (rámcové) kurikulum a jeho role</vt:lpstr>
      <vt:lpstr>Zavedení pojmů a inventarizace vztahů</vt:lpstr>
      <vt:lpstr>Prezentace aplikace PowerPoint</vt:lpstr>
      <vt:lpstr>Zavedení pojmů a inventarizace vztahů</vt:lpstr>
      <vt:lpstr>Zavedení pojmů a inventarizace vztahů</vt:lpstr>
      <vt:lpstr>Zavedení pojmů a inventarizace vztahů</vt:lpstr>
      <vt:lpstr>Vsuvka: další testová otázka</vt:lpstr>
      <vt:lpstr>Vsuvka: další testová otázka</vt:lpstr>
      <vt:lpstr>Vsuvka: další testová otázka</vt:lpstr>
      <vt:lpstr>Vsuvka: další testová otázka</vt:lpstr>
      <vt:lpstr>Podpora produktivní kultury</vt:lpstr>
      <vt:lpstr>Podpora produktivní kultury: teze programu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Harmonogram klíčových aktivit  (model tříletý projekt)</dc:title>
  <dc:creator>Nika</dc:creator>
  <cp:lastModifiedBy>uzivatel</cp:lastModifiedBy>
  <cp:revision>219</cp:revision>
  <cp:lastPrinted>2013-03-01T08:25:14Z</cp:lastPrinted>
  <dcterms:created xsi:type="dcterms:W3CDTF">2013-02-25T18:08:42Z</dcterms:created>
  <dcterms:modified xsi:type="dcterms:W3CDTF">2013-12-05T10:08:39Z</dcterms:modified>
</cp:coreProperties>
</file>