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9" r:id="rId3"/>
    <p:sldId id="260" r:id="rId4"/>
    <p:sldId id="261" r:id="rId5"/>
    <p:sldId id="25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73C9-C24C-49E3-A9E3-1489780339F6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310E9-5AF5-48F8-8249-EC0C80FF0F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44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charset="0"/>
              </a:rPr>
              <a:t>laická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D3C97-31CB-4FED-A076-6196333F034A}" type="slidenum">
              <a:rPr lang="cs-CZ" smtClean="0">
                <a:latin typeface="Times New Roman" charset="0"/>
              </a:rPr>
              <a:pPr/>
              <a:t>2</a:t>
            </a:fld>
            <a:endParaRPr lang="cs-CZ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charset="0"/>
              </a:rPr>
              <a:t>laická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F0A4B-8017-422A-B9CE-93BEEFD38BF9}" type="slidenum">
              <a:rPr lang="cs-CZ" smtClean="0">
                <a:latin typeface="Times New Roman" charset="0"/>
              </a:rPr>
              <a:pPr/>
              <a:t>3</a:t>
            </a:fld>
            <a:endParaRPr lang="cs-CZ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B0F0-908D-435E-A283-E920DB1EF65A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9A71-8931-4F67-A2A8-6AC74B5AD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1700213"/>
            <a:ext cx="7772400" cy="1206500"/>
          </a:xfrm>
        </p:spPr>
        <p:txBody>
          <a:bodyPr/>
          <a:lstStyle/>
          <a:p>
            <a:pPr algn="ctr" eaLnBrk="1" hangingPunct="1"/>
            <a:r>
              <a:rPr lang="cs-CZ" sz="4000" smtClean="0"/>
              <a:t>Oborové didaktiky na vzestupu</a:t>
            </a:r>
            <a:endParaRPr lang="en-US" sz="4000" smtClean="0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1979613" y="3933825"/>
            <a:ext cx="5970587" cy="175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cs-CZ" sz="2000"/>
              <a:t>p</a:t>
            </a:r>
            <a:r>
              <a:rPr lang="en-US" sz="2000"/>
              <a:t>rof.</a:t>
            </a:r>
            <a:r>
              <a:rPr lang="cs-CZ" sz="2000"/>
              <a:t>  </a:t>
            </a:r>
            <a:r>
              <a:rPr lang="en-US" sz="2000"/>
              <a:t>Iva Stuchlikova, </a:t>
            </a:r>
            <a:r>
              <a:rPr lang="cs-CZ" sz="2000"/>
              <a:t>CSc.</a:t>
            </a:r>
            <a:endParaRPr lang="en-US" sz="20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en-US" sz="20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cs-CZ" sz="2000"/>
              <a:t>Katedra pedagogiky a psychologie PF JU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cs-CZ" sz="2000"/>
              <a:t>Pracovní skupina AK pro oborové didaktiky</a:t>
            </a:r>
            <a:endParaRPr lang="en-US" sz="20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4" descr="15 Global Challen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76250"/>
            <a:ext cx="6440488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- psychodidaktika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metafora: </a:t>
            </a:r>
          </a:p>
          <a:p>
            <a:pPr lvl="1" eaLnBrk="1" hangingPunct="1"/>
            <a:r>
              <a:rPr lang="cs-CZ" sz="2400" dirty="0" smtClean="0"/>
              <a:t>auta v 70.- 80. letech a dnes?</a:t>
            </a:r>
          </a:p>
          <a:p>
            <a:pPr lvl="1" eaLnBrk="1" hangingPunct="1"/>
            <a:r>
              <a:rPr lang="cs-CZ" sz="2400" dirty="0" smtClean="0"/>
              <a:t>a učící se mysl v 70.- 80. letech a dnes?</a:t>
            </a:r>
          </a:p>
          <a:p>
            <a:pPr eaLnBrk="1" hangingPunct="1"/>
            <a:r>
              <a:rPr lang="cs-CZ" sz="2800" dirty="0" smtClean="0"/>
              <a:t>problémy fyzikálního vzdělávání </a:t>
            </a:r>
          </a:p>
          <a:p>
            <a:pPr lvl="1" eaLnBrk="1" hangingPunct="1"/>
            <a:r>
              <a:rPr lang="cs-CZ" sz="2400" dirty="0" smtClean="0"/>
              <a:t>nezájem, jen jednotlivci, krize vzdělávání v oboru </a:t>
            </a:r>
          </a:p>
          <a:p>
            <a:pPr lvl="1" eaLnBrk="1" hangingPunct="1"/>
            <a:r>
              <a:rPr lang="cs-CZ" sz="2400" dirty="0" smtClean="0"/>
              <a:t>role abstrakce a (bohatosti/přesnosti) fyzikálních „představ“</a:t>
            </a:r>
          </a:p>
          <a:p>
            <a:pPr eaLnBrk="1" hangingPunct="1"/>
            <a:r>
              <a:rPr lang="cs-CZ" sz="2800" dirty="0" smtClean="0"/>
              <a:t>neuropsychologie – </a:t>
            </a:r>
            <a:r>
              <a:rPr lang="cs-CZ" sz="2400" dirty="0" smtClean="0"/>
              <a:t>efekt fyzické kondice na školní výkon</a:t>
            </a:r>
          </a:p>
          <a:p>
            <a:pPr eaLnBrk="1" hangingPunct="1"/>
            <a:r>
              <a:rPr lang="cs-CZ" sz="2800" dirty="0" smtClean="0"/>
              <a:t>podvádění ve škole – podvádění v profesi </a:t>
            </a:r>
            <a:r>
              <a:rPr lang="cs-CZ" sz="2400" dirty="0" smtClean="0"/>
              <a:t>(ekonomické obory, občanská či etická výchova)? </a:t>
            </a:r>
          </a:p>
          <a:p>
            <a:pPr eaLnBrk="1" hangingPunct="1"/>
            <a:endParaRPr lang="cs-CZ" sz="2800" dirty="0" smtClean="0"/>
          </a:p>
          <a:p>
            <a:pPr lvl="1" eaLnBrk="1" hangingPunct="1"/>
            <a:endParaRPr lang="cs-CZ" sz="2400" dirty="0" smtClean="0"/>
          </a:p>
          <a:p>
            <a:pPr eaLnBrk="1" hangingPunct="1"/>
            <a:endParaRPr lang="cs-CZ" sz="2800" dirty="0" smtClean="0"/>
          </a:p>
          <a:p>
            <a:pPr lvl="1" eaLnBrk="1" hangingPunct="1">
              <a:buFontTx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Oborová didaktika – subjektivní pojetí výuky</a:t>
            </a:r>
            <a:endParaRPr lang="en-GB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profesní identita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obraz o sobě jako protagonistovi– oč usiluji, jak se to děje a na jakých klíčových událostech se můj příběh posouvá nebo proměňuje, a kam směřuji. 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jádrem profesní identity je pojetí výuky (Mareš a kol., 1996)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tři etapy: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 err="1" smtClean="0"/>
              <a:t>prekoncepce</a:t>
            </a:r>
            <a:r>
              <a:rPr lang="cs-CZ" sz="1800" dirty="0" smtClean="0"/>
              <a:t> - první, předběžní pojetí; základě osobní zkušenosti se školou a vzděláváním v roli žáka/studenta.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 smtClean="0"/>
              <a:t>časné pojetí - na základě prvních praktických zkušeností v roli učitele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 smtClean="0"/>
              <a:t>propracované, uvědomované a teoreticky reflektované pojetí výuky, v němž je větší část implicitního již zpracována a integrována. 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Rozvíjení didaktických znalostí obsahu</a:t>
            </a:r>
            <a:endParaRPr lang="en-GB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nejefektivnější vzdělávání učitelů – vzájemná spolupráce ve školách TALIS </a:t>
            </a:r>
          </a:p>
          <a:p>
            <a:pPr eaLnBrk="1" hangingPunct="1"/>
            <a:r>
              <a:rPr lang="cs-CZ" dirty="0" smtClean="0"/>
              <a:t>příklad německého projektu SINUS</a:t>
            </a:r>
            <a:r>
              <a:rPr lang="cs-CZ" dirty="0"/>
              <a:t>:</a:t>
            </a:r>
            <a:endParaRPr lang="cs-CZ" dirty="0" smtClean="0"/>
          </a:p>
          <a:p>
            <a:pPr eaLnBrk="1" hangingPunct="1"/>
            <a:r>
              <a:rPr lang="cs-CZ" sz="2400" dirty="0" smtClean="0"/>
              <a:t>metody</a:t>
            </a:r>
          </a:p>
          <a:p>
            <a:pPr lvl="1" eaLnBrk="1" hangingPunct="1"/>
            <a:r>
              <a:rPr lang="cs-CZ" sz="2400" dirty="0" smtClean="0"/>
              <a:t>analýza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materiálů, příprav a projektů výuky</a:t>
            </a:r>
          </a:p>
          <a:p>
            <a:pPr lvl="1" eaLnBrk="1" hangingPunct="1"/>
            <a:r>
              <a:rPr lang="cs-CZ" sz="2400" dirty="0" smtClean="0"/>
              <a:t>reflexe výuky, videozáznamy</a:t>
            </a:r>
          </a:p>
          <a:p>
            <a:pPr lvl="1" eaLnBrk="1" hangingPunct="1"/>
            <a:r>
              <a:rPr lang="cs-CZ" sz="2400" dirty="0" smtClean="0"/>
              <a:t>akční výzkum</a:t>
            </a:r>
          </a:p>
          <a:p>
            <a:pPr lvl="1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cs-CZ" sz="2400" dirty="0" smtClean="0"/>
              <a:t>JANÍK, T. a kol. </a:t>
            </a:r>
            <a:r>
              <a:rPr lang="cs-CZ" sz="2400" i="1" dirty="0" err="1" smtClean="0"/>
              <a:t>Pedagogical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content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knowledge</a:t>
            </a:r>
            <a:r>
              <a:rPr lang="cs-CZ" sz="2400" i="1" dirty="0" smtClean="0"/>
              <a:t> nebo didaktická znalost obsahu? </a:t>
            </a:r>
            <a:r>
              <a:rPr lang="cs-CZ" sz="2400" dirty="0" smtClean="0"/>
              <a:t>Brno: </a:t>
            </a:r>
            <a:r>
              <a:rPr lang="cs-CZ" sz="2400" dirty="0" err="1" smtClean="0"/>
              <a:t>Paido</a:t>
            </a:r>
            <a:r>
              <a:rPr lang="cs-CZ" sz="2400" dirty="0" smtClean="0"/>
              <a:t>, 2007.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cs-CZ" sz="2400" smtClean="0"/>
              <a:t>BROMME, </a:t>
            </a:r>
            <a:r>
              <a:rPr lang="cs-CZ" sz="2400" dirty="0" smtClean="0"/>
              <a:t>R.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exactly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en-US" sz="2400" dirty="0" smtClean="0"/>
              <a:t>‘</a:t>
            </a:r>
            <a:r>
              <a:rPr lang="cs-CZ" sz="2400" dirty="0" err="1" smtClean="0"/>
              <a:t>pedagogical</a:t>
            </a:r>
            <a:r>
              <a:rPr lang="cs-CZ" sz="2400" dirty="0" smtClean="0"/>
              <a:t> </a:t>
            </a:r>
            <a:r>
              <a:rPr lang="cs-CZ" sz="2400" dirty="0" err="1" smtClean="0"/>
              <a:t>content</a:t>
            </a:r>
            <a:r>
              <a:rPr lang="cs-CZ" sz="2400" dirty="0" smtClean="0"/>
              <a:t> </a:t>
            </a:r>
            <a:r>
              <a:rPr lang="cs-CZ" sz="2400" dirty="0" err="1" smtClean="0"/>
              <a:t>knowledge</a:t>
            </a:r>
            <a:r>
              <a:rPr lang="en-US" sz="2400" dirty="0" smtClean="0"/>
              <a:t>’</a:t>
            </a:r>
            <a:r>
              <a:rPr lang="cs-CZ" sz="2400" dirty="0" smtClean="0"/>
              <a:t>?</a:t>
            </a:r>
            <a:r>
              <a:rPr lang="en-US" sz="2400" dirty="0" smtClean="0"/>
              <a:t> In S. </a:t>
            </a:r>
            <a:r>
              <a:rPr lang="en-US" sz="2400" dirty="0" err="1" smtClean="0"/>
              <a:t>Hopmann</a:t>
            </a:r>
            <a:r>
              <a:rPr lang="en-US" sz="2400" dirty="0" smtClean="0"/>
              <a:t>, K. </a:t>
            </a:r>
            <a:r>
              <a:rPr lang="en-US" sz="2400" dirty="0" err="1" smtClean="0"/>
              <a:t>Riquarts</a:t>
            </a:r>
            <a:r>
              <a:rPr lang="en-US" sz="2400" dirty="0" smtClean="0"/>
              <a:t> (Eds.) </a:t>
            </a:r>
            <a:r>
              <a:rPr lang="en-US" sz="2400" dirty="0" err="1" smtClean="0"/>
              <a:t>Didaktik</a:t>
            </a:r>
            <a:r>
              <a:rPr lang="en-US" sz="2400" dirty="0" smtClean="0"/>
              <a:t> and/or Curriculum. Kiel: IPN, s. 205-216.</a:t>
            </a:r>
            <a:endParaRPr lang="cs-CZ" sz="2400" dirty="0" smtClean="0"/>
          </a:p>
          <a:p>
            <a:pPr>
              <a:buNone/>
            </a:pPr>
            <a:r>
              <a:rPr lang="cs-CZ" sz="2400" u="sng" dirty="0" smtClean="0"/>
              <a:t>http://www.</a:t>
            </a:r>
            <a:r>
              <a:rPr lang="cs-CZ" sz="2400" u="sng" dirty="0" err="1" smtClean="0"/>
              <a:t>nuffieldfoundation.org</a:t>
            </a:r>
            <a:r>
              <a:rPr lang="cs-CZ" sz="2400" u="sng" dirty="0" smtClean="0"/>
              <a:t>/</a:t>
            </a:r>
            <a:r>
              <a:rPr lang="cs-CZ" sz="2400" u="sng" dirty="0" err="1" smtClean="0"/>
              <a:t>fileLibrary</a:t>
            </a:r>
            <a:r>
              <a:rPr lang="cs-CZ" sz="2400" u="sng" dirty="0" smtClean="0"/>
              <a:t>/</a:t>
            </a:r>
            <a:r>
              <a:rPr lang="cs-CZ" sz="2400" u="sng" dirty="0" err="1" smtClean="0"/>
              <a:t>pdf</a:t>
            </a:r>
            <a:r>
              <a:rPr lang="cs-CZ" sz="2400" u="sng" dirty="0" smtClean="0"/>
              <a:t>/</a:t>
            </a:r>
            <a:r>
              <a:rPr lang="cs-CZ" sz="2400" u="sng" dirty="0" err="1" smtClean="0"/>
              <a:t>Sci</a:t>
            </a:r>
            <a:r>
              <a:rPr lang="cs-CZ" sz="2400" u="sng" dirty="0" smtClean="0"/>
              <a:t>_</a:t>
            </a:r>
            <a:r>
              <a:rPr lang="cs-CZ" sz="2400" u="sng" dirty="0" err="1" smtClean="0"/>
              <a:t>Ed</a:t>
            </a:r>
            <a:r>
              <a:rPr lang="cs-CZ" sz="2400" u="sng" dirty="0" smtClean="0"/>
              <a:t>_in_</a:t>
            </a:r>
            <a:r>
              <a:rPr lang="cs-CZ" sz="2400" u="sng" dirty="0" err="1" smtClean="0"/>
              <a:t>Europe</a:t>
            </a:r>
            <a:r>
              <a:rPr lang="cs-CZ" sz="2400" u="sng" dirty="0" smtClean="0"/>
              <a:t>_Report_</a:t>
            </a:r>
            <a:r>
              <a:rPr lang="cs-CZ" sz="2400" u="sng" dirty="0" err="1" smtClean="0"/>
              <a:t>Final.pdf</a:t>
            </a:r>
            <a:r>
              <a:rPr lang="cs-CZ" sz="2400" u="sng" dirty="0" smtClean="0"/>
              <a:t> , 2008, </a:t>
            </a:r>
            <a:r>
              <a:rPr lang="cs-CZ" sz="2400" u="sng" dirty="0" err="1" smtClean="0"/>
              <a:t>Osborne</a:t>
            </a:r>
            <a:r>
              <a:rPr lang="cs-CZ" sz="2400" u="sng" dirty="0" smtClean="0"/>
              <a:t>, J. &amp; </a:t>
            </a:r>
            <a:r>
              <a:rPr lang="cs-CZ" sz="2400" u="sng" dirty="0" err="1" smtClean="0"/>
              <a:t>Dillon</a:t>
            </a:r>
            <a:r>
              <a:rPr lang="cs-CZ" sz="2400" u="sng" dirty="0" smtClean="0"/>
              <a:t> J. Science </a:t>
            </a:r>
            <a:r>
              <a:rPr lang="cs-CZ" sz="2400" i="1" u="sng" dirty="0" err="1" smtClean="0"/>
              <a:t>Education</a:t>
            </a:r>
            <a:r>
              <a:rPr lang="cs-CZ" sz="2400" i="1" u="sng" dirty="0" smtClean="0"/>
              <a:t> in </a:t>
            </a:r>
            <a:r>
              <a:rPr lang="cs-CZ" sz="2400" i="1" u="sng" dirty="0" err="1" smtClean="0"/>
              <a:t>Europe</a:t>
            </a:r>
            <a:r>
              <a:rPr lang="cs-CZ" sz="2400" i="1" u="sng" dirty="0" smtClean="0"/>
              <a:t>: </a:t>
            </a:r>
            <a:r>
              <a:rPr lang="cs-CZ" sz="2400" i="1" u="sng" dirty="0" err="1" smtClean="0"/>
              <a:t>Critical</a:t>
            </a:r>
            <a:r>
              <a:rPr lang="cs-CZ" sz="2400" i="1" u="sng" dirty="0" smtClean="0"/>
              <a:t> </a:t>
            </a:r>
            <a:r>
              <a:rPr lang="cs-CZ" sz="2400" i="1" u="sng" dirty="0" err="1" smtClean="0"/>
              <a:t>reflections</a:t>
            </a:r>
            <a:r>
              <a:rPr lang="cs-CZ" sz="2400" i="1" u="sng" dirty="0" smtClean="0"/>
              <a:t>. </a:t>
            </a:r>
          </a:p>
          <a:p>
            <a:pPr>
              <a:buNone/>
            </a:pPr>
            <a:r>
              <a:rPr lang="en-US" sz="2400" u="sng" dirty="0" smtClean="0"/>
              <a:t>http://ec.europa.eu/research/science-society/document_library/pdf_06/report-rocard-on-science-education_en.pdf ,2007, Science Education NOW. </a:t>
            </a:r>
            <a:endParaRPr lang="cs-CZ" sz="2400" u="sng" dirty="0" smtClean="0"/>
          </a:p>
          <a:p>
            <a:pPr>
              <a:buNone/>
            </a:pPr>
            <a:r>
              <a:rPr lang="cs-CZ" sz="2400" cap="all" dirty="0" err="1" smtClean="0"/>
              <a:t>Howard</a:t>
            </a:r>
            <a:r>
              <a:rPr lang="cs-CZ" sz="2400" cap="all" dirty="0" smtClean="0"/>
              <a:t>-</a:t>
            </a:r>
            <a:r>
              <a:rPr lang="cs-CZ" sz="2400" cap="all" dirty="0" err="1" smtClean="0"/>
              <a:t>Jones</a:t>
            </a:r>
            <a:r>
              <a:rPr lang="cs-CZ" sz="2400" cap="all" dirty="0" smtClean="0"/>
              <a:t>, P.</a:t>
            </a:r>
            <a:r>
              <a:rPr lang="cs-CZ" sz="2400" dirty="0" smtClean="0"/>
              <a:t>  </a:t>
            </a:r>
            <a:r>
              <a:rPr lang="cs-CZ" sz="2400" i="1" dirty="0" err="1" smtClean="0"/>
              <a:t>Neuroeducational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Research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Neuroscience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education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and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brain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from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cotexts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practice</a:t>
            </a:r>
            <a:r>
              <a:rPr lang="cs-CZ" sz="2400" dirty="0" smtClean="0"/>
              <a:t>. </a:t>
            </a:r>
            <a:r>
              <a:rPr lang="cs-CZ" sz="2400" dirty="0" err="1" smtClean="0"/>
              <a:t>Routledge</a:t>
            </a:r>
            <a:r>
              <a:rPr lang="cs-CZ" sz="2400" dirty="0" smtClean="0"/>
              <a:t>. London </a:t>
            </a:r>
            <a:r>
              <a:rPr lang="cs-CZ" sz="2400" dirty="0" err="1" smtClean="0"/>
              <a:t>and</a:t>
            </a:r>
            <a:r>
              <a:rPr lang="cs-CZ" sz="2400" dirty="0" smtClean="0"/>
              <a:t> New York, 2010. ISBN: 978-0-415-47201-2.</a:t>
            </a:r>
          </a:p>
          <a:p>
            <a:pPr>
              <a:buNone/>
            </a:pPr>
            <a:r>
              <a:rPr lang="en-US" sz="2400" dirty="0" smtClean="0"/>
              <a:t>FINN, K.V.; FRONE, M.R. Academic performance and cheating: moderating role of school identification and self-efficacy. </a:t>
            </a:r>
            <a:r>
              <a:rPr lang="en-US" sz="2400" i="1" dirty="0" smtClean="0"/>
              <a:t>The Journal of Educational Research,</a:t>
            </a:r>
            <a:r>
              <a:rPr lang="en-US" sz="2400" dirty="0" smtClean="0"/>
              <a:t> 2004, vol. 97, s. 115–122 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Situace oborových didaktik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27233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cs-CZ" sz="2400" b="1" smtClean="0"/>
              <a:t>Význam oborových didaktik stoupá a je reflektován na řadě úrovní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laická veřejnost – dosavadní spokojenost s českou školou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poučená veřejnost - srovnávací výzkumy vzdělávacích výsledků PISA , TIMMS,OECD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zaměstnavatelé – rostoucí nespokojenost s připraveností absolventů (MP, MZ aj. atakují MŠMT, samostatné aktivity zaměstnavatelů)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pedagogická veřejnost – nutnost znovu otevřít otázku přípravy učitelů na VŠ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Situace oborových didaktik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675687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cs-CZ" sz="2800" b="1" dirty="0" smtClean="0"/>
              <a:t>Akreditační komise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38 fakult  a 1 soukromá VŠ připravujících učitele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  cca 558 </a:t>
            </a:r>
            <a:r>
              <a:rPr lang="cs-CZ" sz="2400" dirty="0" err="1" smtClean="0"/>
              <a:t>NMgr</a:t>
            </a:r>
            <a:r>
              <a:rPr lang="cs-CZ" sz="2400" dirty="0" smtClean="0"/>
              <a:t>. studijních oborů učitelství!  </a:t>
            </a:r>
            <a:r>
              <a:rPr lang="cs-CZ" sz="2000" i="1" dirty="0" smtClean="0"/>
              <a:t>(data k 4.11.2012)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vznik skupiny pro oborové didaktiky (2010)</a:t>
            </a:r>
          </a:p>
          <a:p>
            <a:pPr>
              <a:lnSpc>
                <a:spcPct val="80000"/>
              </a:lnSpc>
            </a:pPr>
            <a:r>
              <a:rPr lang="cs-CZ" sz="1200" b="1" dirty="0" smtClean="0"/>
              <a:t>http://www.</a:t>
            </a:r>
            <a:r>
              <a:rPr lang="cs-CZ" sz="1200" b="1" dirty="0" err="1" smtClean="0"/>
              <a:t>akreditacnikomise.cz</a:t>
            </a:r>
            <a:r>
              <a:rPr lang="cs-CZ" sz="1200" b="1" dirty="0" smtClean="0"/>
              <a:t>/</a:t>
            </a:r>
            <a:r>
              <a:rPr lang="cs-CZ" sz="1200" b="1" dirty="0" err="1" smtClean="0"/>
              <a:t>cs</a:t>
            </a:r>
            <a:r>
              <a:rPr lang="cs-CZ" sz="1200" b="1" dirty="0" smtClean="0"/>
              <a:t>/</a:t>
            </a:r>
            <a:r>
              <a:rPr lang="cs-CZ" sz="1200" b="1" dirty="0" err="1" smtClean="0"/>
              <a:t>oborove</a:t>
            </a:r>
            <a:r>
              <a:rPr lang="cs-CZ" sz="1200" b="1" dirty="0" smtClean="0"/>
              <a:t>-didaktiky.</a:t>
            </a:r>
            <a:r>
              <a:rPr lang="cs-CZ" sz="1200" b="1" dirty="0" err="1" smtClean="0"/>
              <a:t>html</a:t>
            </a:r>
            <a:endParaRPr lang="cs-CZ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hodnocení doktorských oborů – reálná možnost posílení oborových didaktik jako vědních oborů</a:t>
            </a:r>
          </a:p>
          <a:p>
            <a:pPr lvl="1" eaLnBrk="1" hangingPunct="1">
              <a:lnSpc>
                <a:spcPct val="80000"/>
              </a:lnSpc>
            </a:pPr>
            <a:endParaRPr lang="cs-CZ" dirty="0" smtClean="0"/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hodnocení </a:t>
            </a:r>
            <a:r>
              <a:rPr lang="cs-CZ" dirty="0" err="1" smtClean="0"/>
              <a:t>pregraduální</a:t>
            </a:r>
            <a:r>
              <a:rPr lang="cs-CZ" dirty="0" smtClean="0"/>
              <a:t> oborové  didaktiky (jako profesní disciplíny)</a:t>
            </a:r>
          </a:p>
          <a:p>
            <a:pPr lvl="1" eaLnBrk="1" hangingPunct="1">
              <a:lnSpc>
                <a:spcPct val="80000"/>
              </a:lnSpc>
            </a:pPr>
            <a:endParaRPr lang="cs-CZ" b="1" dirty="0" smtClean="0"/>
          </a:p>
          <a:p>
            <a:pPr eaLnBrk="1" hangingPunct="1">
              <a:lnSpc>
                <a:spcPct val="80000"/>
              </a:lnSpc>
            </a:pP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doktorských oborů  </a:t>
            </a:r>
            <a:r>
              <a:rPr lang="cs-CZ" sz="1800" dirty="0" smtClean="0"/>
              <a:t>duben 2010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Cílem rozvoje doktorských studijních programů v oblasti oborových didaktik je především </a:t>
            </a:r>
            <a:r>
              <a:rPr lang="cs-CZ" u="sng" dirty="0"/>
              <a:t>rozvoj oborově didaktického výzkumu a zkvalitňování a proměna výuky oborových didaktik na fakultách </a:t>
            </a:r>
            <a:r>
              <a:rPr lang="cs-CZ" dirty="0"/>
              <a:t>připravujících učitele. 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Předmětem didaktiky jako </a:t>
            </a:r>
            <a:r>
              <a:rPr lang="cs-CZ" u="sng" dirty="0"/>
              <a:t>autonomní vědní disciplíny </a:t>
            </a:r>
            <a:r>
              <a:rPr lang="cs-CZ" dirty="0"/>
              <a:t>je celý komunikační proces v příslušném oboru a jemu odpovídající složka vzdělávání s přesahy do oborové socializace a </a:t>
            </a:r>
            <a:r>
              <a:rPr lang="cs-CZ" dirty="0" err="1"/>
              <a:t>enkulturace</a:t>
            </a:r>
            <a:r>
              <a:rPr lang="cs-CZ" dirty="0"/>
              <a:t>. Disertační práce by se proto měly soustřeďovat na </a:t>
            </a:r>
            <a:r>
              <a:rPr lang="cs-CZ" u="sng" dirty="0"/>
              <a:t>epistemologické a ontologické otázky oboru ve vztahu k problémům didaktické transformace </a:t>
            </a:r>
            <a:r>
              <a:rPr lang="cs-CZ" dirty="0"/>
              <a:t>a přehodnocování oborového poznání; na problematiku </a:t>
            </a:r>
            <a:r>
              <a:rPr lang="cs-CZ" u="sng" dirty="0"/>
              <a:t>vytváření, realizace, osvojování, hodnocení a revize kurikula </a:t>
            </a:r>
            <a:r>
              <a:rPr lang="cs-CZ" dirty="0"/>
              <a:t>ve vztahu k rozvoji vědeckého poznání a metodologie daného oboru (např. dopady molekulární biologie na systematiku a její výklad v biologii) - tzv. </a:t>
            </a:r>
            <a:r>
              <a:rPr lang="cs-CZ" b="1" dirty="0" err="1"/>
              <a:t>ontodidaktika</a:t>
            </a:r>
            <a:r>
              <a:rPr lang="cs-CZ" dirty="0"/>
              <a:t>. Dále na studium </a:t>
            </a:r>
            <a:r>
              <a:rPr lang="cs-CZ" u="sng" dirty="0"/>
              <a:t>kognitivních procesů žáků </a:t>
            </a:r>
            <a:r>
              <a:rPr lang="cs-CZ" dirty="0"/>
              <a:t>(např. na rozvoj žákovských mentálních reprezentací obsahu při využívání simulačních programů, na studium procesů </a:t>
            </a:r>
            <a:r>
              <a:rPr lang="cs-CZ" dirty="0" err="1"/>
              <a:t>konceptualizace</a:t>
            </a:r>
            <a:r>
              <a:rPr lang="cs-CZ" dirty="0"/>
              <a:t> a kognitivní změny atd.); na studium </a:t>
            </a:r>
            <a:r>
              <a:rPr lang="cs-CZ" u="sng" dirty="0"/>
              <a:t>učitelových didaktických znalostí obsahu</a:t>
            </a:r>
            <a:r>
              <a:rPr lang="cs-CZ" dirty="0"/>
              <a:t>, tj. znalostí toho, jak zprostředkovat určité oborové obsahy tak, aby byly žákům přístupné a současně korektní z hlediska oboru (tzv. </a:t>
            </a:r>
            <a:r>
              <a:rPr lang="cs-CZ" b="1" dirty="0" err="1"/>
              <a:t>psychodidaktika</a:t>
            </a:r>
            <a:r>
              <a:rPr lang="cs-CZ" dirty="0"/>
              <a:t>); </a:t>
            </a:r>
            <a:r>
              <a:rPr lang="cs-CZ" u="sng" dirty="0"/>
              <a:t>na studium vyučování jako vytváření příležitostí k učení, včetně zkoumání podmínek změn didaktických postupů </a:t>
            </a:r>
            <a:r>
              <a:rPr lang="cs-CZ" dirty="0"/>
              <a:t>učitelů a rozvíjení inovativních přístupů ve vzdělávací praxi atd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Expertní oborově didaktické poznání musí být budováno způsobem obvyklým v jiných vědních disciplínách, tj. musí vycházet z kritické analýzy stávajících teoretických východisek a být rozšiřováno systematickým empirickým ověřováním předpokladů z nich vycházejících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Nepřípustné je soustředění se na vývoj metodických postupů výuky vycházející de facto z přístupu pokus-omyl, bez teoretické analýzy oborové, </a:t>
            </a:r>
            <a:r>
              <a:rPr lang="cs-CZ" dirty="0" err="1"/>
              <a:t>kurikulární</a:t>
            </a:r>
            <a:r>
              <a:rPr lang="cs-CZ" dirty="0"/>
              <a:t>, didaktické či </a:t>
            </a:r>
            <a:r>
              <a:rPr lang="cs-CZ" dirty="0" err="1"/>
              <a:t>pedagogicko</a:t>
            </a:r>
            <a:r>
              <a:rPr lang="cs-CZ" dirty="0"/>
              <a:t> psychologické. Obdobně nepřípustná je náhrada kritického empirického zkoumání za kontrolovaných podmínek „vyzkoušením“ navrženého metodického postupu u malé skupiny studentů.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636000" cy="1206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 smtClean="0"/>
              <a:t>Setkání oborových didaktiků </a:t>
            </a:r>
            <a:br>
              <a:rPr lang="cs-CZ" sz="3600" b="1" dirty="0" smtClean="0"/>
            </a:br>
            <a:r>
              <a:rPr lang="cs-CZ" sz="3600" b="1" dirty="0" smtClean="0"/>
              <a:t>2012 - 2013</a:t>
            </a:r>
            <a:endParaRPr lang="en-US" sz="3600" b="1" dirty="0" smtClean="0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827088" y="2924175"/>
            <a:ext cx="7705725" cy="3384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/>
              <a:t>Dějepis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/>
              <a:t>Společenské vědy, občanská výchova,  psychologie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/>
              <a:t>Cizí jazyky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/>
              <a:t>Expresivní obory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Matematika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Fyzika</a:t>
            </a:r>
          </a:p>
          <a:p>
            <a:pPr marL="514350" indent="-514350"/>
            <a:endParaRPr lang="cs-CZ" sz="1600" b="1" dirty="0" smtClean="0"/>
          </a:p>
          <a:p>
            <a:pPr marL="514350" indent="-514350"/>
            <a:r>
              <a:rPr lang="cs-CZ" sz="1600" b="1" dirty="0" smtClean="0"/>
              <a:t>http://www.</a:t>
            </a:r>
            <a:r>
              <a:rPr lang="cs-CZ" sz="1600" b="1" dirty="0" err="1" smtClean="0"/>
              <a:t>akreditacnikomise.cz</a:t>
            </a:r>
            <a:r>
              <a:rPr lang="cs-CZ" sz="1600" b="1" dirty="0" smtClean="0"/>
              <a:t>/</a:t>
            </a:r>
            <a:r>
              <a:rPr lang="cs-CZ" sz="1600" b="1" dirty="0" err="1" smtClean="0"/>
              <a:t>cs</a:t>
            </a:r>
            <a:r>
              <a:rPr lang="cs-CZ" sz="1600" b="1" dirty="0" smtClean="0"/>
              <a:t>/</a:t>
            </a:r>
            <a:r>
              <a:rPr lang="cs-CZ" sz="1600" b="1" dirty="0" err="1" smtClean="0"/>
              <a:t>oborove</a:t>
            </a:r>
            <a:r>
              <a:rPr lang="cs-CZ" sz="1600" b="1" dirty="0" smtClean="0"/>
              <a:t>-didaktiky.</a:t>
            </a:r>
            <a:r>
              <a:rPr lang="cs-CZ" sz="1600" b="1" dirty="0" err="1" smtClean="0"/>
              <a:t>html</a:t>
            </a:r>
            <a:endParaRPr lang="cs-CZ" sz="1600" b="1" dirty="0" smtClean="0"/>
          </a:p>
          <a:p>
            <a:pPr marL="514350" indent="-514350"/>
            <a:endParaRPr lang="cs-CZ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oborová didaktika</a:t>
            </a:r>
            <a:endParaRPr lang="en-GB" smtClean="0"/>
          </a:p>
        </p:txBody>
      </p:sp>
      <p:sp>
        <p:nvSpPr>
          <p:cNvPr id="13315" name="Rectangle 136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specializační trendy oborových didaktik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jako </a:t>
            </a:r>
            <a:r>
              <a:rPr lang="cs-CZ" sz="2400" smtClean="0">
                <a:solidFill>
                  <a:schemeClr val="tx2"/>
                </a:solidFill>
              </a:rPr>
              <a:t>studium ontogeneze oborového myšlení</a:t>
            </a:r>
            <a:r>
              <a:rPr lang="cs-CZ" sz="2400" smtClean="0"/>
              <a:t> (co může a má znát student určitého věku, při určité délce studia?)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jako </a:t>
            </a:r>
            <a:r>
              <a:rPr lang="cs-CZ" sz="2400" smtClean="0">
                <a:solidFill>
                  <a:schemeClr val="tx2"/>
                </a:solidFill>
              </a:rPr>
              <a:t>studium edukačního procesu</a:t>
            </a:r>
            <a:r>
              <a:rPr lang="cs-CZ" sz="2400" smtClean="0"/>
              <a:t> (jak probíhá utváření oborových znalostí/dovedností/kompetencí a jaké jsou jeho překážky?)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jako </a:t>
            </a:r>
            <a:r>
              <a:rPr lang="cs-CZ" sz="2400" smtClean="0">
                <a:solidFill>
                  <a:schemeClr val="tx2"/>
                </a:solidFill>
              </a:rPr>
              <a:t>epistemologická analýza oboru</a:t>
            </a:r>
            <a:r>
              <a:rPr lang="cs-CZ" sz="2400" smtClean="0"/>
              <a:t> (jak lze transformovat oborové poznání do učiva a jak lze ověřovat či zdůvodňovat  správnost takové tranformace?)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 jako </a:t>
            </a:r>
            <a:r>
              <a:rPr lang="cs-CZ" sz="2400" smtClean="0">
                <a:solidFill>
                  <a:schemeClr val="tx2"/>
                </a:solidFill>
              </a:rPr>
              <a:t>studium pozice oborového vzdělávání ve společnosti</a:t>
            </a:r>
            <a:r>
              <a:rPr lang="cs-CZ" sz="2400" smtClean="0"/>
              <a:t> (jaké je  postavení, role a funkce oboru v národní vzdělanosti; „kolik čeho“ ve škole?)</a:t>
            </a:r>
          </a:p>
          <a:p>
            <a:pPr lvl="1" eaLnBrk="1" hangingPunct="1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oborová didaktika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997450"/>
          </a:xfrm>
        </p:spPr>
        <p:txBody>
          <a:bodyPr/>
          <a:lstStyle/>
          <a:p>
            <a:pPr eaLnBrk="1" hangingPunct="1"/>
            <a:r>
              <a:rPr lang="cs-CZ" smtClean="0"/>
              <a:t>zjednodušeně: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ontodidaktika</a:t>
            </a:r>
            <a:r>
              <a:rPr lang="cs-CZ" smtClean="0"/>
              <a:t> – didaktická transformace oboru (co, jak a proč právě takhle učit)</a:t>
            </a:r>
          </a:p>
          <a:p>
            <a:pPr lvl="1" eaLnBrk="1" hangingPunct="1"/>
            <a:r>
              <a:rPr lang="cs-CZ" smtClean="0"/>
              <a:t>vědní disciplína </a:t>
            </a:r>
            <a:r>
              <a:rPr lang="cs-CZ" smtClean="0">
                <a:cs typeface="Times New Roman" charset="0"/>
              </a:rPr>
              <a:t>→</a:t>
            </a:r>
            <a:r>
              <a:rPr lang="cs-CZ" smtClean="0"/>
              <a:t> „školní věda“</a:t>
            </a:r>
            <a:r>
              <a:rPr lang="cs-CZ" smtClean="0">
                <a:cs typeface="Times New Roman" charset="0"/>
              </a:rPr>
              <a:t>→</a:t>
            </a:r>
            <a:r>
              <a:rPr lang="cs-CZ" smtClean="0"/>
              <a:t> „věda ve třídě“</a:t>
            </a:r>
            <a:endParaRPr lang="en-GB" smtClean="0"/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psychodidaktika </a:t>
            </a:r>
            <a:r>
              <a:rPr lang="cs-CZ" smtClean="0"/>
              <a:t> - procesy učení a vyučování směřující k (re)konstrukci oborového poznání v mysli studenta</a:t>
            </a:r>
          </a:p>
          <a:p>
            <a:pPr lvl="1" eaLnBrk="1" hangingPunct="1"/>
            <a:r>
              <a:rPr lang="cs-CZ" smtClean="0"/>
              <a:t>student – učivo - učitel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není oborová didaktika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cs-CZ" smtClean="0"/>
              <a:t>oborová didaktika </a:t>
            </a:r>
          </a:p>
          <a:p>
            <a:pPr eaLnBrk="1" hangingPunct="1"/>
            <a:r>
              <a:rPr lang="cs-CZ" smtClean="0"/>
              <a:t>není metodika, jako soubor receptů, stejně jako učitelství není „řemeslo“ ale profese </a:t>
            </a:r>
            <a:r>
              <a:rPr lang="cs-CZ" sz="2000" smtClean="0"/>
              <a:t>(podobně jako lékař, právník a příslušníci dalších profesí, ani učitel se nemůže všechno naučit jen opakováním osvědčených postupů, resp. by tato cesta byla „riskantní pro klienty“)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- ontodidaktika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science </a:t>
            </a:r>
            <a:r>
              <a:rPr lang="cs-CZ" dirty="0" err="1" smtClean="0"/>
              <a:t>education</a:t>
            </a:r>
            <a:r>
              <a:rPr lang="cs-CZ" dirty="0" smtClean="0"/>
              <a:t> – </a:t>
            </a:r>
            <a:r>
              <a:rPr lang="cs-CZ" dirty="0" err="1" smtClean="0"/>
              <a:t>Jorde</a:t>
            </a:r>
            <a:r>
              <a:rPr lang="cs-CZ" dirty="0" smtClean="0"/>
              <a:t>: „neučíme vědu, učíme historii vědy“</a:t>
            </a:r>
          </a:p>
          <a:p>
            <a:pPr eaLnBrk="1" hangingPunct="1"/>
            <a:r>
              <a:rPr lang="cs-CZ" dirty="0" smtClean="0"/>
              <a:t>to, co bychom měli učit, je vědecké řešení globálních problémů</a:t>
            </a:r>
          </a:p>
          <a:p>
            <a:pPr eaLnBrk="1" hangingPunct="1"/>
            <a:r>
              <a:rPr lang="cs-CZ" dirty="0" err="1" smtClean="0"/>
              <a:t>Inquiry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Science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sz="1800" dirty="0" smtClean="0"/>
              <a:t>(EU politika pro vzdělávání v přírodních vědách - </a:t>
            </a:r>
            <a:r>
              <a:rPr lang="cs-CZ" sz="1800" dirty="0" err="1" smtClean="0"/>
              <a:t>Rocardova</a:t>
            </a:r>
            <a:r>
              <a:rPr lang="cs-CZ" sz="1800" dirty="0" smtClean="0"/>
              <a:t> zpráva 2007, Science </a:t>
            </a:r>
            <a:r>
              <a:rPr lang="cs-CZ" sz="1800" dirty="0" err="1" smtClean="0"/>
              <a:t>education</a:t>
            </a:r>
            <a:r>
              <a:rPr lang="cs-CZ" sz="1800" dirty="0" smtClean="0"/>
              <a:t> NOW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(</a:t>
            </a:r>
            <a:r>
              <a:rPr lang="cs-CZ" sz="2400" dirty="0" err="1" smtClean="0"/>
              <a:t>inquiry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 err="1" smtClean="0">
                <a:sym typeface="Symbol"/>
              </a:rPr>
              <a:t>problem</a:t>
            </a:r>
            <a:r>
              <a:rPr lang="cs-CZ" sz="2400" dirty="0" smtClean="0">
                <a:sym typeface="Symbol"/>
              </a:rPr>
              <a:t>/</a:t>
            </a:r>
            <a:r>
              <a:rPr lang="cs-CZ" sz="2400" dirty="0" err="1" smtClean="0">
                <a:sym typeface="Symbol"/>
              </a:rPr>
              <a:t>task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 err="1" smtClean="0">
                <a:sym typeface="Symbol"/>
              </a:rPr>
              <a:t>guiding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 err="1" smtClean="0">
                <a:sym typeface="Symbol"/>
              </a:rPr>
              <a:t>argumentation</a:t>
            </a:r>
            <a:r>
              <a:rPr lang="cs-CZ" sz="2400" dirty="0" smtClean="0">
                <a:sym typeface="Symbol"/>
              </a:rPr>
              <a:t>  formative </a:t>
            </a:r>
            <a:r>
              <a:rPr lang="cs-CZ" sz="2400" dirty="0" err="1" smtClean="0">
                <a:sym typeface="Symbol"/>
              </a:rPr>
              <a:t>assessment</a:t>
            </a:r>
            <a:r>
              <a:rPr lang="cs-CZ" sz="2400" dirty="0" smtClean="0">
                <a:sym typeface="Symbol"/>
              </a:rPr>
              <a:t>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783</Words>
  <Application>Microsoft Office PowerPoint</Application>
  <PresentationFormat>Předvádění na obrazovce (4:3)</PresentationFormat>
  <Paragraphs>101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Oborové didaktiky na vzestupu</vt:lpstr>
      <vt:lpstr>Situace oborových didaktik</vt:lpstr>
      <vt:lpstr>Situace oborových didaktik</vt:lpstr>
      <vt:lpstr>hodnocení doktorských oborů  duben 2010 </vt:lpstr>
      <vt:lpstr>Setkání oborových didaktiků  2012 - 2013</vt:lpstr>
      <vt:lpstr>Co je oborová didaktika</vt:lpstr>
      <vt:lpstr>Co je oborová didaktika</vt:lpstr>
      <vt:lpstr>Co není oborová didaktika</vt:lpstr>
      <vt:lpstr>Příklady - ontodidaktika</vt:lpstr>
      <vt:lpstr>Prezentace aplikace PowerPoint</vt:lpstr>
      <vt:lpstr>Příklady - psychodidaktika</vt:lpstr>
      <vt:lpstr>Oborová didaktika – subjektivní pojetí výuky</vt:lpstr>
      <vt:lpstr>Rozvíjení didaktických znalostí obsahu</vt:lpstr>
      <vt:lpstr>Prezentace aplikace PowerPoint</vt:lpstr>
    </vt:vector>
  </TitlesOfParts>
  <Company>PF 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Oborové didaktiky na vzestupu</dc:title>
  <dc:creator>prof. Iva Stuchlíková</dc:creator>
  <cp:lastModifiedBy>uzivatel</cp:lastModifiedBy>
  <cp:revision>4</cp:revision>
  <dcterms:created xsi:type="dcterms:W3CDTF">2013-03-26T20:39:24Z</dcterms:created>
  <dcterms:modified xsi:type="dcterms:W3CDTF">2013-04-08T08:27:27Z</dcterms:modified>
</cp:coreProperties>
</file>