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8" r:id="rId7"/>
    <p:sldId id="271" r:id="rId8"/>
    <p:sldId id="269" r:id="rId9"/>
    <p:sldId id="273" r:id="rId10"/>
    <p:sldId id="261" r:id="rId11"/>
    <p:sldId id="272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2D7C-0CCD-4B28-8B27-ADDF715A3BD4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E4C08-72EA-464E-B3EA-A365D669D1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08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21D8-5AD0-43E6-9B04-9567565F64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1C65-5D06-4E21-9F1A-73ADFDEDEA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Oborová didaktika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Dějepis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Program pro rok 2013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Podána </a:t>
            </a:r>
            <a:r>
              <a:rPr lang="cs-CZ" sz="2000" dirty="0"/>
              <a:t>žádost o IP </a:t>
            </a:r>
            <a:r>
              <a:rPr lang="cs-CZ" sz="2000" dirty="0" err="1"/>
              <a:t>Erasmus</a:t>
            </a:r>
            <a:r>
              <a:rPr lang="cs-CZ" sz="2000" dirty="0"/>
              <a:t>: </a:t>
            </a:r>
            <a:r>
              <a:rPr lang="cs-CZ" sz="2000" i="1" dirty="0" err="1"/>
              <a:t>Heritage</a:t>
            </a:r>
            <a:r>
              <a:rPr lang="cs-CZ" sz="2000" i="1" dirty="0"/>
              <a:t> Management, </a:t>
            </a:r>
            <a:r>
              <a:rPr lang="cs-CZ" sz="2000" i="1" dirty="0" err="1"/>
              <a:t>Interpretation</a:t>
            </a:r>
            <a:r>
              <a:rPr lang="cs-CZ" sz="2000" i="1" dirty="0"/>
              <a:t> </a:t>
            </a:r>
            <a:r>
              <a:rPr lang="cs-CZ" sz="2000" i="1" dirty="0" err="1" smtClean="0"/>
              <a:t>and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Education</a:t>
            </a:r>
            <a:r>
              <a:rPr lang="cs-CZ" sz="2000" dirty="0"/>
              <a:t>.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</a:t>
            </a:r>
          </a:p>
          <a:p>
            <a:pPr>
              <a:buNone/>
            </a:pPr>
            <a:r>
              <a:rPr lang="cs-CZ" sz="2000" dirty="0" smtClean="0"/>
              <a:t>      Žádost o akreditaci kurzu </a:t>
            </a:r>
            <a:r>
              <a:rPr lang="cs-CZ" sz="2000" i="1" dirty="0" smtClean="0"/>
              <a:t>Když se řekne klášter </a:t>
            </a:r>
            <a:r>
              <a:rPr lang="cs-CZ" sz="2000" dirty="0" smtClean="0"/>
              <a:t>(spolu s Národním Památkovým ústavem, územní pracoviště Telč)</a:t>
            </a:r>
          </a:p>
          <a:p>
            <a:pPr>
              <a:buNone/>
            </a:pPr>
            <a:r>
              <a:rPr lang="cs-CZ" sz="2000" dirty="0" smtClean="0"/>
              <a:t>     </a:t>
            </a:r>
          </a:p>
          <a:p>
            <a:pPr>
              <a:buNone/>
            </a:pPr>
            <a:r>
              <a:rPr lang="cs-CZ" sz="2000" dirty="0" smtClean="0"/>
              <a:t>      </a:t>
            </a:r>
            <a:r>
              <a:rPr lang="cs-CZ" sz="2000" i="1" dirty="0" err="1" smtClean="0"/>
              <a:t>Štorchův</a:t>
            </a:r>
            <a:r>
              <a:rPr lang="cs-CZ" sz="2000" i="1" dirty="0" smtClean="0"/>
              <a:t> memoriál</a:t>
            </a:r>
            <a:r>
              <a:rPr lang="cs-CZ" sz="2000" dirty="0" smtClean="0"/>
              <a:t>- 11. a 12. 4. 2013 (ve spolupráci s MU Brno a Památníkem národního písemnictví)</a:t>
            </a:r>
          </a:p>
          <a:p>
            <a:pPr>
              <a:buNone/>
            </a:pPr>
            <a:r>
              <a:rPr lang="cs-CZ" sz="2000" dirty="0" smtClean="0"/>
              <a:t>         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2013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Publikační výstupy:</a:t>
            </a:r>
          </a:p>
          <a:p>
            <a:pPr>
              <a:buNone/>
            </a:pPr>
            <a:r>
              <a:rPr lang="cs-CZ" sz="2000" dirty="0" smtClean="0"/>
              <a:t>     Zvláštní číslo </a:t>
            </a:r>
            <a:r>
              <a:rPr lang="cs-CZ" sz="2000" i="1" dirty="0" smtClean="0"/>
              <a:t>Sborníku prací Pedagogické fakulty Masarykovy univerzity řada společenských věd </a:t>
            </a:r>
            <a:r>
              <a:rPr lang="cs-CZ" sz="2000" dirty="0" smtClean="0"/>
              <a:t>  (</a:t>
            </a:r>
            <a:r>
              <a:rPr lang="cs-CZ" sz="2000" dirty="0" err="1" smtClean="0"/>
              <a:t>Štorchův</a:t>
            </a:r>
            <a:r>
              <a:rPr lang="cs-CZ" sz="2000" dirty="0" smtClean="0"/>
              <a:t> memoriál)</a:t>
            </a:r>
          </a:p>
          <a:p>
            <a:pPr>
              <a:buNone/>
            </a:pPr>
            <a:r>
              <a:rPr lang="cs-CZ" sz="2000" dirty="0" smtClean="0"/>
              <a:t>      </a:t>
            </a:r>
          </a:p>
          <a:p>
            <a:pPr lvl="0">
              <a:buNone/>
            </a:pPr>
            <a:r>
              <a:rPr lang="cs-CZ" sz="2000" dirty="0" smtClean="0"/>
              <a:t>      Monografie </a:t>
            </a:r>
          </a:p>
          <a:p>
            <a:pPr lvl="0">
              <a:buNone/>
            </a:pPr>
            <a:r>
              <a:rPr lang="cs-CZ" sz="2000" i="1" dirty="0" smtClean="0"/>
              <a:t>      Kulturní dědictví a udržitelný rozvoj místních komunit</a:t>
            </a:r>
          </a:p>
          <a:p>
            <a:pPr lvl="0">
              <a:buNone/>
            </a:pPr>
            <a:r>
              <a:rPr lang="cs-CZ" sz="2000" i="1" dirty="0" smtClean="0"/>
              <a:t>      Paměti Václava </a:t>
            </a:r>
            <a:r>
              <a:rPr lang="cs-CZ" sz="2000" i="1" dirty="0" err="1" smtClean="0"/>
              <a:t>Krofty</a:t>
            </a:r>
            <a:r>
              <a:rPr lang="cs-CZ" sz="2000" i="1" dirty="0" smtClean="0"/>
              <a:t> </a:t>
            </a:r>
            <a:r>
              <a:rPr lang="cs-CZ" sz="2000" dirty="0" smtClean="0"/>
              <a:t>(1875-1972), učitele, ředitele učitelského ústavu a spisovatele- příprava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i="1" dirty="0" smtClean="0"/>
              <a:t>     </a:t>
            </a:r>
            <a:r>
              <a:rPr lang="cs-CZ" sz="2000" i="1" dirty="0" err="1" smtClean="0"/>
              <a:t>Vademecum</a:t>
            </a:r>
            <a:r>
              <a:rPr lang="cs-CZ" sz="2000" i="1" dirty="0" smtClean="0"/>
              <a:t> výuky dějin 20. století</a:t>
            </a:r>
            <a:r>
              <a:rPr lang="cs-CZ" sz="2000" dirty="0" smtClean="0"/>
              <a:t> – studijní a informační materiál pro učitele dějepisu a společenských věd- 2013 koncept.</a:t>
            </a:r>
          </a:p>
          <a:p>
            <a:pPr>
              <a:buNone/>
            </a:pPr>
            <a:r>
              <a:rPr lang="cs-CZ" sz="2000" dirty="0" smtClean="0"/>
              <a:t>      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Možnosti integrace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solidFill>
                  <a:prstClr val="black"/>
                </a:solidFill>
              </a:rPr>
              <a:t>Didaktika výuky dějin 20.století  na ZŠ, SŠ a VŠ  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Občanská výchova</a:t>
            </a:r>
          </a:p>
          <a:p>
            <a:pPr lvl="0"/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Kulturní dědictví ve výuce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Občanská výchova, výtvarná výchova, speciální pedagogika</a:t>
            </a:r>
          </a:p>
          <a:p>
            <a:pPr lvl="0"/>
            <a:endParaRPr lang="cs-CZ" sz="2000" dirty="0" smtClean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Význam učitelstva v moderní společnosti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Pedagogika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Tým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Členové KDDD + </a:t>
            </a:r>
            <a:r>
              <a:rPr lang="cs-CZ" sz="2000" dirty="0" err="1" smtClean="0"/>
              <a:t>doktorandi</a:t>
            </a:r>
            <a:endParaRPr lang="cs-CZ" sz="2000" dirty="0"/>
          </a:p>
          <a:p>
            <a:pPr>
              <a:buNone/>
            </a:pPr>
            <a:r>
              <a:rPr lang="cs-CZ" sz="2000" dirty="0" smtClean="0"/>
              <a:t>13 osob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Témata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Předmět didaktiky dějepisu: </a:t>
            </a:r>
            <a:r>
              <a:rPr lang="cs-CZ" sz="2000" b="1" dirty="0" smtClean="0"/>
              <a:t>historické vědomí jako součást konkrétní historické kultury</a:t>
            </a:r>
          </a:p>
          <a:p>
            <a:endParaRPr lang="cs-CZ" sz="2000" dirty="0" smtClean="0"/>
          </a:p>
          <a:p>
            <a:r>
              <a:rPr lang="cs-CZ" sz="2000" dirty="0" smtClean="0"/>
              <a:t>Didaktika </a:t>
            </a:r>
            <a:r>
              <a:rPr lang="cs-CZ" sz="2000" dirty="0"/>
              <a:t>výuky dějin 20.století  na ZŠ, SŠ a </a:t>
            </a:r>
            <a:r>
              <a:rPr lang="cs-CZ" sz="2000" dirty="0" smtClean="0"/>
              <a:t>VŠ</a:t>
            </a:r>
            <a:endParaRPr lang="cs-CZ" sz="2000" dirty="0"/>
          </a:p>
          <a:p>
            <a:r>
              <a:rPr lang="cs-CZ" sz="2000" dirty="0"/>
              <a:t>Kulturní dědictví ve výuce</a:t>
            </a:r>
          </a:p>
          <a:p>
            <a:r>
              <a:rPr lang="cs-CZ" sz="2000" dirty="0"/>
              <a:t>Význam učitelstva v moderní </a:t>
            </a:r>
            <a:r>
              <a:rPr lang="cs-CZ" sz="2000" dirty="0" smtClean="0"/>
              <a:t>společnosti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Současný stav poznání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>
              <a:buNone/>
            </a:pPr>
            <a:endParaRPr lang="cs-CZ" sz="2000" dirty="0">
              <a:solidFill>
                <a:prstClr val="black"/>
              </a:solidFill>
            </a:endParaRPr>
          </a:p>
          <a:p>
            <a:r>
              <a:rPr lang="cs-CZ" sz="2000" dirty="0" smtClean="0"/>
              <a:t>Didaktika  dějepisu jako sociální komunikace  (ústředním tématem interpretace)</a:t>
            </a:r>
          </a:p>
          <a:p>
            <a:pPr lvl="0"/>
            <a:endParaRPr lang="cs-CZ" sz="2000" dirty="0" smtClean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Didaktika </a:t>
            </a:r>
            <a:r>
              <a:rPr lang="cs-CZ" sz="2000" dirty="0">
                <a:solidFill>
                  <a:prstClr val="black"/>
                </a:solidFill>
              </a:rPr>
              <a:t>výuky dějin 20.století  na ZŠ, SŠ a </a:t>
            </a:r>
            <a:r>
              <a:rPr lang="cs-CZ" sz="2000" dirty="0" smtClean="0">
                <a:solidFill>
                  <a:prstClr val="black"/>
                </a:solidFill>
              </a:rPr>
              <a:t>VŠ</a:t>
            </a:r>
          </a:p>
          <a:p>
            <a:pPr lvl="0"/>
            <a:endParaRPr lang="cs-CZ" sz="2000" dirty="0" smtClean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Kulturní </a:t>
            </a:r>
            <a:r>
              <a:rPr lang="cs-CZ" sz="2000" dirty="0">
                <a:solidFill>
                  <a:prstClr val="black"/>
                </a:solidFill>
              </a:rPr>
              <a:t>dědictví ve </a:t>
            </a:r>
            <a:r>
              <a:rPr lang="cs-CZ" sz="2000" dirty="0" smtClean="0">
                <a:solidFill>
                  <a:prstClr val="black"/>
                </a:solidFill>
              </a:rPr>
              <a:t>výuce</a:t>
            </a:r>
          </a:p>
          <a:p>
            <a:pPr lvl="0"/>
            <a:r>
              <a:rPr lang="cs-CZ" sz="2000" i="1" dirty="0" smtClean="0">
                <a:solidFill>
                  <a:prstClr val="black"/>
                </a:solidFill>
              </a:rPr>
              <a:t>Centrum pro studium kulturně historického dědictví</a:t>
            </a:r>
            <a:endParaRPr lang="cs-CZ" sz="2000" i="1" dirty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Obsah, teoretické zázemí, metodologie, dopad na žáky</a:t>
            </a:r>
          </a:p>
          <a:p>
            <a:pPr lvl="0"/>
            <a:endParaRPr lang="cs-CZ" sz="2000" dirty="0" smtClean="0">
              <a:solidFill>
                <a:prstClr val="black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Význam </a:t>
            </a:r>
            <a:r>
              <a:rPr lang="cs-CZ" sz="2000" dirty="0">
                <a:solidFill>
                  <a:prstClr val="black"/>
                </a:solidFill>
              </a:rPr>
              <a:t>učitelstva v moderní </a:t>
            </a:r>
            <a:r>
              <a:rPr lang="cs-CZ" sz="2000" dirty="0" smtClean="0">
                <a:solidFill>
                  <a:prstClr val="black"/>
                </a:solidFill>
              </a:rPr>
              <a:t>společnosti –dějiny výuky</a:t>
            </a:r>
            <a:endParaRPr lang="cs-CZ" sz="2000" dirty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</a:pPr>
            <a:r>
              <a:rPr lang="cs-CZ" sz="2000" i="1" dirty="0" smtClean="0">
                <a:ea typeface="Calibri"/>
                <a:cs typeface="Times New Roman"/>
              </a:rPr>
              <a:t>Centrum pro nové dějiny školství a vzdělanosti</a:t>
            </a:r>
            <a:endParaRPr lang="cs-CZ" sz="2000" dirty="0" smtClean="0">
              <a:ea typeface="Calibri"/>
              <a:cs typeface="Times New Roman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Dlouhodobé cíle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Podílet se na rekonstituci oborové didaktiky dějepisu</a:t>
            </a:r>
          </a:p>
          <a:p>
            <a:r>
              <a:rPr lang="cs-CZ" sz="2000" dirty="0" smtClean="0"/>
              <a:t>Výzkum kurikula</a:t>
            </a:r>
          </a:p>
          <a:p>
            <a:r>
              <a:rPr lang="cs-CZ" sz="2000" dirty="0" smtClean="0"/>
              <a:t>Výzkum médií</a:t>
            </a:r>
          </a:p>
          <a:p>
            <a:r>
              <a:rPr lang="cs-CZ" sz="2000" dirty="0" smtClean="0"/>
              <a:t>Metodika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>
                <a:solidFill>
                  <a:prstClr val="black"/>
                </a:solidFill>
              </a:rPr>
              <a:t>P 15 Inovace v oblasti didaktiky a metodiky.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Nástroje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cs-CZ" sz="1800" dirty="0" smtClean="0"/>
              <a:t> </a:t>
            </a:r>
            <a:r>
              <a:rPr lang="cs-CZ" sz="2600" dirty="0" smtClean="0"/>
              <a:t> 1</a:t>
            </a:r>
            <a:r>
              <a:rPr lang="cs-CZ" sz="2900" dirty="0" smtClean="0"/>
              <a:t>.  Organizace specializačních či výběrových seminářů pro studenty profilujících jejich odborné zaměření.</a:t>
            </a:r>
          </a:p>
          <a:p>
            <a:pPr>
              <a:buNone/>
            </a:pPr>
            <a:r>
              <a:rPr lang="cs-CZ" sz="2900" dirty="0" smtClean="0">
                <a:solidFill>
                  <a:prstClr val="black"/>
                </a:solidFill>
              </a:rPr>
              <a:t>       Vypisování relevantní témat pro kvalifikační práce.</a:t>
            </a:r>
            <a:endParaRPr lang="cs-CZ" sz="2900" dirty="0" smtClean="0"/>
          </a:p>
          <a:p>
            <a:endParaRPr lang="cs-CZ" sz="2900" dirty="0" smtClean="0"/>
          </a:p>
          <a:p>
            <a:pPr lvl="0">
              <a:buNone/>
            </a:pPr>
            <a:r>
              <a:rPr lang="cs-CZ" sz="2900" dirty="0" smtClean="0"/>
              <a:t>  2. Systémová spolupráce s  relevantními českými institucemi </a:t>
            </a:r>
          </a:p>
          <a:p>
            <a:pPr lvl="0">
              <a:buNone/>
            </a:pPr>
            <a:r>
              <a:rPr lang="cs-CZ" sz="2900" dirty="0" smtClean="0"/>
              <a:t>      Ad a) paměťovými institucemi, které se zabývají dějinami 20. století, se zvláštním zřetelem na Všeodborový archiv (</a:t>
            </a:r>
            <a:r>
              <a:rPr lang="cs-CZ" sz="2900" i="1" dirty="0" smtClean="0"/>
              <a:t>ČMKOS</a:t>
            </a:r>
            <a:r>
              <a:rPr lang="cs-CZ" sz="2900" dirty="0" smtClean="0"/>
              <a:t>), který patří pro moderní dějiny k nejdůležitějším a na </a:t>
            </a:r>
            <a:r>
              <a:rPr lang="cs-CZ" sz="2900" i="1" dirty="0" smtClean="0"/>
              <a:t>Židovské muzeum</a:t>
            </a:r>
            <a:r>
              <a:rPr lang="cs-CZ" sz="2900" dirty="0" smtClean="0"/>
              <a:t>. </a:t>
            </a:r>
          </a:p>
          <a:p>
            <a:pPr lvl="0">
              <a:buNone/>
            </a:pPr>
            <a:r>
              <a:rPr lang="cs-CZ" sz="2900" dirty="0" smtClean="0"/>
              <a:t>      Ad b) s paměťovými institucemi, především s </a:t>
            </a:r>
            <a:r>
              <a:rPr lang="cs-CZ" sz="2900" i="1" dirty="0" smtClean="0"/>
              <a:t>Národním památkovým ústavem</a:t>
            </a:r>
            <a:r>
              <a:rPr lang="cs-CZ" sz="2900" dirty="0" smtClean="0"/>
              <a:t> (NAKI)</a:t>
            </a:r>
          </a:p>
          <a:p>
            <a:pPr lvl="0">
              <a:buNone/>
            </a:pPr>
            <a:endParaRPr lang="cs-CZ" sz="2900" dirty="0" smtClean="0"/>
          </a:p>
          <a:p>
            <a:pPr lvl="0">
              <a:buNone/>
            </a:pPr>
            <a:r>
              <a:rPr lang="cs-CZ" sz="2900" dirty="0" smtClean="0"/>
              <a:t> 3.   Spolupráce se zahraničními institucemi.</a:t>
            </a:r>
          </a:p>
          <a:p>
            <a:pPr>
              <a:buNone/>
            </a:pPr>
            <a:r>
              <a:rPr lang="cs-CZ" sz="2900" dirty="0" smtClean="0"/>
              <a:t> </a:t>
            </a:r>
            <a:endParaRPr lang="cs-CZ" sz="29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cs-CZ" sz="1800" dirty="0" smtClean="0"/>
          </a:p>
          <a:p>
            <a:pPr lvl="0">
              <a:buNone/>
            </a:pPr>
            <a:r>
              <a:rPr lang="cs-CZ" sz="1800" dirty="0" smtClean="0"/>
              <a:t>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sz="2000" dirty="0" smtClean="0"/>
              <a:t>4. Organizace  konferencí a sympozií:</a:t>
            </a:r>
          </a:p>
          <a:p>
            <a:pPr lvl="0">
              <a:buNone/>
            </a:pPr>
            <a:r>
              <a:rPr lang="cs-CZ" sz="2000" i="1" dirty="0" smtClean="0"/>
              <a:t>     J. J. Ryba a učitelé jeho doby  (2015)</a:t>
            </a:r>
            <a:endParaRPr lang="cs-CZ" sz="2000" dirty="0" smtClean="0"/>
          </a:p>
          <a:p>
            <a:pPr lvl="0">
              <a:buNone/>
            </a:pPr>
            <a:r>
              <a:rPr lang="cs-CZ" sz="2000" i="1" dirty="0" smtClean="0"/>
              <a:t>     </a:t>
            </a:r>
            <a:r>
              <a:rPr lang="cs-CZ" sz="2000" i="1" dirty="0" err="1" smtClean="0"/>
              <a:t>Štorchův</a:t>
            </a:r>
            <a:r>
              <a:rPr lang="cs-CZ" sz="2000" i="1" dirty="0" smtClean="0"/>
              <a:t> memoriál I-IV.  (2013-2016)</a:t>
            </a:r>
          </a:p>
          <a:p>
            <a:pPr lvl="0">
              <a:buNone/>
            </a:pPr>
            <a:endParaRPr lang="cs-CZ" sz="2000" i="1" dirty="0" smtClean="0"/>
          </a:p>
          <a:p>
            <a:pPr lvl="0">
              <a:buNone/>
            </a:pPr>
            <a:r>
              <a:rPr lang="cs-CZ" sz="2000" dirty="0" smtClean="0"/>
              <a:t>     kulatých stolů:</a:t>
            </a:r>
          </a:p>
          <a:p>
            <a:pPr lvl="0">
              <a:buNone/>
            </a:pPr>
            <a:r>
              <a:rPr lang="cs-CZ" sz="2000" i="1" dirty="0" smtClean="0"/>
              <a:t>    Učebnice moderních dějin (jaro 2013)</a:t>
            </a:r>
            <a:r>
              <a:rPr lang="cs-CZ" sz="2000" dirty="0" smtClean="0"/>
              <a:t> </a:t>
            </a:r>
          </a:p>
          <a:p>
            <a:pPr lvl="0">
              <a:buNone/>
            </a:pPr>
            <a:r>
              <a:rPr lang="cs-CZ" sz="2000" i="1" dirty="0" smtClean="0"/>
              <a:t>    Využití filmu, internetu a dalších nových médií ve výuce dějepisu (jaro 2014)</a:t>
            </a:r>
            <a:endParaRPr lang="cs-CZ" sz="2000" dirty="0" smtClean="0"/>
          </a:p>
          <a:p>
            <a:pPr lvl="0">
              <a:buNone/>
            </a:pPr>
            <a:r>
              <a:rPr lang="cs-CZ" sz="2000" dirty="0" smtClean="0"/>
              <a:t>    </a:t>
            </a:r>
            <a:r>
              <a:rPr lang="cs-CZ" sz="2000" i="1" dirty="0" smtClean="0"/>
              <a:t>Jak učit dějepis ve 21.století</a:t>
            </a:r>
            <a:r>
              <a:rPr lang="cs-CZ" sz="2000" dirty="0" smtClean="0"/>
              <a:t>? </a:t>
            </a:r>
            <a:r>
              <a:rPr lang="cs-CZ" sz="2000" i="1" dirty="0" smtClean="0"/>
              <a:t>(jaro 2015)</a:t>
            </a:r>
          </a:p>
          <a:p>
            <a:pPr lvl="0">
              <a:buNone/>
            </a:pPr>
            <a:r>
              <a:rPr lang="cs-CZ" sz="2000" dirty="0" smtClean="0"/>
              <a:t>     </a:t>
            </a:r>
            <a:r>
              <a:rPr lang="cs-CZ" sz="2000" i="1" dirty="0" smtClean="0"/>
              <a:t>Kulturní dědictví ve výuce </a:t>
            </a:r>
            <a:r>
              <a:rPr lang="cs-CZ" sz="2000" dirty="0" smtClean="0"/>
              <a:t>(2014)</a:t>
            </a:r>
          </a:p>
          <a:p>
            <a:pPr lvl="0">
              <a:buNone/>
            </a:pPr>
            <a:endParaRPr lang="cs-CZ" sz="2000" dirty="0" smtClean="0"/>
          </a:p>
          <a:p>
            <a:pPr lvl="0">
              <a:buNone/>
            </a:pPr>
            <a:r>
              <a:rPr lang="cs-CZ" sz="2000" dirty="0" smtClean="0"/>
              <a:t>  5. Účast na domácích a zahraničních konferencích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2200" dirty="0" smtClean="0"/>
          </a:p>
          <a:p>
            <a:endParaRPr lang="cs-CZ" sz="2200" dirty="0" smtClean="0"/>
          </a:p>
          <a:p>
            <a:r>
              <a:rPr lang="cs-CZ" sz="8000" dirty="0" smtClean="0"/>
              <a:t>Monografie:</a:t>
            </a:r>
          </a:p>
          <a:p>
            <a:r>
              <a:rPr lang="cs-CZ" sz="8000" i="1" dirty="0" smtClean="0"/>
              <a:t> Kulturní dědictví a udržitelný rozvoj místních komunit  </a:t>
            </a:r>
            <a:r>
              <a:rPr lang="cs-CZ" sz="8000" dirty="0" smtClean="0"/>
              <a:t>(2013)</a:t>
            </a:r>
          </a:p>
          <a:p>
            <a:r>
              <a:rPr lang="cs-CZ" sz="8000" i="1" dirty="0" smtClean="0"/>
              <a:t>Kulturní dědictví a udržitelný rozvoj ve školní praxi  </a:t>
            </a:r>
            <a:r>
              <a:rPr lang="cs-CZ" sz="8000" dirty="0" smtClean="0"/>
              <a:t>(2014)</a:t>
            </a:r>
          </a:p>
          <a:p>
            <a:r>
              <a:rPr lang="cs-CZ" sz="8000" i="1" dirty="0" smtClean="0"/>
              <a:t>Kulturní dědictví ve výuce ZŠ a SŠ </a:t>
            </a:r>
            <a:r>
              <a:rPr lang="cs-CZ" sz="8000" dirty="0" smtClean="0"/>
              <a:t>(2015)</a:t>
            </a:r>
          </a:p>
          <a:p>
            <a:endParaRPr lang="cs-CZ" sz="8000" dirty="0" smtClean="0"/>
          </a:p>
          <a:p>
            <a:r>
              <a:rPr lang="cs-CZ" sz="8000" dirty="0" smtClean="0"/>
              <a:t>Ediční řada </a:t>
            </a:r>
            <a:r>
              <a:rPr lang="cs-CZ" sz="8000" i="1" dirty="0" smtClean="0"/>
              <a:t>Prameny k dějinám školství a vzdělanosti</a:t>
            </a:r>
            <a:r>
              <a:rPr lang="cs-CZ" sz="8000" dirty="0" smtClean="0"/>
              <a:t> </a:t>
            </a:r>
          </a:p>
          <a:p>
            <a:r>
              <a:rPr lang="cs-CZ" sz="8000" i="1" dirty="0" smtClean="0"/>
              <a:t>Paměti Václava </a:t>
            </a:r>
            <a:r>
              <a:rPr lang="cs-CZ" sz="8000" i="1" dirty="0" err="1" smtClean="0"/>
              <a:t>Krofty</a:t>
            </a:r>
            <a:r>
              <a:rPr lang="cs-CZ" sz="8000" i="1" dirty="0" smtClean="0"/>
              <a:t> </a:t>
            </a:r>
            <a:r>
              <a:rPr lang="cs-CZ" sz="8000" dirty="0" smtClean="0"/>
              <a:t>(2014)</a:t>
            </a:r>
          </a:p>
          <a:p>
            <a:r>
              <a:rPr lang="cs-CZ" sz="8000" dirty="0" smtClean="0"/>
              <a:t>řada bude dále upřesněna</a:t>
            </a:r>
          </a:p>
          <a:p>
            <a:endParaRPr lang="cs-CZ" sz="8000" dirty="0" smtClean="0"/>
          </a:p>
          <a:p>
            <a:r>
              <a:rPr lang="cs-CZ" sz="8000" dirty="0" smtClean="0"/>
              <a:t>Časopis </a:t>
            </a:r>
            <a:r>
              <a:rPr lang="cs-CZ" sz="8000" dirty="0" err="1" smtClean="0"/>
              <a:t>Marginalia</a:t>
            </a:r>
            <a:r>
              <a:rPr lang="cs-CZ" sz="8000" dirty="0" smtClean="0"/>
              <a:t> </a:t>
            </a:r>
            <a:r>
              <a:rPr lang="cs-CZ" sz="8000" dirty="0" err="1" smtClean="0"/>
              <a:t>historica</a:t>
            </a:r>
            <a:r>
              <a:rPr lang="cs-CZ" sz="8000" dirty="0" smtClean="0"/>
              <a:t>   bude nově obsahovat tři specializované rubriky: </a:t>
            </a:r>
            <a:r>
              <a:rPr lang="cs-CZ" sz="8000" i="1" dirty="0" smtClean="0"/>
              <a:t>Problémy výuky dějin 20. století,</a:t>
            </a:r>
            <a:r>
              <a:rPr lang="cs-CZ" sz="8000" dirty="0" smtClean="0"/>
              <a:t> </a:t>
            </a:r>
            <a:r>
              <a:rPr lang="cs-CZ" sz="8000" i="1" dirty="0" smtClean="0"/>
              <a:t>Kulturní dědictví ve výuce</a:t>
            </a:r>
            <a:r>
              <a:rPr lang="cs-CZ" sz="8000" dirty="0" smtClean="0"/>
              <a:t> a </a:t>
            </a:r>
            <a:r>
              <a:rPr lang="cs-CZ" sz="8000" i="1" dirty="0" smtClean="0"/>
              <a:t>Učitelé a moderní společnost</a:t>
            </a:r>
            <a:endParaRPr lang="cs-CZ" sz="8000" dirty="0" smtClean="0">
              <a:solidFill>
                <a:prstClr val="black"/>
              </a:solidFill>
            </a:endParaRPr>
          </a:p>
          <a:p>
            <a:r>
              <a:rPr lang="cs-CZ" sz="8000" dirty="0" smtClean="0">
                <a:solidFill>
                  <a:prstClr val="black"/>
                </a:solidFill>
              </a:rPr>
              <a:t>2015 konference NAKI- </a:t>
            </a:r>
            <a:r>
              <a:rPr lang="cs-CZ" sz="8000" i="1" dirty="0" smtClean="0">
                <a:solidFill>
                  <a:prstClr val="black"/>
                </a:solidFill>
              </a:rPr>
              <a:t>Edukace na památkových objektech </a:t>
            </a:r>
            <a:r>
              <a:rPr lang="cs-CZ" sz="8000" dirty="0" smtClean="0">
                <a:solidFill>
                  <a:prstClr val="black"/>
                </a:solidFill>
              </a:rPr>
              <a:t>–bude publikováno v </a:t>
            </a:r>
            <a:r>
              <a:rPr lang="cs-CZ" sz="8000" dirty="0" err="1" smtClean="0">
                <a:solidFill>
                  <a:prstClr val="black"/>
                </a:solidFill>
              </a:rPr>
              <a:t>Marginalia</a:t>
            </a:r>
            <a:r>
              <a:rPr lang="cs-CZ" sz="8000" dirty="0" smtClean="0">
                <a:solidFill>
                  <a:prstClr val="black"/>
                </a:solidFill>
              </a:rPr>
              <a:t> </a:t>
            </a:r>
            <a:r>
              <a:rPr lang="cs-CZ" sz="8000" dirty="0" err="1" smtClean="0">
                <a:solidFill>
                  <a:prstClr val="black"/>
                </a:solidFill>
              </a:rPr>
              <a:t>Historica</a:t>
            </a:r>
            <a:endParaRPr lang="cs-CZ" sz="80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cs-CZ" sz="8000" dirty="0" smtClean="0"/>
              <a:t>        </a:t>
            </a:r>
          </a:p>
          <a:p>
            <a:pPr>
              <a:buNone/>
            </a:pPr>
            <a:r>
              <a:rPr lang="cs-CZ" sz="8000" dirty="0" smtClean="0"/>
              <a:t>         </a:t>
            </a:r>
          </a:p>
          <a:p>
            <a:endParaRPr lang="cs-CZ" sz="8000" dirty="0" smtClean="0"/>
          </a:p>
          <a:p>
            <a:endParaRPr lang="cs-CZ" sz="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      1 soubor výukových materiálů pro 20. století</a:t>
            </a:r>
          </a:p>
          <a:p>
            <a:r>
              <a:rPr lang="cs-CZ" sz="2000" dirty="0" smtClean="0"/>
              <a:t>1 antologie textů pro výuku </a:t>
            </a:r>
          </a:p>
          <a:p>
            <a:r>
              <a:rPr lang="cs-CZ" sz="2000" dirty="0" smtClean="0"/>
              <a:t>1 e-</a:t>
            </a:r>
            <a:r>
              <a:rPr lang="cs-CZ" sz="2000" dirty="0" err="1" smtClean="0"/>
              <a:t>learning</a:t>
            </a:r>
            <a:endParaRPr lang="cs-CZ" sz="2000" dirty="0" smtClean="0"/>
          </a:p>
          <a:p>
            <a:r>
              <a:rPr lang="cs-CZ" sz="2000" dirty="0" smtClean="0"/>
              <a:t>Odborné statě v recenzovaných časopisech a sbornících.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475</Words>
  <Application>Microsoft Office PowerPoint</Application>
  <PresentationFormat>Předvádění na obrazovce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Oborová didaktika </vt:lpstr>
      <vt:lpstr>Tým</vt:lpstr>
      <vt:lpstr>Témata</vt:lpstr>
      <vt:lpstr>Současný stav poznání </vt:lpstr>
      <vt:lpstr>Dlouhodobé cíle</vt:lpstr>
      <vt:lpstr>Nástroje</vt:lpstr>
      <vt:lpstr>Prezentace aplikace PowerPoint</vt:lpstr>
      <vt:lpstr>Výstupy</vt:lpstr>
      <vt:lpstr>Výstupy</vt:lpstr>
      <vt:lpstr>Program pro rok 2013</vt:lpstr>
      <vt:lpstr>2013</vt:lpstr>
      <vt:lpstr>Možnosti integrace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Oborová didaktika</dc:title>
  <dc:creator>Kateřina</dc:creator>
  <cp:lastModifiedBy>uzivatel</cp:lastModifiedBy>
  <cp:revision>30</cp:revision>
  <dcterms:created xsi:type="dcterms:W3CDTF">2013-04-03T20:31:11Z</dcterms:created>
  <dcterms:modified xsi:type="dcterms:W3CDTF">2013-04-08T08:45:35Z</dcterms:modified>
</cp:coreProperties>
</file>