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73" r:id="rId6"/>
    <p:sldId id="260" r:id="rId7"/>
    <p:sldId id="261" r:id="rId8"/>
    <p:sldId id="287" r:id="rId9"/>
    <p:sldId id="290" r:id="rId10"/>
    <p:sldId id="262" r:id="rId11"/>
    <p:sldId id="264" r:id="rId12"/>
    <p:sldId id="263" r:id="rId13"/>
    <p:sldId id="265" r:id="rId14"/>
    <p:sldId id="269" r:id="rId15"/>
    <p:sldId id="266" r:id="rId16"/>
    <p:sldId id="270" r:id="rId17"/>
    <p:sldId id="293" r:id="rId18"/>
    <p:sldId id="276" r:id="rId19"/>
    <p:sldId id="277" r:id="rId20"/>
    <p:sldId id="280" r:id="rId21"/>
    <p:sldId id="271" r:id="rId22"/>
    <p:sldId id="272" r:id="rId23"/>
    <p:sldId id="291" r:id="rId24"/>
    <p:sldId id="292" r:id="rId25"/>
    <p:sldId id="294" r:id="rId26"/>
    <p:sldId id="296" r:id="rId27"/>
    <p:sldId id="284" r:id="rId28"/>
    <p:sldId id="29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CC"/>
    <a:srgbClr val="FFCC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30AF-1D95-42A7-8EA1-C3F783E0B618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EB98-E8A0-4ABD-996B-8EA65B3A48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8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„Učitel se </a:t>
            </a:r>
            <a:r>
              <a:rPr lang="cs-CZ" dirty="0" smtClean="0">
                <a:solidFill>
                  <a:srgbClr val="00B050"/>
                </a:solidFill>
              </a:rPr>
              <a:t>oprostil od samostatného výkladu, ale vedl ho za pomoci pracovního listu a za spolupráce žáků. Velmi často se snažil s žáky komunikovat, aby se sami zapojili se svými názory do problematiky</a:t>
            </a:r>
            <a:r>
              <a:rPr lang="cs-CZ" dirty="0" smtClean="0"/>
              <a:t>, nechal jim volnou ruku </a:t>
            </a:r>
            <a:r>
              <a:rPr lang="en-GB" dirty="0" smtClean="0"/>
              <a:t>[</a:t>
            </a:r>
            <a:r>
              <a:rPr lang="cs-CZ" dirty="0" smtClean="0"/>
              <a:t>při </a:t>
            </a:r>
            <a:r>
              <a:rPr lang="en-GB" dirty="0" smtClean="0"/>
              <a:t>]</a:t>
            </a:r>
            <a:r>
              <a:rPr lang="cs-CZ" dirty="0" smtClean="0"/>
              <a:t>projevu. Žáci měli možnost zamyslet se nad citáty, které by se jim ke každému hodily.“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EB98-E8A0-4ABD-996B-8EA65B3A48C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58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„Aktivita s citáty se mi líbila, ale nevím, jestli úplně splnila cíle, které si učitel určil, </a:t>
            </a:r>
            <a:r>
              <a:rPr lang="cs-CZ" dirty="0" smtClean="0">
                <a:solidFill>
                  <a:srgbClr val="008080"/>
                </a:solidFill>
              </a:rPr>
              <a:t>doporučil bych s aktivitou dále pracovat.“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„Neumím odhalit přínos v tom, proč přiřazovat 4 pro studenty cizí citáty ke 4 neznámým (kromě Palackého) osobám podle intuice.“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solidFill>
                <a:srgbClr val="00808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EB98-E8A0-4ABD-996B-8EA65B3A48C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9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„Ačkoliv se mi zpočátku zdála samostatná práce nápaditá, tak jsem postupně měnila názor. Ve finále bych práci označila jako neefektivní, protože studenti vyloženě stříleli od boku a sami nedokázali dvojice přiřadit.“</a:t>
            </a:r>
          </a:p>
          <a:p>
            <a:endParaRPr lang="cs-CZ" dirty="0" smtClean="0"/>
          </a:p>
          <a:p>
            <a:r>
              <a:rPr lang="cs-CZ" dirty="0" smtClean="0"/>
              <a:t>„Učitel tak chtěl žáky zřejmě vtáhnout do tématu, ale zároveň věděl, že toho o postavách moc nevědí. Přiřazování citátů k osobám se tak dělo jen na základě intuice. </a:t>
            </a:r>
            <a:r>
              <a:rPr lang="cs-CZ" dirty="0" smtClean="0">
                <a:solidFill>
                  <a:srgbClr val="008080"/>
                </a:solidFill>
              </a:rPr>
              <a:t>Myslím si, že by bylo vhodnější pojmout to jako opakování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„Přiřazování citátů </a:t>
            </a:r>
            <a:r>
              <a:rPr lang="en-GB" dirty="0" smtClean="0"/>
              <a:t>[</a:t>
            </a:r>
            <a:r>
              <a:rPr lang="cs-CZ" dirty="0" smtClean="0"/>
              <a:t>…</a:t>
            </a:r>
            <a:r>
              <a:rPr lang="en-GB" dirty="0" smtClean="0"/>
              <a:t>]</a:t>
            </a:r>
            <a:r>
              <a:rPr lang="cs-CZ" dirty="0" smtClean="0"/>
              <a:t> bylo zbytečné, zvláště v momentě, kdy žáci přiznali, že osobnosti spíše neznají</a:t>
            </a:r>
            <a:r>
              <a:rPr lang="cs-CZ" dirty="0" smtClean="0">
                <a:solidFill>
                  <a:srgbClr val="008080"/>
                </a:solidFill>
              </a:rPr>
              <a:t>. Proto se domnívám, že citáty by bylo lepší přiřazovat až po seznámení s osobnostmi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EB98-E8A0-4ABD-996B-8EA65B3A48C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96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EB98-E8A0-4ABD-996B-8EA65B3A48C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57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>
                <a:solidFill>
                  <a:srgbClr val="00B050"/>
                </a:solidFill>
              </a:rPr>
              <a:t>K rozvoji vnitřní motivace napomáhá uspokojení tří potřeb – potřeby kompetence, sounáležitosti a autonomie (Pavelková 2002, </a:t>
            </a:r>
            <a:r>
              <a:rPr lang="cs-CZ" b="0" dirty="0" err="1" smtClean="0">
                <a:solidFill>
                  <a:srgbClr val="00B050"/>
                </a:solidFill>
              </a:rPr>
              <a:t>Nakonečný</a:t>
            </a:r>
            <a:r>
              <a:rPr lang="cs-CZ" b="0" dirty="0" smtClean="0">
                <a:solidFill>
                  <a:srgbClr val="00B050"/>
                </a:solidFill>
              </a:rPr>
              <a:t> 2004).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EB98-E8A0-4ABD-996B-8EA65B3A48C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5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České národní hnutí: Formování </a:t>
            </a:r>
            <a:r>
              <a:rPr lang="cs-CZ" sz="4000" dirty="0"/>
              <a:t>moderního českého </a:t>
            </a:r>
            <a:r>
              <a:rPr lang="cs-CZ" sz="4000" dirty="0" smtClean="0"/>
              <a:t>národa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Jak přispívat k rozvoji historického myšlení (historické gramotnosti) žáků?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6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8080"/>
                </a:solidFill>
              </a:rPr>
              <a:t>Konceptová</a:t>
            </a:r>
            <a:r>
              <a:rPr lang="cs-CZ" dirty="0" smtClean="0">
                <a:solidFill>
                  <a:srgbClr val="008080"/>
                </a:solidFill>
              </a:rPr>
              <a:t> analýza I: 2D diagramy</a:t>
            </a:r>
            <a:endParaRPr lang="cs-CZ" dirty="0">
              <a:solidFill>
                <a:srgbClr val="00808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05" t="33246" r="57600" b="46311"/>
          <a:stretch/>
        </p:blipFill>
        <p:spPr bwMode="auto">
          <a:xfrm>
            <a:off x="611560" y="1556792"/>
            <a:ext cx="3626334" cy="3059171"/>
          </a:xfrm>
          <a:prstGeom prst="rect">
            <a:avLst/>
          </a:prstGeom>
          <a:noFill/>
          <a:ln w="254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4403547" y="2060848"/>
            <a:ext cx="3977070" cy="2035552"/>
            <a:chOff x="4403547" y="2060848"/>
            <a:chExt cx="3977070" cy="2035552"/>
          </a:xfrm>
        </p:grpSpPr>
        <p:sp>
          <p:nvSpPr>
            <p:cNvPr id="8" name="TextovéPole 7"/>
            <p:cNvSpPr txBox="1"/>
            <p:nvPr/>
          </p:nvSpPr>
          <p:spPr>
            <a:xfrm>
              <a:off x="5580112" y="2060848"/>
              <a:ext cx="19770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 smtClean="0"/>
                <a:t>Národ</a:t>
              </a:r>
              <a:endParaRPr lang="cs-CZ" sz="28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403547" y="3265403"/>
              <a:ext cx="16921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Státní</a:t>
              </a:r>
            </a:p>
            <a:p>
              <a:pPr algn="ctr"/>
              <a:r>
                <a:rPr lang="cs-CZ" sz="2400" dirty="0" smtClean="0"/>
                <a:t>Občanství</a:t>
              </a:r>
              <a:endParaRPr lang="cs-CZ" sz="24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012465" y="3265403"/>
              <a:ext cx="1368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Kulturní</a:t>
              </a:r>
            </a:p>
            <a:p>
              <a:pPr algn="ctr"/>
              <a:r>
                <a:rPr lang="cs-CZ" sz="2400" dirty="0" smtClean="0"/>
                <a:t>Jazyk</a:t>
              </a:r>
              <a:endParaRPr lang="cs-CZ" sz="2400" dirty="0"/>
            </a:p>
          </p:txBody>
        </p:sp>
        <p:cxnSp>
          <p:nvCxnSpPr>
            <p:cNvPr id="12" name="Přímá spojnice 11"/>
            <p:cNvCxnSpPr/>
            <p:nvPr/>
          </p:nvCxnSpPr>
          <p:spPr>
            <a:xfrm flipV="1">
              <a:off x="5793432" y="2723997"/>
              <a:ext cx="46435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6876256" y="2723997"/>
              <a:ext cx="544654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/>
          <p:cNvSpPr txBox="1"/>
          <p:nvPr/>
        </p:nvSpPr>
        <p:spPr>
          <a:xfrm>
            <a:off x="4572001" y="5013176"/>
            <a:ext cx="3829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Národ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univerzitní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politický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zemský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196356" y="4442135"/>
            <a:ext cx="74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80"/>
                </a:solidFill>
              </a:rPr>
              <a:t>+</a:t>
            </a:r>
            <a:endParaRPr lang="cs-CZ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02" t="30597" r="40966" b="47500"/>
          <a:stretch/>
        </p:blipFill>
        <p:spPr bwMode="auto">
          <a:xfrm>
            <a:off x="0" y="1575192"/>
            <a:ext cx="9143999" cy="5181398"/>
          </a:xfrm>
          <a:prstGeom prst="rect">
            <a:avLst/>
          </a:prstGeom>
          <a:noFill/>
          <a:ln w="254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8080"/>
                </a:solidFill>
              </a:rPr>
              <a:t>Konceptová</a:t>
            </a:r>
            <a:r>
              <a:rPr lang="cs-CZ" dirty="0">
                <a:solidFill>
                  <a:srgbClr val="008080"/>
                </a:solidFill>
              </a:rPr>
              <a:t> analýza I</a:t>
            </a:r>
            <a:r>
              <a:rPr lang="cs-CZ" dirty="0" smtClean="0">
                <a:solidFill>
                  <a:srgbClr val="008080"/>
                </a:solidFill>
              </a:rPr>
              <a:t>: 2D </a:t>
            </a:r>
            <a:r>
              <a:rPr lang="cs-CZ" dirty="0">
                <a:solidFill>
                  <a:srgbClr val="008080"/>
                </a:solidFill>
              </a:rPr>
              <a:t>diagramy</a:t>
            </a:r>
          </a:p>
        </p:txBody>
      </p:sp>
    </p:spTree>
    <p:extLst>
      <p:ext uri="{BB962C8B-B14F-4D97-AF65-F5344CB8AC3E}">
        <p14:creationId xmlns:p14="http://schemas.microsoft.com/office/powerpoint/2010/main" val="20212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8080"/>
                </a:solidFill>
              </a:rPr>
              <a:t>Konceptová</a:t>
            </a:r>
            <a:r>
              <a:rPr lang="cs-CZ" dirty="0" smtClean="0">
                <a:solidFill>
                  <a:srgbClr val="008080"/>
                </a:solidFill>
              </a:rPr>
              <a:t> analýza I: 2D diagramy</a:t>
            </a:r>
            <a:endParaRPr lang="cs-CZ" dirty="0">
              <a:solidFill>
                <a:srgbClr val="00808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368703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36875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1750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36900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/>
              <a:t>1850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224" y="4181049"/>
            <a:ext cx="1368152" cy="19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76695" y="3687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1800</a:t>
            </a:r>
            <a:endParaRPr lang="cs-CZ" sz="24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74" y="4276050"/>
            <a:ext cx="1367510" cy="18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61" y="1340768"/>
            <a:ext cx="1453902" cy="19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62" y="4265493"/>
            <a:ext cx="1453902" cy="18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4846369" y="1249022"/>
            <a:ext cx="3902095" cy="2041798"/>
            <a:chOff x="4599294" y="1249022"/>
            <a:chExt cx="3902095" cy="2041798"/>
          </a:xfrm>
        </p:grpSpPr>
        <p:sp>
          <p:nvSpPr>
            <p:cNvPr id="24" name="TextovéPole 23"/>
            <p:cNvSpPr txBox="1"/>
            <p:nvPr/>
          </p:nvSpPr>
          <p:spPr>
            <a:xfrm>
              <a:off x="5585310" y="1249022"/>
              <a:ext cx="1977007" cy="954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 smtClean="0"/>
                <a:t>1 národ, </a:t>
              </a:r>
            </a:p>
            <a:p>
              <a:pPr algn="ctr"/>
              <a:r>
                <a:rPr lang="cs-CZ" sz="2800" dirty="0" smtClean="0"/>
                <a:t>2 kmeny</a:t>
              </a:r>
              <a:endParaRPr lang="cs-CZ" sz="28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599294" y="2829155"/>
              <a:ext cx="1692188" cy="4616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český</a:t>
              </a:r>
              <a:endParaRPr lang="cs-CZ" sz="24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133237" y="2829155"/>
              <a:ext cx="1368152" cy="4616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německý</a:t>
              </a:r>
              <a:endParaRPr lang="cs-CZ" sz="2400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 flipV="1">
              <a:off x="5624748" y="2314081"/>
              <a:ext cx="464350" cy="4572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7133237" y="2314081"/>
              <a:ext cx="544654" cy="4572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811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93" t="29291" r="46913" b="47885"/>
          <a:stretch/>
        </p:blipFill>
        <p:spPr bwMode="auto">
          <a:xfrm>
            <a:off x="899592" y="2132856"/>
            <a:ext cx="7422705" cy="3986351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530280"/>
            <a:ext cx="80443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U: „Tito dva pánové jsou představiteli čeho? </a:t>
            </a:r>
            <a:r>
              <a:rPr lang="en-GB" sz="2800" dirty="0" smtClean="0"/>
              <a:t>[</a:t>
            </a:r>
            <a:r>
              <a:rPr lang="cs-CZ" sz="2800" dirty="0" smtClean="0"/>
              <a:t>…</a:t>
            </a:r>
            <a:r>
              <a:rPr lang="en-GB" sz="2800" dirty="0" smtClean="0"/>
              <a:t>]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r>
              <a:rPr lang="cs-CZ" sz="2800" dirty="0" err="1" smtClean="0"/>
              <a:t>Bolzano</a:t>
            </a:r>
            <a:r>
              <a:rPr lang="cs-CZ" sz="2800" dirty="0" smtClean="0"/>
              <a:t> je reprezentantem spíše toho státního pojetí,</a:t>
            </a:r>
          </a:p>
          <a:p>
            <a:r>
              <a:rPr lang="cs-CZ" sz="2800" dirty="0" smtClean="0"/>
              <a:t> zatímco Jungmann toho kulturního.“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789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8080"/>
                </a:solidFill>
              </a:rPr>
              <a:t>Konceptová</a:t>
            </a:r>
            <a:r>
              <a:rPr lang="cs-CZ" dirty="0" smtClean="0">
                <a:solidFill>
                  <a:srgbClr val="008080"/>
                </a:solidFill>
              </a:rPr>
              <a:t> analýza I:  2D diagramy</a:t>
            </a:r>
            <a:endParaRPr lang="cs-CZ" dirty="0">
              <a:solidFill>
                <a:srgbClr val="00808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368703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36875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1750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36900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/>
              <a:t>1850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224" y="4181049"/>
            <a:ext cx="1368152" cy="19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76695" y="3687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1800</a:t>
            </a:r>
            <a:endParaRPr lang="cs-CZ" sz="24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74" y="4276050"/>
            <a:ext cx="1367510" cy="18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61" y="1340768"/>
            <a:ext cx="1453902" cy="19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62" y="4265493"/>
            <a:ext cx="1453902" cy="18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4846369" y="1249022"/>
            <a:ext cx="3902095" cy="2041798"/>
            <a:chOff x="4599294" y="1249022"/>
            <a:chExt cx="3902095" cy="2041798"/>
          </a:xfrm>
        </p:grpSpPr>
        <p:sp>
          <p:nvSpPr>
            <p:cNvPr id="24" name="TextovéPole 23"/>
            <p:cNvSpPr txBox="1"/>
            <p:nvPr/>
          </p:nvSpPr>
          <p:spPr>
            <a:xfrm>
              <a:off x="5585310" y="1249022"/>
              <a:ext cx="1977007" cy="954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 smtClean="0"/>
                <a:t>1 národ, </a:t>
              </a:r>
            </a:p>
            <a:p>
              <a:pPr algn="ctr"/>
              <a:r>
                <a:rPr lang="cs-CZ" sz="2800" dirty="0" smtClean="0"/>
                <a:t>2 kmeny</a:t>
              </a:r>
              <a:endParaRPr lang="cs-CZ" sz="28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599294" y="2829155"/>
              <a:ext cx="1692188" cy="4616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český</a:t>
              </a:r>
              <a:endParaRPr lang="cs-CZ" sz="24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133237" y="2829155"/>
              <a:ext cx="1368152" cy="4616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německý</a:t>
              </a:r>
              <a:endParaRPr lang="cs-CZ" sz="2400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 flipV="1">
              <a:off x="5624748" y="2314081"/>
              <a:ext cx="464350" cy="4572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7133237" y="2314081"/>
              <a:ext cx="544654" cy="4572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7" name="Skupina 16"/>
          <p:cNvGrpSpPr/>
          <p:nvPr/>
        </p:nvGrpSpPr>
        <p:grpSpPr>
          <a:xfrm rot="5400000">
            <a:off x="-420346" y="2369596"/>
            <a:ext cx="3977070" cy="2035552"/>
            <a:chOff x="4403547" y="2060848"/>
            <a:chExt cx="3977070" cy="2035552"/>
          </a:xfrm>
        </p:grpSpPr>
        <p:sp>
          <p:nvSpPr>
            <p:cNvPr id="18" name="TextovéPole 17"/>
            <p:cNvSpPr txBox="1"/>
            <p:nvPr/>
          </p:nvSpPr>
          <p:spPr>
            <a:xfrm>
              <a:off x="5580112" y="2060848"/>
              <a:ext cx="1977007" cy="52322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 smtClean="0"/>
                <a:t>Národ</a:t>
              </a:r>
              <a:endParaRPr lang="cs-CZ" sz="28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403547" y="3265403"/>
              <a:ext cx="1692188" cy="830997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Státní</a:t>
              </a:r>
            </a:p>
            <a:p>
              <a:pPr algn="ctr"/>
              <a:r>
                <a:rPr lang="cs-CZ" sz="2400" dirty="0" smtClean="0"/>
                <a:t>Občanství</a:t>
              </a:r>
              <a:endParaRPr lang="cs-CZ" sz="24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012465" y="3265403"/>
              <a:ext cx="1368152" cy="830997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Kulturní</a:t>
              </a:r>
            </a:p>
            <a:p>
              <a:pPr algn="ctr"/>
              <a:r>
                <a:rPr lang="cs-CZ" sz="2400" dirty="0" smtClean="0"/>
                <a:t>Jazyk</a:t>
              </a:r>
              <a:endParaRPr lang="cs-CZ" sz="2400" dirty="0"/>
            </a:p>
          </p:txBody>
        </p:sp>
        <p:cxnSp>
          <p:nvCxnSpPr>
            <p:cNvPr id="21" name="Přímá spojnice 20"/>
            <p:cNvCxnSpPr/>
            <p:nvPr/>
          </p:nvCxnSpPr>
          <p:spPr>
            <a:xfrm flipV="1">
              <a:off x="5793432" y="2723997"/>
              <a:ext cx="464350" cy="457200"/>
            </a:xfrm>
            <a:prstGeom prst="lin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876256" y="2723997"/>
              <a:ext cx="544654" cy="457200"/>
            </a:xfrm>
            <a:prstGeom prst="lin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727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31" t="31731" r="42264" b="45336"/>
          <a:stretch/>
        </p:blipFill>
        <p:spPr bwMode="auto">
          <a:xfrm>
            <a:off x="1259632" y="1607152"/>
            <a:ext cx="6480720" cy="4467215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36953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Ž: „A </a:t>
            </a:r>
            <a:r>
              <a:rPr lang="cs-CZ" sz="3200" dirty="0"/>
              <a:t>Josef Dobrovský?“ </a:t>
            </a:r>
            <a:br>
              <a:rPr lang="cs-CZ" sz="3200" dirty="0"/>
            </a:br>
            <a:r>
              <a:rPr lang="cs-CZ" sz="3200" dirty="0" smtClean="0"/>
              <a:t>U: „Josef </a:t>
            </a:r>
            <a:r>
              <a:rPr lang="cs-CZ" sz="3200" dirty="0"/>
              <a:t>Dobrovský - to je právě to zajímavé…“</a:t>
            </a:r>
          </a:p>
        </p:txBody>
      </p:sp>
    </p:spTree>
    <p:extLst>
      <p:ext uri="{BB962C8B-B14F-4D97-AF65-F5344CB8AC3E}">
        <p14:creationId xmlns:p14="http://schemas.microsoft.com/office/powerpoint/2010/main" val="103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8080"/>
                </a:solidFill>
              </a:rPr>
              <a:t>Konceptová</a:t>
            </a:r>
            <a:r>
              <a:rPr lang="cs-CZ" dirty="0" smtClean="0">
                <a:solidFill>
                  <a:srgbClr val="008080"/>
                </a:solidFill>
              </a:rPr>
              <a:t> analýza I: 2D diagramy</a:t>
            </a:r>
            <a:endParaRPr lang="cs-CZ" dirty="0">
              <a:solidFill>
                <a:srgbClr val="00808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368703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36875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1750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36900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/>
              <a:t>1850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224" y="4181049"/>
            <a:ext cx="1368152" cy="19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76695" y="3687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1800</a:t>
            </a:r>
            <a:endParaRPr lang="cs-CZ" sz="24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874" y="4276050"/>
            <a:ext cx="1367510" cy="18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61" y="1340768"/>
            <a:ext cx="1453902" cy="19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62" y="4265493"/>
            <a:ext cx="1453902" cy="18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4846369" y="1249022"/>
            <a:ext cx="3902095" cy="2041798"/>
            <a:chOff x="4599294" y="1249022"/>
            <a:chExt cx="3902095" cy="2041798"/>
          </a:xfrm>
        </p:grpSpPr>
        <p:sp>
          <p:nvSpPr>
            <p:cNvPr id="24" name="TextovéPole 23"/>
            <p:cNvSpPr txBox="1"/>
            <p:nvPr/>
          </p:nvSpPr>
          <p:spPr>
            <a:xfrm>
              <a:off x="5585310" y="1249022"/>
              <a:ext cx="1977007" cy="9541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800" dirty="0" smtClean="0"/>
                <a:t>1 národ, </a:t>
              </a:r>
            </a:p>
            <a:p>
              <a:pPr algn="ctr"/>
              <a:r>
                <a:rPr lang="cs-CZ" sz="2800" dirty="0" smtClean="0"/>
                <a:t>2 kmeny</a:t>
              </a:r>
              <a:endParaRPr lang="cs-CZ" sz="28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599294" y="2829155"/>
              <a:ext cx="1692188" cy="4616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český</a:t>
              </a:r>
              <a:endParaRPr lang="cs-CZ" sz="24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133237" y="2829155"/>
              <a:ext cx="1368152" cy="4616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německý</a:t>
              </a:r>
              <a:endParaRPr lang="cs-CZ" sz="2400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 flipV="1">
              <a:off x="5624748" y="2314081"/>
              <a:ext cx="464350" cy="4572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7133237" y="2314081"/>
              <a:ext cx="544654" cy="457200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Šipka doleva 15"/>
          <p:cNvSpPr/>
          <p:nvPr/>
        </p:nvSpPr>
        <p:spPr>
          <a:xfrm>
            <a:off x="5560149" y="4978882"/>
            <a:ext cx="978408" cy="484632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2832378" y="2924944"/>
            <a:ext cx="803518" cy="563483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987824" y="4897027"/>
            <a:ext cx="589542" cy="292501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Přímá spojnice se šipkou 1026"/>
          <p:cNvCxnSpPr/>
          <p:nvPr/>
        </p:nvCxnSpPr>
        <p:spPr>
          <a:xfrm>
            <a:off x="5738209" y="5733256"/>
            <a:ext cx="73157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Hodnocení kvality výukových situací</a:t>
            </a:r>
            <a:endParaRPr lang="cs-CZ" dirty="0">
              <a:solidFill>
                <a:srgbClr val="00808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920"/>
              </p:ext>
            </p:extLst>
          </p:nvPr>
        </p:nvGraphicFramePr>
        <p:xfrm>
          <a:off x="457200" y="1600200"/>
          <a:ext cx="822960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Situace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Pojmy</a:t>
                      </a:r>
                      <a:r>
                        <a:rPr lang="cs-CZ" baseline="0" dirty="0" smtClean="0"/>
                        <a:t> a </a:t>
                      </a:r>
                      <a:r>
                        <a:rPr lang="cs-CZ" dirty="0" smtClean="0"/>
                        <a:t>dovednosti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a</a:t>
                      </a:r>
                      <a:r>
                        <a:rPr lang="cs-CZ" baseline="0" dirty="0" smtClean="0"/>
                        <a:t> porozumění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Zobecňování,</a:t>
                      </a:r>
                      <a:r>
                        <a:rPr lang="cs-CZ" baseline="0" dirty="0" smtClean="0"/>
                        <a:t> aplikace, </a:t>
                      </a:r>
                      <a:r>
                        <a:rPr lang="cs-CZ" baseline="0" dirty="0" err="1" smtClean="0"/>
                        <a:t>metakognice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Potřeba</a:t>
                      </a:r>
                      <a:r>
                        <a:rPr lang="cs-CZ" baseline="0" dirty="0" smtClean="0"/>
                        <a:t> alterace?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Opakování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rozvíjející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80"/>
                          </a:solidFill>
                        </a:rPr>
                        <a:t>Motivace</a:t>
                      </a:r>
                      <a:endParaRPr lang="cs-CZ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80"/>
                          </a:solidFill>
                        </a:rPr>
                        <a:t>-</a:t>
                      </a:r>
                      <a:endParaRPr lang="cs-CZ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80"/>
                          </a:solidFill>
                        </a:rPr>
                        <a:t>-</a:t>
                      </a:r>
                      <a:endParaRPr lang="cs-CZ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80"/>
                          </a:solidFill>
                        </a:rPr>
                        <a:t>-</a:t>
                      </a:r>
                      <a:endParaRPr lang="cs-CZ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80"/>
                          </a:solidFill>
                        </a:rPr>
                        <a:t>selhávající</a:t>
                      </a:r>
                      <a:endParaRPr lang="cs-CZ" b="1" dirty="0">
                        <a:solidFill>
                          <a:srgbClr val="00808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Výklad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podnětná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nerozvinutá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PsUČ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nerozvinutá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Diskuse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rozvíjející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Záznam situace „Motivace“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VIDEO (5:58-14:58)</a:t>
            </a:r>
          </a:p>
          <a:p>
            <a:r>
              <a:rPr lang="cs-CZ" dirty="0" smtClean="0"/>
              <a:t>Pracovní list </a:t>
            </a:r>
          </a:p>
          <a:p>
            <a:r>
              <a:rPr lang="cs-CZ" dirty="0" smtClean="0"/>
              <a:t>Přepis záznamu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2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B050"/>
                </a:solidFill>
              </a:rPr>
              <a:t>Rozbor transformace obsahu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„Použití PL byl dobrý nápad, ale už méně se mi líbil jeho obsah. </a:t>
            </a:r>
            <a:r>
              <a:rPr lang="cs-CZ" dirty="0">
                <a:solidFill>
                  <a:srgbClr val="00B050"/>
                </a:solidFill>
              </a:rPr>
              <a:t>Chtít po žácích, aby přiřazovali citát k osobám, u kterých neví, kdo jsou, ani jak časově jdou po sobě,</a:t>
            </a:r>
            <a:r>
              <a:rPr lang="cs-CZ" dirty="0"/>
              <a:t> podle mě ztrácí význam</a:t>
            </a:r>
            <a:r>
              <a:rPr lang="cs-CZ" dirty="0">
                <a:solidFill>
                  <a:srgbClr val="008080"/>
                </a:solidFill>
              </a:rPr>
              <a:t>, </a:t>
            </a:r>
            <a:r>
              <a:rPr lang="cs-CZ" dirty="0">
                <a:solidFill>
                  <a:srgbClr val="00B050"/>
                </a:solidFill>
              </a:rPr>
              <a:t>jelikož žáci to přiřazují buď náhodně, nebo podle sympatií, jak sami řekli.“</a:t>
            </a:r>
          </a:p>
          <a:p>
            <a:r>
              <a:rPr lang="cs-CZ" dirty="0" smtClean="0"/>
              <a:t>„</a:t>
            </a:r>
            <a:r>
              <a:rPr lang="cs-CZ" dirty="0"/>
              <a:t>Práci s pracovním listem považuji za největší slabinu této zdařilé hodiny. </a:t>
            </a:r>
            <a:r>
              <a:rPr lang="cs-CZ" dirty="0">
                <a:solidFill>
                  <a:srgbClr val="00B050"/>
                </a:solidFill>
              </a:rPr>
              <a:t>Žáci dostali jen málo času na přečtení, nedošlo k žádné kontrole toho, zda citáty správně pochopili.</a:t>
            </a:r>
            <a:r>
              <a:rPr lang="cs-CZ" dirty="0"/>
              <a:t> Poté je měli přiřadit k osobnostem, které v tu chvíli vůbec neznali.“</a:t>
            </a:r>
          </a:p>
          <a:p>
            <a:r>
              <a:rPr lang="cs-CZ" dirty="0" smtClean="0"/>
              <a:t>Aktivita </a:t>
            </a:r>
            <a:r>
              <a:rPr lang="cs-CZ" dirty="0"/>
              <a:t>s citáty </a:t>
            </a:r>
            <a:r>
              <a:rPr lang="en-GB" dirty="0"/>
              <a:t>[</a:t>
            </a:r>
            <a:r>
              <a:rPr lang="cs-CZ" dirty="0"/>
              <a:t>…</a:t>
            </a:r>
            <a:r>
              <a:rPr lang="en-GB" dirty="0"/>
              <a:t>]</a:t>
            </a:r>
            <a:r>
              <a:rPr lang="cs-CZ" dirty="0"/>
              <a:t> byla nesmyslná. To ukázaly i odpovědi dětí, proč konkrétní citát přiřadily </a:t>
            </a:r>
            <a:r>
              <a:rPr lang="en-GB" dirty="0"/>
              <a:t>[</a:t>
            </a:r>
            <a:r>
              <a:rPr lang="cs-CZ" dirty="0"/>
              <a:t>…</a:t>
            </a:r>
            <a:r>
              <a:rPr lang="en-GB" dirty="0"/>
              <a:t>]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Smysluplnější </a:t>
            </a:r>
            <a:r>
              <a:rPr lang="en-GB" dirty="0">
                <a:solidFill>
                  <a:srgbClr val="00B050"/>
                </a:solidFill>
              </a:rPr>
              <a:t>[</a:t>
            </a:r>
            <a:r>
              <a:rPr lang="cs-CZ" dirty="0">
                <a:solidFill>
                  <a:srgbClr val="00B050"/>
                </a:solidFill>
              </a:rPr>
              <a:t>by bylo</a:t>
            </a:r>
            <a:r>
              <a:rPr lang="en-GB" dirty="0">
                <a:solidFill>
                  <a:srgbClr val="00B050"/>
                </a:solidFill>
              </a:rPr>
              <a:t>]</a:t>
            </a:r>
            <a:r>
              <a:rPr lang="cs-CZ" dirty="0">
                <a:solidFill>
                  <a:srgbClr val="00B050"/>
                </a:solidFill>
              </a:rPr>
              <a:t>, kdyby učitel osobnosti uvedl, z jakého myšlenkového pozadí vycházely apod., aby žáci mohli ve svých odpovědích stavět na logické úvaze.</a:t>
            </a:r>
            <a:r>
              <a:rPr lang="cs-CZ" dirty="0"/>
              <a:t> Citáty také nebyly hlouběji rozebrány, </a:t>
            </a:r>
            <a:r>
              <a:rPr lang="cs-CZ" dirty="0">
                <a:solidFill>
                  <a:srgbClr val="00B050"/>
                </a:solidFill>
              </a:rPr>
              <a:t>učitel se nezeptal: „Co tím Jungmann myslel?“</a:t>
            </a:r>
            <a:r>
              <a:rPr lang="cs-CZ" dirty="0"/>
              <a:t> K tomuto </a:t>
            </a:r>
            <a:r>
              <a:rPr lang="cs-CZ" dirty="0" err="1"/>
              <a:t>dovysvětlení</a:t>
            </a:r>
            <a:r>
              <a:rPr lang="cs-CZ" dirty="0"/>
              <a:t> došlo vlastně až na konci hodiny.“</a:t>
            </a:r>
          </a:p>
          <a:p>
            <a:endParaRPr lang="cs-CZ" i="1" dirty="0" smtClean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817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Člověk a svět (RVP ZV)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cs-CZ" sz="2000" dirty="0"/>
              <a:t>Vzdělávací obor </a:t>
            </a:r>
            <a:r>
              <a:rPr lang="cs-CZ" sz="2000" b="1" dirty="0"/>
              <a:t>Dějepis</a:t>
            </a:r>
            <a:r>
              <a:rPr lang="cs-CZ" sz="2000" dirty="0"/>
              <a:t> přináší základní poznatky o konání člověka v minulosti. Jeho hlavním posláním je kultivace historického vědomí jedince a uchování kontinuity historické paměti, především ve smyslu předávání historické zkušenosti. Důležité je zejména poznávání dějů, skutků a jevů, které zásadním způsobem ovlivnily vývoj společnosti a promítly se do obrazu naší současnosti</a:t>
            </a:r>
            <a:r>
              <a:rPr lang="cs-CZ" sz="2000" b="1" dirty="0"/>
              <a:t>. Důraz je kladen především na dějiny 19. a 20. století, kde leží kořeny většiny současných společenských jevů</a:t>
            </a:r>
            <a:r>
              <a:rPr lang="cs-CZ" sz="2000" dirty="0"/>
              <a:t>. Významně se uplatňuje zřetel k základním hodnotám evropské civilizace. </a:t>
            </a:r>
            <a:r>
              <a:rPr lang="cs-CZ" sz="2000" b="1" dirty="0"/>
              <a:t>Podstatné je rozvíjet takové časové a prostorové představy i empatie, které umožňují žákům lépe proniknout k pochopení historických jevů a dějů</a:t>
            </a:r>
            <a:r>
              <a:rPr lang="cs-CZ" sz="2000" dirty="0"/>
              <a:t>. Žáci jsou vedeni k poznání, že </a:t>
            </a:r>
            <a:r>
              <a:rPr lang="cs-CZ" sz="2000" b="1" dirty="0"/>
              <a:t>historie není jen uzavřenou minulostí ani shlukem faktů a definitivních závěrů, ale je kladením otázek</a:t>
            </a:r>
            <a:r>
              <a:rPr lang="cs-CZ" sz="2000" dirty="0"/>
              <a:t>, jimiž se současnost prostřednictvím minulosti ptá po svém vlastním charakteru a své možné budoucnosti. Obecné historické problémy jsou konkretizovány prostřednictvím zařazování dějin regionu i dějin místních.</a:t>
            </a:r>
          </a:p>
        </p:txBody>
      </p:sp>
    </p:spTree>
    <p:extLst>
      <p:ext uri="{BB962C8B-B14F-4D97-AF65-F5344CB8AC3E}">
        <p14:creationId xmlns:p14="http://schemas.microsoft.com/office/powerpoint/2010/main" val="26585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B050"/>
                </a:solidFill>
              </a:rPr>
              <a:t>Rozbor transformace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„Zapojení žáků aktivitou s osobnostmi a citáty – </a:t>
            </a:r>
            <a:r>
              <a:rPr lang="cs-CZ" dirty="0" smtClean="0">
                <a:solidFill>
                  <a:srgbClr val="00B050"/>
                </a:solidFill>
              </a:rPr>
              <a:t>v okamžiku, kdy se jich zeptal, jestli ty osobnosti znají, bylo vidět, že příliš znalostí nemají </a:t>
            </a:r>
            <a:r>
              <a:rPr lang="cs-CZ" dirty="0" smtClean="0"/>
              <a:t>a Palackého poznají max. díky tomu, že je na 1000. Proto mi přišla naprosto neefektivní následná snaha žáků o přiřazování citátů k osobnostem, když o nich nic nevěděli. </a:t>
            </a:r>
            <a:r>
              <a:rPr lang="en-GB" dirty="0" smtClean="0"/>
              <a:t>[</a:t>
            </a:r>
            <a:r>
              <a:rPr lang="cs-CZ" dirty="0" smtClean="0"/>
              <a:t>…</a:t>
            </a:r>
            <a:r>
              <a:rPr lang="en-GB" dirty="0" smtClean="0"/>
              <a:t>]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Předem si vlastně ani společně ty citáty nepřečetli. Navíc to zabralo i dost času </a:t>
            </a:r>
            <a:r>
              <a:rPr lang="cs-CZ" dirty="0" smtClean="0"/>
              <a:t>a nemělo to podle mě velký smysl.“</a:t>
            </a:r>
          </a:p>
          <a:p>
            <a:r>
              <a:rPr lang="cs-CZ" dirty="0"/>
              <a:t>„Uniká mi </a:t>
            </a:r>
            <a:r>
              <a:rPr lang="en-GB" dirty="0"/>
              <a:t>[</a:t>
            </a:r>
            <a:r>
              <a:rPr lang="cs-CZ" dirty="0"/>
              <a:t>…</a:t>
            </a:r>
            <a:r>
              <a:rPr lang="en-GB" dirty="0"/>
              <a:t>]</a:t>
            </a:r>
            <a:r>
              <a:rPr lang="cs-CZ" dirty="0"/>
              <a:t> smysl přiřazování citátů k osobnostem bez jakékoli bližší znalosti. </a:t>
            </a:r>
            <a:r>
              <a:rPr lang="en-GB" dirty="0"/>
              <a:t>[</a:t>
            </a:r>
            <a:r>
              <a:rPr lang="cs-CZ" dirty="0"/>
              <a:t>…</a:t>
            </a:r>
            <a:r>
              <a:rPr lang="en-GB" dirty="0"/>
              <a:t>]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Bylo by vhodnější zařadit buď na konec hodiny jako zopakování, nebo alespoň dodat žákům informaci o chronologickém řazení autorů, popř. jiný návod.“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644920"/>
              </p:ext>
            </p:extLst>
          </p:nvPr>
        </p:nvGraphicFramePr>
        <p:xfrm>
          <a:off x="755576" y="795183"/>
          <a:ext cx="7555040" cy="5997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504"/>
                <a:gridCol w="3361336"/>
                <a:gridCol w="2743200"/>
              </a:tblGrid>
              <a:tr h="1425691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Tematická</a:t>
                      </a:r>
                      <a:r>
                        <a:rPr lang="cs-CZ" sz="1600" b="1" baseline="0" dirty="0" smtClean="0"/>
                        <a:t> vrstva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Národ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(státní a kulturní), František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Palacký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, Bůh, Češi, Němci,  </a:t>
                      </a:r>
                      <a:r>
                        <a:rPr lang="cs-CZ" sz="1600" i="0" baseline="0" dirty="0" smtClean="0">
                          <a:solidFill>
                            <a:schemeClr val="tx1"/>
                          </a:solidFill>
                        </a:rPr>
                        <a:t>Dobrovský 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(knihkupectví)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</a:rPr>
                        <a:t>Časová osa, prameny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baseline="0" dirty="0" smtClean="0">
                          <a:solidFill>
                            <a:srgbClr val="00B050"/>
                          </a:solidFill>
                        </a:rPr>
                        <a:t>„něco přetrvává “; „vynechávání“, „chyba“, „objektivita“, „neběží to rovně“, „nespravedlnost“ </a:t>
                      </a:r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Úkoly: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>
                          <a:solidFill>
                            <a:srgbClr val="00B050"/>
                          </a:solidFill>
                        </a:rPr>
                        <a:t>Práce</a:t>
                      </a: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 se školními prameny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Tvorba časové osy (periodizace reprezentací - vyobrazení, jmen a výroků)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Kritické čtení učebnice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Diskuse</a:t>
                      </a:r>
                      <a:endParaRPr lang="cs-CZ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425691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Konceptová</a:t>
                      </a:r>
                      <a:r>
                        <a:rPr lang="cs-CZ" sz="1600" b="1" dirty="0" smtClean="0"/>
                        <a:t> vrstva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Národ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(státní, kulturní;  univerzitní, politický,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zemský)</a:t>
                      </a:r>
                    </a:p>
                    <a:p>
                      <a:endParaRPr lang="cs-CZ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Představitelé ČNH a jejich konceptualizace  národa: J. Dobrovský, J. Jungmann, B.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Bolzano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, F.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Palacký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(jejich vyobrazení a výroky)</a:t>
                      </a:r>
                    </a:p>
                    <a:p>
                      <a:endParaRPr lang="cs-CZ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Periodizace (+/- podle M. Hrocha), </a:t>
                      </a:r>
                      <a:r>
                        <a:rPr lang="cs-CZ" sz="1600" b="1" baseline="0" dirty="0" smtClean="0">
                          <a:solidFill>
                            <a:srgbClr val="00B050"/>
                          </a:solidFill>
                        </a:rPr>
                        <a:t>historické myšlení </a:t>
                      </a: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cs-CZ" sz="1600" baseline="0" dirty="0" err="1" smtClean="0">
                          <a:solidFill>
                            <a:srgbClr val="00B050"/>
                          </a:solidFill>
                        </a:rPr>
                        <a:t>Seixas</a:t>
                      </a: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) + kauzalita, diskurzivní povaha dějin, </a:t>
                      </a:r>
                      <a:r>
                        <a:rPr lang="cs-CZ" sz="1600" baseline="0" dirty="0" err="1" smtClean="0">
                          <a:solidFill>
                            <a:srgbClr val="00B050"/>
                          </a:solidFill>
                        </a:rPr>
                        <a:t>metanarace</a:t>
                      </a:r>
                      <a:endParaRPr lang="cs-CZ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Žák si osvojí základní periodizaci a charakteristiku epoch národního hnutí v českých zemích.</a:t>
                      </a:r>
                      <a:endParaRPr lang="cs-CZ" sz="1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dirty="0" smtClean="0">
                          <a:solidFill>
                            <a:srgbClr val="00B050"/>
                          </a:solidFill>
                        </a:rPr>
                        <a:t>Rozvíjení</a:t>
                      </a:r>
                      <a:r>
                        <a:rPr lang="cs-CZ" sz="160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rgbClr val="00B050"/>
                          </a:solidFill>
                        </a:rPr>
                        <a:t>časových a prostorových představ</a:t>
                      </a:r>
                      <a:r>
                        <a:rPr lang="cs-CZ" sz="1600" b="0" baseline="0" dirty="0" smtClean="0">
                          <a:solidFill>
                            <a:srgbClr val="00B050"/>
                          </a:solidFill>
                        </a:rPr>
                        <a:t> + </a:t>
                      </a:r>
                      <a:r>
                        <a:rPr lang="cs-CZ" sz="1600" b="0" dirty="0" smtClean="0">
                          <a:solidFill>
                            <a:srgbClr val="00B050"/>
                          </a:solidFill>
                        </a:rPr>
                        <a:t>empatie umožňující proniknout k pochopení historických jevů a dějů.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dirty="0" smtClean="0">
                          <a:solidFill>
                            <a:srgbClr val="00B050"/>
                          </a:solidFill>
                        </a:rPr>
                        <a:t>Historie = kladení otázek</a:t>
                      </a:r>
                      <a:endParaRPr lang="cs-CZ" sz="16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425691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Kompetenční vrstva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KK:</a:t>
                      </a:r>
                      <a:r>
                        <a:rPr lang="cs-CZ" sz="1600" baseline="0" dirty="0" smtClean="0"/>
                        <a:t> k učení, komunikativní, občanské</a:t>
                      </a:r>
                      <a:endParaRPr lang="cs-CZ" sz="1600" dirty="0" smtClean="0"/>
                    </a:p>
                    <a:p>
                      <a:r>
                        <a:rPr lang="cs-CZ" sz="1600" dirty="0" smtClean="0"/>
                        <a:t>+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B050"/>
                          </a:solidFill>
                        </a:rPr>
                        <a:t>„</a:t>
                      </a:r>
                      <a:r>
                        <a:rPr lang="cs-CZ" sz="1600" b="1" dirty="0" err="1" smtClean="0">
                          <a:solidFill>
                            <a:srgbClr val="00B050"/>
                          </a:solidFill>
                        </a:rPr>
                        <a:t>historical</a:t>
                      </a:r>
                      <a:r>
                        <a:rPr lang="cs-CZ" sz="1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00B050"/>
                          </a:solidFill>
                        </a:rPr>
                        <a:t>literacy</a:t>
                      </a:r>
                      <a:r>
                        <a:rPr lang="cs-CZ" sz="1600" b="1" baseline="0" dirty="0" smtClean="0">
                          <a:solidFill>
                            <a:srgbClr val="00B050"/>
                          </a:solidFill>
                        </a:rPr>
                        <a:t>“ (</a:t>
                      </a:r>
                      <a:r>
                        <a:rPr lang="cs-CZ" sz="1600" b="1" baseline="0" dirty="0" err="1" smtClean="0">
                          <a:solidFill>
                            <a:srgbClr val="00B050"/>
                          </a:solidFill>
                        </a:rPr>
                        <a:t>Seixas</a:t>
                      </a:r>
                      <a:r>
                        <a:rPr lang="cs-CZ" sz="1600" b="1" baseline="0" dirty="0" smtClean="0">
                          <a:solidFill>
                            <a:srgbClr val="00B050"/>
                          </a:solidFill>
                        </a:rPr>
                        <a:t> a kol.)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>
                          <a:solidFill>
                            <a:srgbClr val="00B050"/>
                          </a:solidFill>
                        </a:rPr>
                        <a:t>Odhalování</a:t>
                      </a: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 (historických) kořenů společenských jevů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>
                          <a:solidFill>
                            <a:srgbClr val="00B050"/>
                          </a:solidFill>
                        </a:rPr>
                        <a:t>Hledání paralel mezi minulými a současnými jevy</a:t>
                      </a:r>
                      <a:endParaRPr lang="cs-CZ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>
            <a:off x="3671900" y="2420888"/>
            <a:ext cx="972108" cy="24482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8080"/>
                </a:solidFill>
              </a:rPr>
              <a:t>Konceptová</a:t>
            </a:r>
            <a:r>
              <a:rPr lang="cs-CZ" dirty="0" smtClean="0">
                <a:solidFill>
                  <a:srgbClr val="008080"/>
                </a:solidFill>
              </a:rPr>
              <a:t> analýza II: 3D diagram</a:t>
            </a:r>
            <a:endParaRPr lang="cs-CZ" dirty="0">
              <a:solidFill>
                <a:srgbClr val="00808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3203167" y="5128858"/>
            <a:ext cx="216706" cy="73630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4644008" y="5409948"/>
            <a:ext cx="755744" cy="432048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900119" y="3140968"/>
            <a:ext cx="1743889" cy="2088232"/>
          </a:xfrm>
          <a:prstGeom prst="straightConnector1">
            <a:avLst/>
          </a:prstGeom>
          <a:ln w="38100">
            <a:solidFill>
              <a:srgbClr val="00808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2144375" y="2572613"/>
            <a:ext cx="755744" cy="432048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2339752" y="764704"/>
            <a:ext cx="1080121" cy="720080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Historické myšlení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71" y="1600200"/>
            <a:ext cx="3599858" cy="45259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43200" y="64886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http://historicalthinking.ca/historical-thinking-concepts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6626" y="29249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Historický význam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6626" y="1772816"/>
            <a:ext cx="240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Příčiny a důsledky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32210" y="4077072"/>
            <a:ext cx="205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Trvání a změna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4128" y="14127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Dobové perspektivy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70861" y="2214161"/>
            <a:ext cx="128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Prameny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0861" y="3198167"/>
            <a:ext cx="2047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Etická dimenze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18" name="Čárový popisek 1 17"/>
          <p:cNvSpPr/>
          <p:nvPr/>
        </p:nvSpPr>
        <p:spPr>
          <a:xfrm>
            <a:off x="6588224" y="4538737"/>
            <a:ext cx="806443" cy="618455"/>
          </a:xfrm>
          <a:prstGeom prst="borderCallout1">
            <a:avLst>
              <a:gd name="adj1" fmla="val 18750"/>
              <a:gd name="adj2" fmla="val -8333"/>
              <a:gd name="adj3" fmla="val -180998"/>
              <a:gd name="adj4" fmla="val -13648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Jazyk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B050"/>
                </a:solidFill>
              </a:rPr>
              <a:t>Celkové hodnocení výuky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„Tématem hodiny bylo poměrně složité učivo, které může být pro žáky obtížně pochopitelné. Je nutno ocenit, že mu byl dán takový prostor. </a:t>
            </a:r>
            <a:r>
              <a:rPr lang="en-GB" dirty="0" smtClean="0"/>
              <a:t>[</a:t>
            </a:r>
            <a:r>
              <a:rPr lang="cs-CZ" dirty="0" smtClean="0"/>
              <a:t>…</a:t>
            </a:r>
            <a:r>
              <a:rPr lang="en-GB" dirty="0" smtClean="0"/>
              <a:t>]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Vyučující se snažil nezatěžovat žáky přílišným množstvím faktů, místo toho směřoval výklad k pochopení souvislostí. Žáci tak </a:t>
            </a:r>
            <a:r>
              <a:rPr lang="en-GB" dirty="0" smtClean="0">
                <a:solidFill>
                  <a:srgbClr val="00B050"/>
                </a:solidFill>
              </a:rPr>
              <a:t>[</a:t>
            </a:r>
            <a:r>
              <a:rPr lang="cs-CZ" dirty="0" smtClean="0">
                <a:solidFill>
                  <a:srgbClr val="00B050"/>
                </a:solidFill>
              </a:rPr>
              <a:t>…</a:t>
            </a:r>
            <a:r>
              <a:rPr lang="en-GB" dirty="0" smtClean="0">
                <a:solidFill>
                  <a:srgbClr val="00B050"/>
                </a:solidFill>
              </a:rPr>
              <a:t>]</a:t>
            </a:r>
            <a:r>
              <a:rPr lang="cs-CZ" dirty="0" smtClean="0">
                <a:solidFill>
                  <a:srgbClr val="00B050"/>
                </a:solidFill>
              </a:rPr>
              <a:t> vycítili</a:t>
            </a:r>
            <a:r>
              <a:rPr lang="cs-CZ" dirty="0" smtClean="0"/>
              <a:t>, že přestože s pojmem národ běžně manipulují, jeho vydefinování není a nebylo jednoduché a jednoznačné.“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6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B050"/>
                </a:solidFill>
              </a:rPr>
              <a:t>Celkové hodnocení výuky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/>
              <a:t>Líbilo se mi, že </a:t>
            </a:r>
            <a:r>
              <a:rPr lang="cs-CZ" dirty="0">
                <a:solidFill>
                  <a:srgbClr val="00B050"/>
                </a:solidFill>
              </a:rPr>
              <a:t>svým výkladem vedl studenty k tomu, že dějiny nemají pouze lineární vývoj</a:t>
            </a:r>
            <a:r>
              <a:rPr lang="cs-CZ" dirty="0"/>
              <a:t>. </a:t>
            </a:r>
            <a:r>
              <a:rPr lang="cs-CZ" dirty="0">
                <a:solidFill>
                  <a:srgbClr val="00B050"/>
                </a:solidFill>
              </a:rPr>
              <a:t>Nutil je k tomu, aby si uvědomovali spojitosti</a:t>
            </a:r>
            <a:r>
              <a:rPr lang="cs-CZ" dirty="0" smtClean="0">
                <a:solidFill>
                  <a:srgbClr val="00B050"/>
                </a:solidFill>
              </a:rPr>
              <a:t>. </a:t>
            </a:r>
            <a:r>
              <a:rPr lang="en-GB" dirty="0" smtClean="0"/>
              <a:t>[</a:t>
            </a:r>
            <a:r>
              <a:rPr lang="cs-CZ" dirty="0" smtClean="0"/>
              <a:t>…</a:t>
            </a:r>
            <a:r>
              <a:rPr lang="en-GB" dirty="0" smtClean="0"/>
              <a:t>]</a:t>
            </a:r>
            <a:r>
              <a:rPr lang="cs-CZ" dirty="0" smtClean="0"/>
              <a:t> Až na aktivitu </a:t>
            </a:r>
            <a:r>
              <a:rPr lang="en-GB" dirty="0" smtClean="0"/>
              <a:t>[</a:t>
            </a:r>
            <a:r>
              <a:rPr lang="cs-CZ" dirty="0" smtClean="0"/>
              <a:t>tj. motivace</a:t>
            </a:r>
            <a:r>
              <a:rPr lang="en-GB" dirty="0" smtClean="0"/>
              <a:t>]</a:t>
            </a:r>
            <a:r>
              <a:rPr lang="cs-CZ" dirty="0" smtClean="0"/>
              <a:t> se mi hodina jevila jako efektivní a přínosná. Z videa </a:t>
            </a:r>
            <a:r>
              <a:rPr lang="cs-CZ" dirty="0" smtClean="0">
                <a:solidFill>
                  <a:srgbClr val="00B050"/>
                </a:solidFill>
              </a:rPr>
              <a:t>jsem však získala dojem, že </a:t>
            </a:r>
            <a:r>
              <a:rPr lang="cs-CZ" dirty="0" smtClean="0"/>
              <a:t>ne všichni studenti byli </a:t>
            </a:r>
            <a:r>
              <a:rPr lang="en-GB" dirty="0" smtClean="0"/>
              <a:t>[</a:t>
            </a:r>
            <a:r>
              <a:rPr lang="cs-CZ" dirty="0" smtClean="0"/>
              <a:t>výukou</a:t>
            </a:r>
            <a:r>
              <a:rPr lang="en-GB" dirty="0" smtClean="0"/>
              <a:t>]</a:t>
            </a:r>
            <a:r>
              <a:rPr lang="cs-CZ" dirty="0" smtClean="0"/>
              <a:t> zaujati.“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4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Posouzení kvality „Motivace“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Situace vykazuje známky </a:t>
            </a:r>
            <a:r>
              <a:rPr lang="cs-CZ" b="1" dirty="0" smtClean="0"/>
              <a:t>„odcizeného poznávání“ </a:t>
            </a:r>
            <a:r>
              <a:rPr lang="cs-CZ" dirty="0" smtClean="0"/>
              <a:t>– učitel nahrazuje poznávací aktivity žáků výkladem</a:t>
            </a:r>
          </a:p>
          <a:p>
            <a:r>
              <a:rPr lang="cs-CZ" b="1" dirty="0" smtClean="0"/>
              <a:t>Příčina:</a:t>
            </a:r>
            <a:r>
              <a:rPr lang="cs-CZ" dirty="0" smtClean="0"/>
              <a:t> nepoměr mezi složitostí úkolu </a:t>
            </a:r>
            <a:r>
              <a:rPr lang="cs-CZ" i="1" dirty="0" smtClean="0"/>
              <a:t>(nenaplňuje se předpoklad, že žáci již mají historické povědomí o sledovaném tématu)</a:t>
            </a:r>
            <a:r>
              <a:rPr lang="cs-CZ" dirty="0" smtClean="0"/>
              <a:t> a podmínkami pro jeho řešení (improvizace učitele: </a:t>
            </a:r>
            <a:r>
              <a:rPr lang="cs-CZ" i="1" dirty="0" smtClean="0"/>
              <a:t>„</a:t>
            </a:r>
            <a:r>
              <a:rPr lang="cs-CZ" i="1" dirty="0"/>
              <a:t>Zkuste se teďka podívat na ty citáty a zkuste si přiřadit podle intuice, co vás </a:t>
            </a:r>
            <a:r>
              <a:rPr lang="cs-CZ" i="1" dirty="0" smtClean="0"/>
              <a:t>napadne.“)</a:t>
            </a:r>
          </a:p>
          <a:p>
            <a:r>
              <a:rPr lang="cs-CZ" b="1" dirty="0" smtClean="0"/>
              <a:t>Výzva:</a:t>
            </a:r>
            <a:r>
              <a:rPr lang="cs-CZ" dirty="0" smtClean="0"/>
              <a:t> Namísto motivace dochází k mapování </a:t>
            </a:r>
            <a:r>
              <a:rPr lang="cs-CZ" dirty="0" err="1" smtClean="0"/>
              <a:t>prekonceptů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5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Návrh alterace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Práce s </a:t>
            </a:r>
            <a:r>
              <a:rPr lang="cs-CZ" dirty="0" err="1" smtClean="0"/>
              <a:t>prekoncepty</a:t>
            </a:r>
            <a:r>
              <a:rPr lang="cs-CZ" dirty="0" smtClean="0"/>
              <a:t> směrem k rozvoji </a:t>
            </a:r>
            <a:r>
              <a:rPr lang="cs-CZ" dirty="0" err="1" smtClean="0"/>
              <a:t>metakognice</a:t>
            </a:r>
            <a:r>
              <a:rPr lang="cs-CZ" dirty="0" smtClean="0"/>
              <a:t> (KK k učení): Zúročit zážitek: „Tohle prostě nevím.“ Reflexe: </a:t>
            </a:r>
            <a:r>
              <a:rPr lang="cs-CZ" i="1" dirty="0" smtClean="0"/>
              <a:t>Proč? Proč bych měl? Co bych se chtěl(a) dozvědět? </a:t>
            </a:r>
            <a:r>
              <a:rPr lang="cs-CZ" dirty="0" smtClean="0"/>
              <a:t>+ Na konci hodiny: </a:t>
            </a:r>
            <a:r>
              <a:rPr lang="cs-CZ" i="1" dirty="0" smtClean="0"/>
              <a:t>Co nového jsem se dozvěděl(a)?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Práce s </a:t>
            </a:r>
            <a:r>
              <a:rPr lang="cs-CZ" dirty="0" err="1" smtClean="0"/>
              <a:t>prekoncepty</a:t>
            </a:r>
            <a:r>
              <a:rPr lang="cs-CZ" dirty="0" smtClean="0"/>
              <a:t> směrem k rozvoji „společenství myslí“ (KK komunikativní, občanská + řešení problémů): </a:t>
            </a:r>
          </a:p>
          <a:p>
            <a:pPr lvl="1"/>
            <a:r>
              <a:rPr lang="cs-CZ" dirty="0" smtClean="0"/>
              <a:t>práce ve dvojici, popř. čtveřici – po doplnění jmen nejprve asociace (</a:t>
            </a:r>
            <a:r>
              <a:rPr lang="cs-CZ" i="1" dirty="0" smtClean="0"/>
              <a:t>Co si pamatujete z češtiny? Co jste o těchto lidech slyšeli např. v TV?</a:t>
            </a:r>
            <a:r>
              <a:rPr lang="cs-CZ" dirty="0" smtClean="0"/>
              <a:t>); možno dále opět rozvinout do podoby V-CH-D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ráce ve dvojici či čtveřici s učebnicí, popř. internetem – zjistit alespoň 3 informace o určené osobě, o zjištěném krátce referovat ostatním, pak teprve pokus o přiřazení citátů (tj. interpretace)</a:t>
            </a:r>
          </a:p>
          <a:p>
            <a:r>
              <a:rPr lang="cs-CZ" b="1" dirty="0" smtClean="0"/>
              <a:t>Zdůvodnění:</a:t>
            </a:r>
            <a:r>
              <a:rPr lang="cs-CZ" dirty="0" smtClean="0"/>
              <a:t>  využití reálné edukační příležitosti pro zamýšlený cíl (motivace) + v oborovém duchu</a:t>
            </a:r>
          </a:p>
        </p:txBody>
      </p:sp>
    </p:spTree>
    <p:extLst>
      <p:ext uri="{BB962C8B-B14F-4D97-AF65-F5344CB8AC3E}">
        <p14:creationId xmlns:p14="http://schemas.microsoft.com/office/powerpoint/2010/main" val="23096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Otázky: </a:t>
            </a:r>
            <a:r>
              <a:rPr lang="cs-CZ" dirty="0">
                <a:solidFill>
                  <a:srgbClr val="008080"/>
                </a:solidFill>
              </a:rPr>
              <a:t>Kritéria pro posuzování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Poznávací přínos aktivity/výuky pro žáka</a:t>
            </a:r>
            <a:r>
              <a:rPr lang="cs-CZ" dirty="0" smtClean="0"/>
              <a:t>: </a:t>
            </a:r>
            <a:r>
              <a:rPr lang="cs-CZ" i="1" dirty="0" smtClean="0"/>
              <a:t>„Poznávací přínos se pohybuje od poznání základních pojmů přes hlubší porozumění k rozvoji obecnějších dispozic, resp. kompetencí“ </a:t>
            </a:r>
            <a:r>
              <a:rPr lang="cs-CZ" dirty="0" smtClean="0"/>
              <a:t>(Janík et. al., s. 239)</a:t>
            </a:r>
            <a:r>
              <a:rPr lang="cs-CZ" i="1" dirty="0" smtClean="0"/>
              <a:t> </a:t>
            </a:r>
            <a:r>
              <a:rPr lang="cs-CZ" dirty="0" smtClean="0"/>
              <a:t>vs. </a:t>
            </a:r>
            <a:r>
              <a:rPr lang="cs-CZ" b="1" dirty="0" smtClean="0">
                <a:solidFill>
                  <a:srgbClr val="008080"/>
                </a:solidFill>
              </a:rPr>
              <a:t>Žáci ale byli schopni historicky uvažovat (tzn. porozuměli konceptu, aplikovali jej), aniž by k tomu potřebovali „správné“ pojmy (tj. užívali jazyk postmoderní historiografie).</a:t>
            </a:r>
            <a:r>
              <a:rPr lang="cs-CZ" i="1" dirty="0" smtClean="0">
                <a:solidFill>
                  <a:srgbClr val="008080"/>
                </a:solidFill>
              </a:rPr>
              <a:t> </a:t>
            </a:r>
          </a:p>
          <a:p>
            <a:r>
              <a:rPr lang="cs-CZ" b="1" dirty="0" smtClean="0"/>
              <a:t>Žákovská motivovanost k učení a poznávání</a:t>
            </a:r>
            <a:r>
              <a:rPr lang="cs-CZ" dirty="0" smtClean="0"/>
              <a:t>: </a:t>
            </a:r>
            <a:r>
              <a:rPr lang="cs-CZ" i="1" dirty="0" smtClean="0"/>
              <a:t>„Toto kritérium vyplývá z požadavku na obsahovou integritu </a:t>
            </a:r>
            <a:r>
              <a:rPr lang="en-GB" dirty="0" smtClean="0"/>
              <a:t>[</a:t>
            </a:r>
            <a:r>
              <a:rPr lang="cs-CZ" dirty="0" smtClean="0"/>
              <a:t>tj. soulad mezi konkrétní činností a komunikací žáků, obsahem oboru, kterého se týkají, a cíli, kterých mají žáci ve výuce dosahovat (s. 232)</a:t>
            </a:r>
            <a:r>
              <a:rPr lang="en-GB" dirty="0" smtClean="0"/>
              <a:t>]</a:t>
            </a:r>
            <a:r>
              <a:rPr lang="cs-CZ" i="1" dirty="0" smtClean="0"/>
              <a:t>, která je podmínkou pro kognitivní aktivizaci a motivovanost žáků k učení“ </a:t>
            </a:r>
            <a:r>
              <a:rPr lang="cs-CZ" dirty="0" smtClean="0"/>
              <a:t>(Tamtéž) </a:t>
            </a:r>
            <a:r>
              <a:rPr lang="cs-CZ" b="1" dirty="0" smtClean="0">
                <a:solidFill>
                  <a:srgbClr val="008080"/>
                </a:solidFill>
              </a:rPr>
              <a:t>Jak je míněno? Na základě kterých dat z videozáznamu lze usuzovat na kvalitu a stupeň žákova odhodlání se ve výuce angažovat? A svědčí každý projev zájmu o participaci v hodině také o zájmu o obsah? A co když se žáci neprojevují (např. kvůli natáčení)?</a:t>
            </a:r>
          </a:p>
        </p:txBody>
      </p:sp>
    </p:spTree>
    <p:extLst>
      <p:ext uri="{BB962C8B-B14F-4D97-AF65-F5344CB8AC3E}">
        <p14:creationId xmlns:p14="http://schemas.microsoft.com/office/powerpoint/2010/main" val="27000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Otázky: Dosažení cílů výuky?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Videozáznam neposkytuje doklady o tom, že by si žáci osvojili základní periodizaci a charakteristiku epoch národního hnutí v českých </a:t>
            </a:r>
            <a:r>
              <a:rPr lang="cs-CZ" dirty="0" smtClean="0"/>
              <a:t>zemích – </a:t>
            </a:r>
            <a:r>
              <a:rPr lang="cs-CZ" b="1" dirty="0" smtClean="0">
                <a:solidFill>
                  <a:srgbClr val="008080"/>
                </a:solidFill>
              </a:rPr>
              <a:t>ilustruje ale proces </a:t>
            </a:r>
            <a:r>
              <a:rPr lang="cs-CZ" b="1" dirty="0">
                <a:solidFill>
                  <a:srgbClr val="008080"/>
                </a:solidFill>
              </a:rPr>
              <a:t>osvojování </a:t>
            </a:r>
            <a:r>
              <a:rPr lang="cs-CZ" b="1" dirty="0" smtClean="0">
                <a:solidFill>
                  <a:srgbClr val="008080"/>
                </a:solidFill>
              </a:rPr>
              <a:t>uvedeného učiva prostřednictvím rozvíjení historického myšlení žáků.</a:t>
            </a:r>
            <a:endParaRPr lang="cs-CZ" b="1" dirty="0">
              <a:solidFill>
                <a:srgbClr val="00808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5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Klíčové kompetence ve vztahu ke vzdělávací oblasti (RVP ZV)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rozvíjení zájmu o současnost a minulost vlastního národa i jiných kulturních společenství, </a:t>
            </a:r>
            <a:endParaRPr lang="cs-CZ" dirty="0" smtClean="0"/>
          </a:p>
          <a:p>
            <a:pPr lvl="0"/>
            <a:r>
              <a:rPr lang="cs-CZ" b="1" dirty="0" smtClean="0"/>
              <a:t>odhalování  </a:t>
            </a:r>
            <a:r>
              <a:rPr lang="cs-CZ" b="1" dirty="0"/>
              <a:t>kořenů společenských jevů, dějů a změn, promýšlení jejich souvislostí a vzájemné podmíněnosti v reálném a historickém čase</a:t>
            </a:r>
          </a:p>
          <a:p>
            <a:pPr lvl="0"/>
            <a:r>
              <a:rPr lang="cs-CZ" b="1" dirty="0"/>
              <a:t>hledání paralel mezi minulými a současnými událostmi a jejich porovnávání s obdobnými či odlišnými jevy a procesy v evropském a celosvětovém měřítku</a:t>
            </a:r>
          </a:p>
          <a:p>
            <a:pPr lvl="0"/>
            <a:r>
              <a:rPr lang="cs-CZ" dirty="0" smtClean="0"/>
              <a:t>rozlišování </a:t>
            </a:r>
            <a:r>
              <a:rPr lang="cs-CZ" dirty="0"/>
              <a:t>mýtů a skutečnosti, rozpoznávání projevů a příčin subjektivního výběru a hodnocení faktů i ke snaze o objektivní posouzení společenských jevů současnosti i minulosti</a:t>
            </a:r>
          </a:p>
          <a:p>
            <a:r>
              <a:rPr lang="cs-CZ" dirty="0"/>
              <a:t>vytváření schopnosti využívat jako zdroj informací různorodé verbální i neverbální texty společenského a společenskovědního charakteru</a:t>
            </a:r>
          </a:p>
        </p:txBody>
      </p:sp>
    </p:spTree>
    <p:extLst>
      <p:ext uri="{BB962C8B-B14F-4D97-AF65-F5344CB8AC3E}">
        <p14:creationId xmlns:p14="http://schemas.microsoft.com/office/powerpoint/2010/main" val="37870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Modernizace společnosti (RVP ZV)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3300" b="1" i="1" dirty="0" smtClean="0"/>
              <a:t>Očekávané výstupy: </a:t>
            </a:r>
            <a:r>
              <a:rPr lang="cs-CZ" sz="3300" i="1" dirty="0" smtClean="0"/>
              <a:t>porovná </a:t>
            </a:r>
            <a:r>
              <a:rPr lang="cs-CZ" sz="3300" i="1" dirty="0"/>
              <a:t>jednotlivé fáze utváření novodobého českého národa v souvislosti s národními hnutími vybraných evropských národů</a:t>
            </a:r>
          </a:p>
          <a:p>
            <a:pPr lvl="0"/>
            <a:r>
              <a:rPr lang="cs-CZ" sz="3300" b="1" dirty="0" smtClean="0"/>
              <a:t>Učivo:</a:t>
            </a:r>
            <a:r>
              <a:rPr lang="cs-CZ" sz="3300" dirty="0" smtClean="0"/>
              <a:t> národní </a:t>
            </a:r>
            <a:r>
              <a:rPr lang="cs-CZ" sz="3300" dirty="0"/>
              <a:t>hnutí velkých a malých národů; utváření novodobého českého národa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dirty="0" smtClean="0"/>
              <a:t>Srovnej: </a:t>
            </a:r>
          </a:p>
          <a:p>
            <a:pPr marL="0" indent="0">
              <a:buNone/>
            </a:pPr>
            <a:r>
              <a:rPr lang="cs-CZ" sz="2800" dirty="0" smtClean="0"/>
              <a:t>M. Hroch, </a:t>
            </a:r>
            <a:r>
              <a:rPr lang="cs-CZ" sz="2800" i="1" dirty="0" smtClean="0"/>
              <a:t>V národním zájmu. Požadavky a cíle evropských národních hnutí 19. století ve srovnávací perspektivě</a:t>
            </a:r>
            <a:r>
              <a:rPr lang="cs-CZ" sz="2800" dirty="0" smtClean="0"/>
              <a:t>, Praha 1999.</a:t>
            </a:r>
          </a:p>
          <a:p>
            <a:pPr marL="0" indent="0">
              <a:buNone/>
            </a:pPr>
            <a:r>
              <a:rPr lang="cs-CZ" sz="2800" dirty="0" smtClean="0"/>
              <a:t>Týž, </a:t>
            </a:r>
            <a:r>
              <a:rPr lang="cs-CZ" sz="2800" i="1" dirty="0" smtClean="0"/>
              <a:t>Národy nejsou dílem náhody. Příčiny a předpoklady utváření moderních evropských národů</a:t>
            </a:r>
            <a:r>
              <a:rPr lang="cs-CZ" sz="2800" dirty="0" smtClean="0"/>
              <a:t>, </a:t>
            </a:r>
            <a:r>
              <a:rPr lang="cs-CZ" sz="2800" dirty="0"/>
              <a:t>P</a:t>
            </a:r>
            <a:r>
              <a:rPr lang="cs-CZ" sz="2800" dirty="0" smtClean="0"/>
              <a:t>raha 2009.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62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7030A0"/>
                </a:solidFill>
              </a:rPr>
              <a:t>Proměny teoretického zázemí 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(z historiografického hlediska)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Etnicita – rasa, národ</a:t>
            </a:r>
          </a:p>
          <a:p>
            <a:r>
              <a:rPr lang="cs-CZ" dirty="0" err="1" smtClean="0"/>
              <a:t>Primordialismus</a:t>
            </a:r>
            <a:r>
              <a:rPr lang="cs-CZ" dirty="0" smtClean="0"/>
              <a:t> (koncept národního obrození)</a:t>
            </a:r>
          </a:p>
          <a:p>
            <a:r>
              <a:rPr lang="cs-CZ" dirty="0" smtClean="0"/>
              <a:t>Modernistická pojetí (</a:t>
            </a:r>
            <a:r>
              <a:rPr lang="cs-CZ" dirty="0" err="1" smtClean="0"/>
              <a:t>Hayes</a:t>
            </a:r>
            <a:r>
              <a:rPr lang="cs-CZ" dirty="0" smtClean="0"/>
              <a:t>, </a:t>
            </a:r>
            <a:r>
              <a:rPr lang="cs-CZ" dirty="0" err="1" smtClean="0"/>
              <a:t>Deutsch</a:t>
            </a:r>
            <a:r>
              <a:rPr lang="cs-CZ" dirty="0" smtClean="0"/>
              <a:t>, </a:t>
            </a:r>
            <a:r>
              <a:rPr lang="cs-CZ" dirty="0" err="1" smtClean="0"/>
              <a:t>Gellner</a:t>
            </a:r>
            <a:r>
              <a:rPr lang="cs-CZ" dirty="0" smtClean="0"/>
              <a:t>, </a:t>
            </a:r>
            <a:r>
              <a:rPr lang="cs-CZ" dirty="0" err="1" smtClean="0"/>
              <a:t>Breuilly</a:t>
            </a:r>
            <a:r>
              <a:rPr lang="cs-CZ" dirty="0" smtClean="0"/>
              <a:t>, Hroch, Anderson)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M. Hroch (sociálně historické pojetí: objektivní vztahy a vazby + jejich reflexe ve skupinovém vědomí)</a:t>
            </a:r>
          </a:p>
          <a:p>
            <a:r>
              <a:rPr lang="cs-CZ" dirty="0" smtClean="0"/>
              <a:t>Národní identita, </a:t>
            </a:r>
            <a:r>
              <a:rPr lang="cs-CZ" dirty="0" err="1" smtClean="0"/>
              <a:t>ethnosymbolismus</a:t>
            </a:r>
            <a:r>
              <a:rPr lang="cs-CZ" dirty="0" smtClean="0"/>
              <a:t> (</a:t>
            </a:r>
            <a:r>
              <a:rPr lang="cs-CZ" dirty="0" err="1"/>
              <a:t>Billing</a:t>
            </a:r>
            <a:r>
              <a:rPr lang="cs-CZ" dirty="0"/>
              <a:t>, Smith</a:t>
            </a:r>
            <a:r>
              <a:rPr lang="cs-CZ" dirty="0" smtClean="0"/>
              <a:t>)</a:t>
            </a:r>
          </a:p>
          <a:p>
            <a:r>
              <a:rPr lang="cs-CZ" i="1" dirty="0" smtClean="0"/>
              <a:t>Etnicita = analytická kategorie sloužící k popisu diferencí a identit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61653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Storchová a kol., </a:t>
            </a:r>
            <a:r>
              <a:rPr lang="cs-CZ" i="1" dirty="0" smtClean="0"/>
              <a:t>Koncepty a dějiny</a:t>
            </a:r>
            <a:r>
              <a:rPr lang="cs-CZ" dirty="0" smtClean="0"/>
              <a:t>,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Gymnázium, tercie, 4 vyučovací hodiny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Co je národ? </a:t>
            </a:r>
          </a:p>
          <a:p>
            <a:pPr lvl="1"/>
            <a:r>
              <a:rPr lang="cs-CZ" dirty="0" smtClean="0"/>
              <a:t>Cíl: Žák si osvojí základní pojmy potřebné pro uchopení fenoménu národa a jejich významy.</a:t>
            </a:r>
          </a:p>
          <a:p>
            <a:r>
              <a:rPr lang="cs-CZ" dirty="0" smtClean="0"/>
              <a:t>Národní hnutí</a:t>
            </a:r>
          </a:p>
          <a:p>
            <a:pPr lvl="1"/>
            <a:r>
              <a:rPr lang="cs-CZ" dirty="0" smtClean="0"/>
              <a:t>Cíl: Žák si osvojí základní periodizaci a charakteristiku epoch národního hnutí v českých zemích.</a:t>
            </a:r>
          </a:p>
          <a:p>
            <a:r>
              <a:rPr lang="cs-CZ" dirty="0" smtClean="0"/>
              <a:t>RKZ</a:t>
            </a:r>
          </a:p>
          <a:p>
            <a:pPr lvl="1"/>
            <a:r>
              <a:rPr lang="cs-CZ" dirty="0" smtClean="0"/>
              <a:t>Cíl: Žák dovede vyložit význam tzv. Rukopisů při formování moderního českého národa.</a:t>
            </a:r>
          </a:p>
          <a:p>
            <a:r>
              <a:rPr lang="cs-CZ" dirty="0" smtClean="0"/>
              <a:t>Nacionalismus a předsudky</a:t>
            </a:r>
          </a:p>
          <a:p>
            <a:pPr lvl="1"/>
            <a:r>
              <a:rPr lang="cs-CZ" dirty="0" smtClean="0"/>
              <a:t>Cíl: Žák objasní kořeny nacionalismu a jeho negativní stránky za použití pojmu „předsudek“.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0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8080"/>
                </a:solidFill>
              </a:rPr>
              <a:t>České národní hnutí: </a:t>
            </a:r>
            <a:br>
              <a:rPr lang="cs-CZ" dirty="0" smtClean="0">
                <a:solidFill>
                  <a:srgbClr val="008080"/>
                </a:solidFill>
              </a:rPr>
            </a:br>
            <a:r>
              <a:rPr lang="cs-CZ" dirty="0" smtClean="0">
                <a:solidFill>
                  <a:srgbClr val="008080"/>
                </a:solidFill>
              </a:rPr>
              <a:t>Formování moderního českého národa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Úvod: opakování závěrů 1. hodiny (konceptualizace národa – státní/ kulturní) (4´)</a:t>
            </a:r>
          </a:p>
          <a:p>
            <a:r>
              <a:rPr lang="cs-CZ" dirty="0" smtClean="0"/>
              <a:t>Motivace: práce s citáty slavných osobností (15´)</a:t>
            </a:r>
          </a:p>
          <a:p>
            <a:r>
              <a:rPr lang="cs-CZ" dirty="0" smtClean="0"/>
              <a:t>Výklad (s pomocí časové osy) (8´)</a:t>
            </a:r>
          </a:p>
          <a:p>
            <a:r>
              <a:rPr lang="cs-CZ" dirty="0" smtClean="0"/>
              <a:t>Reflexe (18´)</a:t>
            </a:r>
          </a:p>
          <a:p>
            <a:pPr lvl="1"/>
            <a:r>
              <a:rPr lang="cs-CZ" dirty="0"/>
              <a:t>Ř</a:t>
            </a:r>
            <a:r>
              <a:rPr lang="cs-CZ" dirty="0" smtClean="0"/>
              <a:t>ízený rozhovor (5‘)</a:t>
            </a:r>
          </a:p>
          <a:p>
            <a:pPr lvl="1"/>
            <a:r>
              <a:rPr lang="cs-CZ" dirty="0" smtClean="0"/>
              <a:t>Práce s učebnicí  (kritické čtení): </a:t>
            </a:r>
            <a:r>
              <a:rPr lang="cs-CZ" i="1" dirty="0"/>
              <a:t>Jakým způsobem tam máte vyložen „český národ“? Které osoby tam vystupují a které třeba nevystupují? </a:t>
            </a:r>
            <a:r>
              <a:rPr lang="cs-CZ" dirty="0" smtClean="0"/>
              <a:t>(5´)</a:t>
            </a:r>
          </a:p>
          <a:p>
            <a:pPr lvl="1"/>
            <a:r>
              <a:rPr lang="cs-CZ" dirty="0" smtClean="0"/>
              <a:t>Diskuse (s pomocí časové osy) (8´)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4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B050"/>
                </a:solidFill>
              </a:rPr>
              <a:t>Celkové hodnocení </a:t>
            </a:r>
            <a:r>
              <a:rPr lang="cs-CZ" dirty="0">
                <a:solidFill>
                  <a:srgbClr val="00B050"/>
                </a:solidFill>
              </a:rPr>
              <a:t>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dirty="0"/>
              <a:t>Hodina o národním obrození </a:t>
            </a:r>
            <a:r>
              <a:rPr lang="cs-CZ" dirty="0">
                <a:solidFill>
                  <a:srgbClr val="00B050"/>
                </a:solidFill>
              </a:rPr>
              <a:t>se v mnohém lišila od „normálního“ výkladu o tomto tématu </a:t>
            </a:r>
            <a:r>
              <a:rPr lang="cs-CZ" dirty="0"/>
              <a:t>a to oceňuju nejvíce.“</a:t>
            </a:r>
          </a:p>
          <a:p>
            <a:r>
              <a:rPr lang="cs-CZ" dirty="0"/>
              <a:t>„Celkově musím ocenit, že </a:t>
            </a:r>
            <a:r>
              <a:rPr lang="cs-CZ" dirty="0">
                <a:solidFill>
                  <a:srgbClr val="00B050"/>
                </a:solidFill>
              </a:rPr>
              <a:t>toto téma, které často působí jako velice nudné, bylo podáno zajímavě pro žáky</a:t>
            </a:r>
            <a:r>
              <a:rPr lang="cs-CZ" dirty="0"/>
              <a:t>. Cením si toho, že to </a:t>
            </a:r>
            <a:r>
              <a:rPr lang="cs-CZ" dirty="0">
                <a:solidFill>
                  <a:srgbClr val="00B050"/>
                </a:solidFill>
              </a:rPr>
              <a:t>nebyl jen strohý výklad</a:t>
            </a:r>
            <a:r>
              <a:rPr lang="cs-CZ" dirty="0"/>
              <a:t> (časová osa, fotky, citáty, práce s učebnicí).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5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B050"/>
                </a:solidFill>
              </a:rPr>
              <a:t>Celkové hodnocení výuky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</a:t>
            </a:r>
            <a:r>
              <a:rPr lang="cs-CZ" dirty="0"/>
              <a:t>Určitě je dobré zmínit proměny pojetí slova národ, ale nejsem si jistá, </a:t>
            </a:r>
            <a:r>
              <a:rPr lang="cs-CZ" dirty="0">
                <a:solidFill>
                  <a:srgbClr val="00B050"/>
                </a:solidFill>
              </a:rPr>
              <a:t>jestli na to 8. třída už má intelektuální a filosofickou výbavu. Jestli tuto myšlenku už umí přijmout. Pochopit asi ano, ale nějak osobně zpracovat</a:t>
            </a:r>
            <a:r>
              <a:rPr lang="cs-CZ" dirty="0" smtClean="0">
                <a:solidFill>
                  <a:srgbClr val="00B050"/>
                </a:solidFill>
              </a:rPr>
              <a:t>.“</a:t>
            </a:r>
          </a:p>
          <a:p>
            <a:r>
              <a:rPr lang="cs-CZ" dirty="0" smtClean="0"/>
              <a:t>„Hodina pro žáky 8. třídy spíše nesrozumitelná. Toto pojetí „národního obrození“ skrze definování národa jako takového a poukázání na proměnu této definice v čase </a:t>
            </a:r>
            <a:r>
              <a:rPr lang="en-GB" dirty="0" smtClean="0"/>
              <a:t>[je]</a:t>
            </a:r>
            <a:r>
              <a:rPr lang="cs-CZ" dirty="0" smtClean="0"/>
              <a:t> velmi zajímavé a použitelné, ale </a:t>
            </a:r>
            <a:r>
              <a:rPr lang="en-GB" dirty="0" smtClean="0"/>
              <a:t>[</a:t>
            </a:r>
            <a:r>
              <a:rPr lang="cs-CZ" dirty="0" smtClean="0"/>
              <a:t>…</a:t>
            </a:r>
            <a:r>
              <a:rPr lang="en-GB" dirty="0" smtClean="0"/>
              <a:t>]</a:t>
            </a:r>
            <a:r>
              <a:rPr lang="cs-CZ" dirty="0" smtClean="0"/>
              <a:t> v tomto případě </a:t>
            </a:r>
            <a:r>
              <a:rPr lang="en-GB" dirty="0" smtClean="0"/>
              <a:t>[</a:t>
            </a:r>
            <a:r>
              <a:rPr lang="cs-CZ" dirty="0" smtClean="0"/>
              <a:t>…</a:t>
            </a:r>
            <a:r>
              <a:rPr lang="en-GB" dirty="0" smtClean="0"/>
              <a:t>]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učitel zaměřil sice hodinu na pojmy, ale samotnému vysvětlení a ověření, zda žáci pojmy pochopili, nevěnoval téměř pozornost.“</a:t>
            </a:r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2274</Words>
  <Application>Microsoft Office PowerPoint</Application>
  <PresentationFormat>Předvádění na obrazovce (4:3)</PresentationFormat>
  <Paragraphs>206</Paragraphs>
  <Slides>28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České národní hnutí: Formování moderního českého národa</vt:lpstr>
      <vt:lpstr>Člověk a svět (RVP ZV)</vt:lpstr>
      <vt:lpstr>Klíčové kompetence ve vztahu ke vzdělávací oblasti (RVP ZV)</vt:lpstr>
      <vt:lpstr>Modernizace společnosti (RVP ZV)</vt:lpstr>
      <vt:lpstr>Proměny teoretického zázemí  (z historiografického hlediska)</vt:lpstr>
      <vt:lpstr>Gymnázium, tercie, 4 vyučovací hodiny</vt:lpstr>
      <vt:lpstr>České národní hnutí:  Formování moderního českého národa</vt:lpstr>
      <vt:lpstr>Celkové hodnocení výuky</vt:lpstr>
      <vt:lpstr>Celkové hodnocení výuky</vt:lpstr>
      <vt:lpstr>Konceptová analýza I: 2D diagramy</vt:lpstr>
      <vt:lpstr>Konceptová analýza I: 2D diagramy</vt:lpstr>
      <vt:lpstr>Konceptová analýza I: 2D diagramy</vt:lpstr>
      <vt:lpstr>Prezentace aplikace PowerPoint</vt:lpstr>
      <vt:lpstr>Konceptová analýza I:  2D diagramy</vt:lpstr>
      <vt:lpstr>Prezentace aplikace PowerPoint</vt:lpstr>
      <vt:lpstr>Konceptová analýza I: 2D diagramy</vt:lpstr>
      <vt:lpstr>Hodnocení kvality výukových situací</vt:lpstr>
      <vt:lpstr>Záznam situace „Motivace“</vt:lpstr>
      <vt:lpstr>Rozbor transformace obsahu</vt:lpstr>
      <vt:lpstr>Rozbor transformace obsahu</vt:lpstr>
      <vt:lpstr>Konceptová analýza II: 3D diagram</vt:lpstr>
      <vt:lpstr>Historické myšlení</vt:lpstr>
      <vt:lpstr>Celkové hodnocení výuky</vt:lpstr>
      <vt:lpstr>Celkové hodnocení výuky</vt:lpstr>
      <vt:lpstr>Posouzení kvality „Motivace“</vt:lpstr>
      <vt:lpstr>Návrh alterace</vt:lpstr>
      <vt:lpstr>Otázky: Kritéria pro posuzování kvality</vt:lpstr>
      <vt:lpstr>Otázky: Dosažení cílů výuky?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národní obrození  nebo  Formování moderního českého národa?</dc:title>
  <dc:creator>uzivatel</dc:creator>
  <cp:lastModifiedBy>uzivatel</cp:lastModifiedBy>
  <cp:revision>56</cp:revision>
  <dcterms:created xsi:type="dcterms:W3CDTF">2015-11-23T11:19:25Z</dcterms:created>
  <dcterms:modified xsi:type="dcterms:W3CDTF">2015-11-25T00:38:30Z</dcterms:modified>
</cp:coreProperties>
</file>