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71" r:id="rId5"/>
    <p:sldId id="272" r:id="rId6"/>
    <p:sldId id="273" r:id="rId7"/>
    <p:sldId id="258" r:id="rId8"/>
    <p:sldId id="275" r:id="rId9"/>
    <p:sldId id="259" r:id="rId10"/>
    <p:sldId id="270" r:id="rId11"/>
    <p:sldId id="268" r:id="rId12"/>
    <p:sldId id="260" r:id="rId13"/>
    <p:sldId id="261" r:id="rId14"/>
    <p:sldId id="263" r:id="rId15"/>
    <p:sldId id="264" r:id="rId16"/>
    <p:sldId id="265" r:id="rId17"/>
    <p:sldId id="266" r:id="rId18"/>
    <p:sldId id="274" r:id="rId19"/>
    <p:sldId id="26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6" autoAdjust="0"/>
  </p:normalViewPr>
  <p:slideViewPr>
    <p:cSldViewPr>
      <p:cViewPr varScale="1">
        <p:scale>
          <a:sx n="65" d="100"/>
          <a:sy n="65" d="100"/>
        </p:scale>
        <p:origin x="-98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7C994-0858-490C-8364-2F6B6F1418C3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40C8D-EE35-4394-8C45-A66DD56F77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358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90D3-C405-4FDB-972C-543FD490F643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ABCD-0CEF-45CB-AC3C-EFB7BE5EFD84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120-2415-4A03-8145-C3EED1AAB414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0290-645E-465E-9208-8F240EB8CAA0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168-0111-4765-A321-0286B2CE1521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3383-492B-4938-B87B-037DA546EDED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1187-AA8D-4E90-A789-28CD072501C0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B86-C46E-4093-8AD0-A0B155FCC244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0DB-66ED-48BB-80FF-67EF10DF1F94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F7A9-5654-4F26-BF97-317FAAAD8B7C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494-236F-4436-B4B7-B4A4C81DFD2B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F38B-51D3-48CE-9B7C-5A5F7EB55AF2}" type="datetime1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E4EBB-8226-447E-AEC5-F7D3AF77F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ehampton.ac.uk/Creative-Connection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Ned&#283;lka\Dokumenty\PRVOUK\PRVOUK%20konference%205.4.2013\Audio_003.wav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C:\Documents%20and%20Settings\Ned&#283;lka\Dokumenty\PRVOUK\PRVOUK%20konference%205.4.2013\Audio_002.wav" TargetMode="External"/><Relationship Id="rId1" Type="http://schemas.openxmlformats.org/officeDocument/2006/relationships/audio" Target="file:///C:\Documents%20and%20Settings\Ned&#283;lka\Dokumenty\PRVOUK\PRVOUK%20konference%205.4.2013\Audio_001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PRVOUK </a:t>
            </a:r>
            <a:br>
              <a:rPr lang="cs-CZ" dirty="0" smtClean="0"/>
            </a:br>
            <a:r>
              <a:rPr lang="cs-CZ" dirty="0" smtClean="0"/>
              <a:t>HV, VV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od 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BASALAEVA, N. </a:t>
            </a:r>
            <a:r>
              <a:rPr lang="en-US" sz="2400" dirty="0" err="1"/>
              <a:t>Jiří</a:t>
            </a:r>
            <a:r>
              <a:rPr lang="en-US" sz="2400" dirty="0"/>
              <a:t> </a:t>
            </a:r>
            <a:r>
              <a:rPr lang="en-US" sz="2400" dirty="0" err="1"/>
              <a:t>Laburda</a:t>
            </a:r>
            <a:r>
              <a:rPr lang="en-US" sz="2400" dirty="0"/>
              <a:t> </a:t>
            </a:r>
            <a:r>
              <a:rPr lang="en-US" sz="2400" dirty="0" err="1"/>
              <a:t>Eine</a:t>
            </a:r>
            <a:r>
              <a:rPr lang="en-US" sz="2400" dirty="0"/>
              <a:t> </a:t>
            </a:r>
            <a:r>
              <a:rPr lang="en-US" sz="2400" dirty="0" err="1"/>
              <a:t>Annäherung</a:t>
            </a:r>
            <a:r>
              <a:rPr lang="en-US" sz="2400" dirty="0"/>
              <a:t> </a:t>
            </a:r>
            <a:r>
              <a:rPr lang="en-US" sz="2400" dirty="0" err="1"/>
              <a:t>zum</a:t>
            </a:r>
            <a:r>
              <a:rPr lang="en-US" sz="2400" dirty="0"/>
              <a:t> </a:t>
            </a:r>
            <a:r>
              <a:rPr lang="en-US" sz="2400" dirty="0" err="1"/>
              <a:t>Stil</a:t>
            </a:r>
            <a:r>
              <a:rPr lang="en-US" sz="2400" dirty="0"/>
              <a:t> seiner </a:t>
            </a:r>
            <a:r>
              <a:rPr lang="en-US" sz="2400" dirty="0" err="1"/>
              <a:t>Klavierwerke</a:t>
            </a:r>
            <a:r>
              <a:rPr lang="en-US" sz="2400" dirty="0"/>
              <a:t>.  In:  </a:t>
            </a:r>
            <a:r>
              <a:rPr lang="en-US" sz="2400" i="1" dirty="0"/>
              <a:t>Brass </a:t>
            </a:r>
            <a:r>
              <a:rPr lang="en-US" sz="2400" i="1" dirty="0" err="1" smtClean="0"/>
              <a:t>Journalplus</a:t>
            </a:r>
            <a:r>
              <a:rPr lang="cs-CZ" sz="2400" i="1" dirty="0" smtClean="0"/>
              <a:t>. </a:t>
            </a:r>
            <a:r>
              <a:rPr lang="en-US" sz="2400" dirty="0" smtClean="0"/>
              <a:t>Wolfgang </a:t>
            </a:r>
            <a:r>
              <a:rPr lang="en-US" sz="2400" dirty="0"/>
              <a:t>G. Haas-</a:t>
            </a:r>
            <a:r>
              <a:rPr lang="en-US" sz="2400" dirty="0" err="1"/>
              <a:t>Musikverlag</a:t>
            </a:r>
            <a:r>
              <a:rPr lang="en-US" sz="2400" dirty="0"/>
              <a:t> Köln </a:t>
            </a:r>
            <a:r>
              <a:rPr lang="en-US" sz="2400" dirty="0" err="1"/>
              <a:t>e.K</a:t>
            </a:r>
            <a:r>
              <a:rPr lang="en-US" sz="2400" dirty="0"/>
              <a:t>., </a:t>
            </a:r>
            <a:r>
              <a:rPr lang="en-US" sz="2400" dirty="0" smtClean="0"/>
              <a:t>01. 2012</a:t>
            </a:r>
            <a:r>
              <a:rPr lang="en-US" sz="2400" dirty="0"/>
              <a:t>. s. 8-9. ISSN 0939-4583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FULKOVÁ, M. HAJDUŠKOVÁ, M. SEHNALÍKOVÁ, V. </a:t>
            </a:r>
            <a:r>
              <a:rPr lang="cs-CZ" sz="2400" i="1" dirty="0" smtClean="0"/>
              <a:t>Galerijní a muzejní edukace 1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 : Univerzita Karlova v Praze, Pedagogická fakulta, Uměleckoprůmyslové museum v Praze, 2012. 315 s. ISBN 978-80-7290-535-5.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BLÁHA, J. Výtvarné umění a hudba. Tvar, prostor, čas I/1.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 : TOGGA, 2012. 231 s. ISBN 978-80-87258-69-9.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	          	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421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</a:t>
            </a:r>
            <a:br>
              <a:rPr lang="cs-CZ" dirty="0" smtClean="0"/>
            </a:br>
            <a:r>
              <a:rPr lang="cs-CZ" dirty="0" smtClean="0"/>
              <a:t>HV – </a:t>
            </a:r>
            <a:r>
              <a:rPr lang="cs-CZ" b="1" dirty="0" smtClean="0"/>
              <a:t>osobnost žáka ve vztahu k umění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osobnosti – hloubka procesu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zájmy, postoje, vkus, preference</a:t>
            </a:r>
          </a:p>
          <a:p>
            <a:r>
              <a:rPr lang="cs-CZ" sz="2400" dirty="0" smtClean="0"/>
              <a:t>VÁŇOVÁ, H. Vztah dítěte k hudbě. </a:t>
            </a:r>
            <a:r>
              <a:rPr lang="cs-CZ" sz="2400" i="1" dirty="0" smtClean="0"/>
              <a:t>Hudební výchova</a:t>
            </a:r>
            <a:r>
              <a:rPr lang="cs-CZ" sz="2400" dirty="0" smtClean="0"/>
              <a:t>, č. 3, </a:t>
            </a:r>
            <a:r>
              <a:rPr lang="cs-CZ" sz="2400" dirty="0" err="1" smtClean="0"/>
              <a:t>roč</a:t>
            </a:r>
            <a:r>
              <a:rPr lang="cs-CZ" sz="2400" dirty="0" smtClean="0"/>
              <a:t>. 20, 2013, s. 39-40. ISSN 1210-3638.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000364" y="2285992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</a:t>
            </a:r>
            <a:br>
              <a:rPr lang="cs-CZ" dirty="0" smtClean="0"/>
            </a:br>
            <a:r>
              <a:rPr lang="cs-CZ" dirty="0" smtClean="0"/>
              <a:t>HV – ilustrace SZZ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Hudba a pohyb:</a:t>
            </a:r>
            <a:endParaRPr lang="cs-CZ" dirty="0"/>
          </a:p>
          <a:p>
            <a:pPr>
              <a:buNone/>
            </a:pPr>
            <a:r>
              <a:rPr lang="cs-CZ" dirty="0"/>
              <a:t>- funkce hudby ve společnosti</a:t>
            </a:r>
          </a:p>
          <a:p>
            <a:pPr>
              <a:buNone/>
            </a:pPr>
            <a:r>
              <a:rPr lang="cs-CZ" dirty="0"/>
              <a:t>- vyjádření rytmu a metra v pohybových aktivitách člověka</a:t>
            </a:r>
          </a:p>
          <a:p>
            <a:pPr>
              <a:buNone/>
            </a:pPr>
            <a:r>
              <a:rPr lang="cs-CZ" dirty="0"/>
              <a:t>- průřez dějinami žánrů, v nichž rytmus a metrum plní úlohu dominujícího výrazového prostředku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</a:t>
            </a:r>
            <a:br>
              <a:rPr lang="cs-CZ" dirty="0" smtClean="0"/>
            </a:br>
            <a:r>
              <a:rPr lang="cs-CZ" dirty="0" smtClean="0"/>
              <a:t>HV – ilustrace SZZ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Hudba a příroda: </a:t>
            </a:r>
            <a:endParaRPr lang="cs-CZ" dirty="0"/>
          </a:p>
          <a:p>
            <a:pPr>
              <a:buNone/>
            </a:pPr>
            <a:r>
              <a:rPr lang="cs-CZ" dirty="0"/>
              <a:t>- inspirace přírodou v proměnách hudebních stylů</a:t>
            </a:r>
          </a:p>
          <a:p>
            <a:pPr>
              <a:buNone/>
            </a:pPr>
            <a:r>
              <a:rPr lang="cs-CZ" dirty="0"/>
              <a:t>- zvukomalba jako specifická podoba hudebního výraziva </a:t>
            </a:r>
          </a:p>
          <a:p>
            <a:pPr>
              <a:buNone/>
            </a:pPr>
            <a:r>
              <a:rPr lang="cs-CZ" dirty="0"/>
              <a:t>- charakteristika hudebně výrazových prostředků příznačných pro zachycení přírodních inspirací s důrazem na melodiku a harmonii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Faktory: </a:t>
            </a:r>
          </a:p>
          <a:p>
            <a:pPr>
              <a:buFontTx/>
              <a:buChar char="-"/>
            </a:pPr>
            <a:r>
              <a:rPr lang="cs-CZ" dirty="0" smtClean="0"/>
              <a:t>tradice</a:t>
            </a:r>
          </a:p>
          <a:p>
            <a:pPr>
              <a:buFontTx/>
              <a:buChar char="-"/>
            </a:pPr>
            <a:r>
              <a:rPr lang="cs-CZ" dirty="0" smtClean="0"/>
              <a:t>úzus</a:t>
            </a:r>
          </a:p>
          <a:p>
            <a:pPr>
              <a:buFontTx/>
              <a:buChar char="-"/>
            </a:pPr>
            <a:r>
              <a:rPr lang="cs-CZ" dirty="0" smtClean="0"/>
              <a:t>komparace</a:t>
            </a:r>
          </a:p>
          <a:p>
            <a:pPr>
              <a:buFontTx/>
              <a:buChar char="-"/>
            </a:pPr>
            <a:r>
              <a:rPr lang="cs-CZ" dirty="0" smtClean="0"/>
              <a:t>originalita</a:t>
            </a:r>
          </a:p>
          <a:p>
            <a:pPr>
              <a:buFontTx/>
              <a:buChar char="-"/>
            </a:pPr>
            <a:r>
              <a:rPr lang="cs-CZ" dirty="0" smtClean="0"/>
              <a:t>interpretační specifika žánru a stylu</a:t>
            </a:r>
          </a:p>
          <a:p>
            <a:r>
              <a:rPr lang="cs-CZ" sz="2600" cap="all" dirty="0"/>
              <a:t>Gregor, </a:t>
            </a:r>
            <a:r>
              <a:rPr lang="cs-CZ" sz="2600" cap="all" dirty="0" smtClean="0"/>
              <a:t>V</a:t>
            </a:r>
            <a:r>
              <a:rPr lang="cs-CZ" sz="2600" dirty="0" smtClean="0"/>
              <a:t>. </a:t>
            </a:r>
            <a:r>
              <a:rPr lang="cs-CZ" sz="2600" i="1" dirty="0"/>
              <a:t>Klavír – černobílé tajemství </a:t>
            </a:r>
            <a:r>
              <a:rPr lang="cs-CZ" sz="2600" i="1" dirty="0" smtClean="0"/>
              <a:t>interpretace. </a:t>
            </a:r>
            <a:r>
              <a:rPr lang="cs-CZ" sz="2600" dirty="0" smtClean="0"/>
              <a:t>1. </a:t>
            </a:r>
            <a:r>
              <a:rPr lang="cs-CZ" sz="2600" dirty="0" err="1" smtClean="0"/>
              <a:t>vyd</a:t>
            </a:r>
            <a:r>
              <a:rPr lang="cs-CZ" sz="2600" dirty="0" smtClean="0"/>
              <a:t>. Praha : Karolinum, 2012. 164 s. ISBN: 978-80-246-2141-8.</a:t>
            </a:r>
          </a:p>
          <a:p>
            <a:r>
              <a:rPr lang="cs-CZ" sz="2600" cap="all" dirty="0"/>
              <a:t>Pecháček, </a:t>
            </a:r>
            <a:r>
              <a:rPr lang="cs-CZ" sz="2600" cap="all" dirty="0" smtClean="0"/>
              <a:t>S</a:t>
            </a:r>
            <a:r>
              <a:rPr lang="cs-CZ" sz="2600" dirty="0" smtClean="0"/>
              <a:t>. </a:t>
            </a:r>
            <a:r>
              <a:rPr lang="cs-CZ" sz="2600" i="1" dirty="0"/>
              <a:t>Česká sborová tvorba II (Baroko a klasicismus)</a:t>
            </a:r>
            <a:r>
              <a:rPr lang="cs-CZ" sz="2600" dirty="0"/>
              <a:t>. Praha : Univerzita </a:t>
            </a:r>
            <a:r>
              <a:rPr lang="cs-CZ" sz="2600" dirty="0" smtClean="0"/>
              <a:t>Karlova v Praze, Pedagogická </a:t>
            </a:r>
            <a:r>
              <a:rPr lang="cs-CZ" sz="2600" dirty="0"/>
              <a:t>fakulta, 2012. 200 s. ISBN 978-80-7290-539-3.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 </a:t>
            </a:r>
            <a:br>
              <a:rPr lang="cs-CZ" dirty="0" smtClean="0"/>
            </a:br>
            <a:r>
              <a:rPr lang="cs-CZ" dirty="0" err="1" smtClean="0"/>
              <a:t>Ná</a:t>
            </a:r>
            <a:r>
              <a:rPr lang="cs-CZ" dirty="0" smtClean="0"/>
              <a:t>, </a:t>
            </a:r>
            <a:r>
              <a:rPr lang="cs-CZ" dirty="0" err="1" smtClean="0"/>
              <a:t>Sb</a:t>
            </a:r>
            <a:r>
              <a:rPr lang="cs-CZ" dirty="0" smtClean="0"/>
              <a:t> – </a:t>
            </a:r>
            <a:r>
              <a:rPr lang="cs-CZ" b="1" dirty="0" smtClean="0"/>
              <a:t>interpretace (reprodukce) díla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Dlouhodobé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interpretace uměleckých děl </a:t>
            </a:r>
          </a:p>
          <a:p>
            <a:pPr>
              <a:buNone/>
            </a:pPr>
            <a:r>
              <a:rPr lang="cs-CZ" dirty="0" smtClean="0"/>
              <a:t>s jinými než čistě estetickými funkcemi</a:t>
            </a:r>
          </a:p>
          <a:p>
            <a:pPr>
              <a:buNone/>
            </a:pPr>
            <a:r>
              <a:rPr lang="cs-CZ" dirty="0" smtClean="0"/>
              <a:t>(požadavek výuky a doby)</a:t>
            </a:r>
          </a:p>
          <a:p>
            <a:r>
              <a:rPr lang="cs-CZ" dirty="0" smtClean="0"/>
              <a:t>1918 – 2018 </a:t>
            </a:r>
          </a:p>
          <a:p>
            <a:r>
              <a:rPr lang="cs-CZ" dirty="0" smtClean="0"/>
              <a:t>objekty – hudba samostatné ČSR </a:t>
            </a:r>
          </a:p>
          <a:p>
            <a:r>
              <a:rPr lang="cs-CZ" dirty="0" smtClean="0"/>
              <a:t>1919 – 2019 </a:t>
            </a:r>
          </a:p>
          <a:p>
            <a:r>
              <a:rPr lang="cs-CZ" dirty="0" smtClean="0"/>
              <a:t>objekty – liturgická hudba CČSH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Indikátory plnění dlouhodobých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publikační výstupy: </a:t>
            </a:r>
          </a:p>
          <a:p>
            <a:pPr>
              <a:buFontTx/>
              <a:buChar char="-"/>
            </a:pPr>
            <a:r>
              <a:rPr lang="cs-CZ" dirty="0" smtClean="0"/>
              <a:t>monografie </a:t>
            </a:r>
            <a:r>
              <a:rPr lang="cs-CZ" i="1" dirty="0" smtClean="0"/>
              <a:t>Malá všední hudba</a:t>
            </a:r>
          </a:p>
          <a:p>
            <a:pPr>
              <a:buFontTx/>
              <a:buChar char="-"/>
            </a:pPr>
            <a:r>
              <a:rPr lang="cs-CZ" dirty="0" smtClean="0"/>
              <a:t>monografie </a:t>
            </a:r>
            <a:r>
              <a:rPr lang="cs-CZ" i="1" dirty="0" smtClean="0"/>
              <a:t>Intertextuální fenomény ve výtvarné kultuře</a:t>
            </a:r>
          </a:p>
          <a:p>
            <a:pPr>
              <a:buFontTx/>
              <a:buChar char="-"/>
            </a:pPr>
            <a:r>
              <a:rPr lang="cs-CZ" dirty="0" smtClean="0"/>
              <a:t>články v recenzovaných časopisech (muzejní a galerijní pedagogika, didaktická aplikace hudby s rozšířenou společenskou funkcí)</a:t>
            </a:r>
          </a:p>
          <a:p>
            <a:pPr>
              <a:buFontTx/>
              <a:buChar char="-"/>
            </a:pP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indikátory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Národní a evropská identita ve výchově a vzdělání</a:t>
            </a:r>
          </a:p>
          <a:p>
            <a:r>
              <a:rPr lang="cs-CZ" dirty="0" smtClean="0"/>
              <a:t>didaktický transfer uměleckého výraziva</a:t>
            </a:r>
          </a:p>
          <a:p>
            <a:r>
              <a:rPr lang="cs-CZ" u="sng" dirty="0" err="1" smtClean="0"/>
              <a:t>ind</a:t>
            </a:r>
            <a:r>
              <a:rPr lang="cs-CZ" u="sng" dirty="0" smtClean="0"/>
              <a:t>.</a:t>
            </a:r>
            <a:r>
              <a:rPr lang="cs-CZ" dirty="0" smtClean="0"/>
              <a:t> články v časopise </a:t>
            </a:r>
            <a:r>
              <a:rPr lang="cs-CZ" i="1" dirty="0" smtClean="0"/>
              <a:t>Hudební výchova </a:t>
            </a:r>
            <a:r>
              <a:rPr lang="cs-CZ" dirty="0" smtClean="0"/>
              <a:t>(</a:t>
            </a:r>
            <a:r>
              <a:rPr lang="cs-CZ" i="1" dirty="0" smtClean="0"/>
              <a:t>Písně v klávesách, klávesy v písních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srovnávací hudební pedagogika </a:t>
            </a:r>
          </a:p>
          <a:p>
            <a:r>
              <a:rPr lang="cs-CZ" u="sng" dirty="0" err="1" smtClean="0"/>
              <a:t>ind</a:t>
            </a:r>
            <a:r>
              <a:rPr lang="cs-CZ" u="sng" dirty="0" smtClean="0"/>
              <a:t>.</a:t>
            </a:r>
            <a:r>
              <a:rPr lang="cs-CZ" dirty="0" smtClean="0"/>
              <a:t> monografie KODEJŠKA, M., LOJDOVÁ, J. </a:t>
            </a:r>
            <a:r>
              <a:rPr lang="cs-CZ" i="1" dirty="0" smtClean="0"/>
              <a:t>Hudební vzdělávání  na 2. stupni škol ve Slovenské republice, Polské republice a v Maďarsku </a:t>
            </a:r>
            <a:r>
              <a:rPr lang="cs-CZ" dirty="0" smtClean="0"/>
              <a:t>(hrazeno z prostředků GAUK)</a:t>
            </a:r>
          </a:p>
          <a:p>
            <a:r>
              <a:rPr lang="cs-CZ" dirty="0" smtClean="0"/>
              <a:t>dějiny hudební pedagogiky</a:t>
            </a:r>
          </a:p>
          <a:p>
            <a:r>
              <a:rPr lang="cs-CZ" u="sng" dirty="0" err="1" smtClean="0"/>
              <a:t>ind</a:t>
            </a:r>
            <a:r>
              <a:rPr lang="cs-CZ" u="sng" dirty="0" smtClean="0"/>
              <a:t>.</a:t>
            </a:r>
            <a:r>
              <a:rPr lang="cs-CZ" dirty="0" smtClean="0"/>
              <a:t> monografie </a:t>
            </a:r>
            <a:r>
              <a:rPr lang="cs-CZ" cap="all" dirty="0" smtClean="0"/>
              <a:t>Bělohlávková,</a:t>
            </a:r>
            <a:r>
              <a:rPr lang="cs-CZ" dirty="0" smtClean="0"/>
              <a:t> P. </a:t>
            </a:r>
            <a:r>
              <a:rPr lang="cs-CZ" i="1" dirty="0" smtClean="0"/>
              <a:t>Jan Ladislav Dusík, umělec s emotivností a ušlechtilostí klavírního projevu </a:t>
            </a:r>
            <a:r>
              <a:rPr lang="cs-CZ" dirty="0" smtClean="0"/>
              <a:t>(předpokládané vydání 1. polovina roku 2013).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indikátory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 err="1" smtClean="0"/>
              <a:t>Creative</a:t>
            </a:r>
            <a:r>
              <a:rPr lang="cs-CZ" b="1" i="1" dirty="0" smtClean="0"/>
              <a:t> </a:t>
            </a:r>
            <a:r>
              <a:rPr lang="cs-CZ" b="1" i="1" dirty="0" err="1" smtClean="0"/>
              <a:t>Connections</a:t>
            </a:r>
            <a:r>
              <a:rPr lang="cs-CZ" dirty="0" smtClean="0"/>
              <a:t>: principy výchovy k evropanství na základě esteticko-výchovné činnosti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roehampton.ac.uk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Creative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Connections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b="1" dirty="0" smtClean="0"/>
              <a:t>Vzdělávání v oblasti kulturní identity národa </a:t>
            </a:r>
            <a:r>
              <a:rPr lang="cs-CZ" dirty="0" smtClean="0"/>
              <a:t>se zaměřením na muzea, galerie a školy</a:t>
            </a:r>
          </a:p>
          <a:p>
            <a:r>
              <a:rPr lang="cs-CZ" dirty="0" err="1" smtClean="0"/>
              <a:t>ind</a:t>
            </a:r>
            <a:r>
              <a:rPr lang="cs-CZ" dirty="0" smtClean="0"/>
              <a:t>. FULKOVÁ, M. </a:t>
            </a:r>
            <a:r>
              <a:rPr lang="cs-CZ" i="1" dirty="0" smtClean="0"/>
              <a:t>Galerijní a muzejní edukace 2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ind</a:t>
            </a:r>
            <a:r>
              <a:rPr lang="cs-CZ" dirty="0" smtClean="0"/>
              <a:t>. BLÁHA, J. </a:t>
            </a:r>
            <a:r>
              <a:rPr lang="cs-CZ" i="1" dirty="0" smtClean="0"/>
              <a:t>Výtvarné umění a hudba. Tvar, prostor, čas I/2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KDDD – pedagogická interpretace uměleckých děl v kontextu vývoje samostatného čsl. státu od 1918</a:t>
            </a:r>
          </a:p>
          <a:p>
            <a:pPr>
              <a:buNone/>
            </a:pPr>
            <a:r>
              <a:rPr lang="cs-CZ" dirty="0" smtClean="0"/>
              <a:t> 		   – muzejní   a galerijní edukace</a:t>
            </a:r>
          </a:p>
          <a:p>
            <a:pPr>
              <a:defRPr/>
            </a:pPr>
            <a:r>
              <a:rPr lang="cs-CZ" dirty="0" smtClean="0"/>
              <a:t>KČL – využití komparativních přístupů v oblasti  výtvarného umění, </a:t>
            </a:r>
            <a:br>
              <a:rPr lang="cs-CZ" dirty="0" smtClean="0"/>
            </a:br>
            <a:r>
              <a:rPr lang="cs-CZ" dirty="0" smtClean="0"/>
              <a:t>hudby a literatury</a:t>
            </a:r>
          </a:p>
          <a:p>
            <a:pPr>
              <a:defRPr/>
            </a:pPr>
            <a:r>
              <a:rPr lang="cs-CZ" dirty="0" err="1" smtClean="0"/>
              <a:t>KSpPg</a:t>
            </a:r>
            <a:r>
              <a:rPr lang="cs-CZ" dirty="0" smtClean="0"/>
              <a:t> – rozvoj uměleckých kreativních potencialit pro autory s handicapem </a:t>
            </a:r>
          </a:p>
          <a:p>
            <a:pPr>
              <a:defRPr/>
            </a:pPr>
            <a:r>
              <a:rPr lang="cs-CZ" dirty="0" smtClean="0"/>
              <a:t>KFOV – fenomenologické aspekty umělecké tvorby a percepce uměleckého díla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HV – Nedělka </a:t>
            </a:r>
          </a:p>
          <a:p>
            <a:pPr>
              <a:buNone/>
            </a:pPr>
            <a:r>
              <a:rPr lang="cs-CZ" dirty="0" err="1" smtClean="0"/>
              <a:t>Ná</a:t>
            </a:r>
            <a:r>
              <a:rPr lang="cs-CZ" dirty="0" smtClean="0"/>
              <a:t> </a:t>
            </a:r>
            <a:r>
              <a:rPr lang="cs-CZ" dirty="0" smtClean="0"/>
              <a:t>– doc. </a:t>
            </a:r>
            <a:r>
              <a:rPr lang="cs-CZ" dirty="0" err="1" smtClean="0"/>
              <a:t>Palkovská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Sb</a:t>
            </a:r>
            <a:r>
              <a:rPr lang="cs-CZ" dirty="0" smtClean="0"/>
              <a:t> </a:t>
            </a:r>
            <a:r>
              <a:rPr lang="cs-CZ" dirty="0" smtClean="0"/>
              <a:t>– prof. Pecháček</a:t>
            </a:r>
          </a:p>
          <a:p>
            <a:pPr>
              <a:buNone/>
            </a:pPr>
            <a:r>
              <a:rPr lang="cs-CZ" dirty="0" smtClean="0"/>
              <a:t>VV – doc. </a:t>
            </a:r>
            <a:r>
              <a:rPr lang="cs-CZ" dirty="0" err="1" smtClean="0"/>
              <a:t>Fulková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doc. </a:t>
            </a:r>
            <a:r>
              <a:rPr lang="cs-CZ" dirty="0" err="1" smtClean="0"/>
              <a:t>Špirk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+ ostatní akademičtí pracovníci a </a:t>
            </a:r>
            <a:r>
              <a:rPr lang="cs-CZ" dirty="0" err="1" smtClean="0"/>
              <a:t>doktorandi</a:t>
            </a:r>
            <a:r>
              <a:rPr lang="cs-CZ" dirty="0" smtClean="0"/>
              <a:t> obou kateder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PaedDr. Miloš </a:t>
            </a:r>
            <a:r>
              <a:rPr lang="cs-CZ" dirty="0" err="1"/>
              <a:t>Kodejška</a:t>
            </a:r>
            <a:r>
              <a:rPr lang="cs-CZ" dirty="0"/>
              <a:t>, </a:t>
            </a:r>
            <a:r>
              <a:rPr lang="cs-CZ" dirty="0" err="1" smtClean="0"/>
              <a:t>CSc</a:t>
            </a:r>
            <a:endParaRPr lang="cs-CZ" dirty="0" smtClean="0"/>
          </a:p>
          <a:p>
            <a:r>
              <a:rPr lang="cs-CZ" dirty="0"/>
              <a:t>Doc. </a:t>
            </a:r>
            <a:r>
              <a:rPr lang="cs-CZ" dirty="0" err="1"/>
              <a:t>MgA</a:t>
            </a:r>
            <a:r>
              <a:rPr lang="cs-CZ" dirty="0"/>
              <a:t>. Věra Kopecká </a:t>
            </a:r>
          </a:p>
          <a:p>
            <a:r>
              <a:rPr lang="cs-CZ" dirty="0"/>
              <a:t>Doc. </a:t>
            </a:r>
            <a:r>
              <a:rPr lang="cs-CZ" dirty="0" err="1"/>
              <a:t>MgA</a:t>
            </a:r>
            <a:r>
              <a:rPr lang="cs-CZ" dirty="0"/>
              <a:t>. Marka </a:t>
            </a:r>
            <a:r>
              <a:rPr lang="cs-CZ" dirty="0" smtClean="0"/>
              <a:t>Perglerová</a:t>
            </a:r>
          </a:p>
          <a:p>
            <a:r>
              <a:rPr lang="cs-CZ" dirty="0"/>
              <a:t>Doc. </a:t>
            </a:r>
            <a:r>
              <a:rPr lang="cs-CZ" dirty="0" err="1"/>
              <a:t>MgA</a:t>
            </a:r>
            <a:r>
              <a:rPr lang="cs-CZ" dirty="0"/>
              <a:t>. Libuše Tichá, Ph.D</a:t>
            </a:r>
            <a:r>
              <a:rPr lang="cs-CZ" dirty="0" smtClean="0"/>
              <a:t>.</a:t>
            </a:r>
          </a:p>
          <a:p>
            <a:r>
              <a:rPr lang="cs-CZ" dirty="0"/>
              <a:t>Doc. PaedDr. Hana Váňová, CSc</a:t>
            </a:r>
            <a:r>
              <a:rPr lang="cs-CZ" dirty="0" smtClean="0"/>
              <a:t>.</a:t>
            </a:r>
          </a:p>
          <a:p>
            <a:r>
              <a:rPr lang="cs-CZ" dirty="0"/>
              <a:t>PhDr. Petra Bělohlávková, Ph.D</a:t>
            </a:r>
            <a:r>
              <a:rPr lang="cs-CZ" dirty="0" smtClean="0"/>
              <a:t>.</a:t>
            </a:r>
          </a:p>
          <a:p>
            <a:r>
              <a:rPr lang="cs-CZ" dirty="0"/>
              <a:t>PhDr. </a:t>
            </a:r>
            <a:r>
              <a:rPr lang="cs-CZ" dirty="0" err="1"/>
              <a:t>MgA</a:t>
            </a:r>
            <a:r>
              <a:rPr lang="cs-CZ" dirty="0"/>
              <a:t>. Vít Gregor, Ph.D. </a:t>
            </a:r>
            <a:endParaRPr lang="cs-CZ" dirty="0" smtClean="0"/>
          </a:p>
          <a:p>
            <a:r>
              <a:rPr lang="cs-CZ" dirty="0" smtClean="0"/>
              <a:t>Mgr</a:t>
            </a:r>
            <a:r>
              <a:rPr lang="cs-CZ" dirty="0"/>
              <a:t>. Kateřina Hurníková, Ph.D.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650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PhDr. Gabriela Kubátová, Ph.D</a:t>
            </a:r>
            <a:r>
              <a:rPr lang="cs-CZ" dirty="0" smtClean="0"/>
              <a:t>.</a:t>
            </a:r>
          </a:p>
          <a:p>
            <a:r>
              <a:rPr lang="cs-CZ" dirty="0"/>
              <a:t>PhDr. Leona Saláková, Ph.D</a:t>
            </a:r>
            <a:r>
              <a:rPr lang="cs-CZ" dirty="0" smtClean="0"/>
              <a:t>.</a:t>
            </a:r>
          </a:p>
          <a:p>
            <a:r>
              <a:rPr lang="cs-CZ" dirty="0"/>
              <a:t>PhDr. Magdalena </a:t>
            </a:r>
            <a:r>
              <a:rPr lang="cs-CZ" dirty="0" smtClean="0"/>
              <a:t>Saláková</a:t>
            </a:r>
          </a:p>
          <a:p>
            <a:r>
              <a:rPr lang="cs-CZ" dirty="0"/>
              <a:t>PaedDr. Alena Tichá, Ph.D</a:t>
            </a:r>
            <a:r>
              <a:rPr lang="cs-CZ" dirty="0" smtClean="0"/>
              <a:t>.</a:t>
            </a:r>
          </a:p>
          <a:p>
            <a:r>
              <a:rPr lang="cs-CZ" dirty="0" err="1"/>
              <a:t>MgA</a:t>
            </a:r>
            <a:r>
              <a:rPr lang="cs-CZ" dirty="0"/>
              <a:t>., Mgr. Marek Valášek, Ph.D</a:t>
            </a:r>
            <a:r>
              <a:rPr lang="cs-CZ" dirty="0" smtClean="0"/>
              <a:t>.</a:t>
            </a:r>
          </a:p>
          <a:p>
            <a:r>
              <a:rPr lang="cs-CZ" dirty="0"/>
              <a:t>Mgr. et Mgr. Jana </a:t>
            </a:r>
            <a:r>
              <a:rPr lang="cs-CZ" dirty="0" smtClean="0"/>
              <a:t>Veverková</a:t>
            </a:r>
          </a:p>
          <a:p>
            <a:r>
              <a:rPr lang="cs-CZ" dirty="0" err="1"/>
              <a:t>MgA</a:t>
            </a:r>
            <a:r>
              <a:rPr lang="cs-CZ" dirty="0"/>
              <a:t>., Mgr. Iva Volavá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572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Lucie </a:t>
            </a:r>
            <a:r>
              <a:rPr lang="cs-CZ" dirty="0" err="1" smtClean="0"/>
              <a:t>Hajdušková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Dr. Helena </a:t>
            </a:r>
            <a:r>
              <a:rPr lang="cs-CZ" dirty="0" err="1" smtClean="0"/>
              <a:t>Hazuková</a:t>
            </a:r>
            <a:endParaRPr lang="cs-CZ" dirty="0" smtClean="0"/>
          </a:p>
          <a:p>
            <a:r>
              <a:rPr lang="cs-CZ" dirty="0" smtClean="0"/>
              <a:t>doc. Jaroslav Bláha</a:t>
            </a:r>
          </a:p>
          <a:p>
            <a:r>
              <a:rPr lang="cs-CZ" dirty="0" smtClean="0"/>
              <a:t>Martin Velíšek,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Mgr.A</a:t>
            </a:r>
            <a:r>
              <a:rPr lang="cs-CZ" dirty="0" smtClean="0"/>
              <a:t>. Lucie </a:t>
            </a:r>
            <a:r>
              <a:rPr lang="cs-CZ" dirty="0" err="1" smtClean="0"/>
              <a:t>Tatarová</a:t>
            </a:r>
            <a:endParaRPr lang="cs-CZ" dirty="0" smtClean="0"/>
          </a:p>
          <a:p>
            <a:r>
              <a:rPr lang="cs-CZ" dirty="0" err="1" smtClean="0"/>
              <a:t>Mgr.A</a:t>
            </a:r>
            <a:r>
              <a:rPr lang="cs-CZ" dirty="0" smtClean="0"/>
              <a:t>. Michal Sedlák</a:t>
            </a:r>
          </a:p>
          <a:p>
            <a:r>
              <a:rPr lang="cs-CZ" dirty="0" smtClean="0"/>
              <a:t>prof. Ladislav Daniel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doc. Martin </a:t>
            </a:r>
            <a:r>
              <a:rPr lang="cs-CZ" dirty="0" err="1" smtClean="0"/>
              <a:t>Raudenský</a:t>
            </a:r>
            <a:endParaRPr lang="cs-CZ" dirty="0" smtClean="0"/>
          </a:p>
          <a:p>
            <a:r>
              <a:rPr lang="cs-CZ" dirty="0" smtClean="0"/>
              <a:t>doc. Zdenek Hůla</a:t>
            </a:r>
          </a:p>
          <a:p>
            <a:r>
              <a:rPr lang="cs-CZ" dirty="0" smtClean="0"/>
              <a:t>doc. Jiří </a:t>
            </a:r>
            <a:r>
              <a:rPr lang="cs-CZ" dirty="0" err="1" smtClean="0"/>
              <a:t>Kornatovský</a:t>
            </a:r>
            <a:endParaRPr lang="cs-CZ" dirty="0" smtClean="0"/>
          </a:p>
          <a:p>
            <a:r>
              <a:rPr lang="cs-CZ" dirty="0" smtClean="0"/>
              <a:t>Linda </a:t>
            </a:r>
            <a:r>
              <a:rPr lang="cs-CZ" dirty="0" err="1" smtClean="0"/>
              <a:t>Arbanová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Leonora </a:t>
            </a:r>
            <a:r>
              <a:rPr lang="cs-CZ" dirty="0" err="1" smtClean="0"/>
              <a:t>Kitzbergerová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 Mgr. Helena Kafková</a:t>
            </a:r>
          </a:p>
          <a:p>
            <a:r>
              <a:rPr lang="cs-CZ" dirty="0" smtClean="0"/>
              <a:t>Jan Šmíd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PhDr. Šimon Brejcha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 </a:t>
            </a:r>
            <a:br>
              <a:rPr lang="cs-CZ" dirty="0" smtClean="0"/>
            </a:br>
            <a:r>
              <a:rPr lang="cs-CZ" dirty="0" smtClean="0"/>
              <a:t>HV – </a:t>
            </a:r>
            <a:r>
              <a:rPr lang="cs-CZ" b="1" dirty="0" smtClean="0"/>
              <a:t>didaktický transfer </a:t>
            </a:r>
            <a:r>
              <a:rPr lang="cs-CZ" dirty="0" smtClean="0"/>
              <a:t>hudebně výrazových prostředků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požadavek praxe: 	- dílo		           AH</a:t>
            </a:r>
          </a:p>
          <a:p>
            <a:pPr>
              <a:buNone/>
            </a:pPr>
            <a:r>
              <a:rPr lang="cs-CZ" dirty="0" smtClean="0"/>
              <a:t>				- lidová píseň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- lidová píseň stylizovaná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   dle vzoru    NAH </a:t>
            </a:r>
          </a:p>
          <a:p>
            <a:pPr>
              <a:buNone/>
            </a:pPr>
            <a:endParaRPr lang="cs-CZ" sz="1700" dirty="0" smtClean="0"/>
          </a:p>
          <a:p>
            <a:pPr>
              <a:buNone/>
            </a:pPr>
            <a:endParaRPr lang="cs-CZ" sz="1700" dirty="0"/>
          </a:p>
          <a:p>
            <a:pPr>
              <a:buNone/>
            </a:pPr>
            <a:endParaRPr lang="cs-CZ" sz="1700" dirty="0" smtClean="0"/>
          </a:p>
          <a:p>
            <a:r>
              <a:rPr lang="cs-CZ" sz="2800" dirty="0"/>
              <a:t>NEDĚLKA, M. Písně v klávesách, klávesy v písních (1). </a:t>
            </a:r>
            <a:r>
              <a:rPr lang="cs-CZ" sz="2800" i="1" dirty="0"/>
              <a:t>Hudební výchova</a:t>
            </a:r>
            <a:r>
              <a:rPr lang="cs-CZ" sz="2800" dirty="0"/>
              <a:t>, č. 3, </a:t>
            </a:r>
            <a:r>
              <a:rPr lang="cs-CZ" sz="2800" dirty="0" err="1"/>
              <a:t>roč</a:t>
            </a:r>
            <a:r>
              <a:rPr lang="cs-CZ" sz="2800" dirty="0"/>
              <a:t>. 20, 2012, s. 42-43. ISSN 1210-3638. </a:t>
            </a:r>
          </a:p>
          <a:p>
            <a:r>
              <a:rPr lang="cs-CZ" sz="2800" dirty="0"/>
              <a:t>NEDĚLKA, M. Písně v klávesách, klávesy v písních (2). </a:t>
            </a:r>
            <a:r>
              <a:rPr lang="cs-CZ" sz="2800" i="1" dirty="0"/>
              <a:t>Hudební výchova</a:t>
            </a:r>
            <a:r>
              <a:rPr lang="cs-CZ" sz="2800" dirty="0"/>
              <a:t>, č. 4, </a:t>
            </a:r>
            <a:r>
              <a:rPr lang="cs-CZ" sz="2800" dirty="0" err="1"/>
              <a:t>roč</a:t>
            </a:r>
            <a:r>
              <a:rPr lang="cs-CZ" sz="2800" dirty="0"/>
              <a:t>. 20, 2012, s. 63-65.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Audio_00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500958" y="2000240"/>
            <a:ext cx="571504" cy="571504"/>
          </a:xfrm>
          <a:prstGeom prst="rect">
            <a:avLst/>
          </a:prstGeom>
        </p:spPr>
      </p:pic>
      <p:pic>
        <p:nvPicPr>
          <p:cNvPr id="5" name="Audio_002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6286512" y="2428868"/>
            <a:ext cx="428628" cy="428628"/>
          </a:xfrm>
          <a:prstGeom prst="rect">
            <a:avLst/>
          </a:prstGeom>
        </p:spPr>
      </p:pic>
      <p:pic>
        <p:nvPicPr>
          <p:cNvPr id="8" name="Audio_003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7286644" y="2857496"/>
            <a:ext cx="1285884" cy="1285884"/>
          </a:xfrm>
          <a:prstGeom prst="rect">
            <a:avLst/>
          </a:prstGeom>
        </p:spPr>
      </p:pic>
      <p:sp>
        <p:nvSpPr>
          <p:cNvPr id="12" name="Ohnutá šipka 11"/>
          <p:cNvSpPr/>
          <p:nvPr/>
        </p:nvSpPr>
        <p:spPr>
          <a:xfrm rot="10800000">
            <a:off x="6786578" y="1857364"/>
            <a:ext cx="428628" cy="192882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5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5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14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 </a:t>
            </a:r>
            <a:br>
              <a:rPr lang="cs-CZ" dirty="0" smtClean="0"/>
            </a:br>
            <a:r>
              <a:rPr lang="cs-CZ" dirty="0" smtClean="0"/>
              <a:t>VV – </a:t>
            </a:r>
            <a:r>
              <a:rPr lang="cs-CZ" b="1" dirty="0" smtClean="0"/>
              <a:t>didaktický transfer </a:t>
            </a:r>
            <a:r>
              <a:rPr lang="cs-CZ" dirty="0" smtClean="0"/>
              <a:t>výrazových prostředků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4 výtvarné dílny pro pedagogy</a:t>
            </a:r>
          </a:p>
          <a:p>
            <a:r>
              <a:rPr lang="cs-CZ" dirty="0" smtClean="0"/>
              <a:t>zapojení osob s handicapem</a:t>
            </a:r>
          </a:p>
          <a:p>
            <a:r>
              <a:rPr lang="cs-CZ" dirty="0" smtClean="0"/>
              <a:t>edukační programy a webové prezentace</a:t>
            </a:r>
          </a:p>
          <a:p>
            <a:endParaRPr lang="cs-CZ" dirty="0" smtClean="0"/>
          </a:p>
          <a:p>
            <a:pPr>
              <a:defRPr/>
            </a:pPr>
            <a:r>
              <a:rPr lang="cs-CZ" sz="2400" dirty="0" smtClean="0"/>
              <a:t>5 monografií</a:t>
            </a:r>
          </a:p>
          <a:p>
            <a:pPr>
              <a:defRPr/>
            </a:pPr>
            <a:r>
              <a:rPr lang="cs-CZ" sz="2400" dirty="0" smtClean="0"/>
              <a:t>8 kapitol v publikacích a sbornících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 od 2012</a:t>
            </a:r>
            <a:br>
              <a:rPr lang="cs-CZ" dirty="0" smtClean="0"/>
            </a:br>
            <a:r>
              <a:rPr lang="cs-CZ" dirty="0" smtClean="0"/>
              <a:t>HV, VV – </a:t>
            </a:r>
            <a:r>
              <a:rPr lang="cs-CZ" b="1" dirty="0" smtClean="0"/>
              <a:t>pedagogická interpretace </a:t>
            </a:r>
            <a:r>
              <a:rPr lang="cs-CZ" dirty="0" smtClean="0"/>
              <a:t>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cs-CZ" dirty="0" smtClean="0"/>
              <a:t>východisko pro výše uvedený proces – </a:t>
            </a:r>
            <a:r>
              <a:rPr lang="cs-CZ" u="sng" dirty="0" smtClean="0"/>
              <a:t>komplexní analýza díla</a:t>
            </a:r>
          </a:p>
          <a:p>
            <a:r>
              <a:rPr lang="cs-CZ" dirty="0" smtClean="0"/>
              <a:t>≠ popis</a:t>
            </a:r>
          </a:p>
          <a:p>
            <a:r>
              <a:rPr lang="cs-CZ" dirty="0" smtClean="0"/>
              <a:t>analýza = interpretace</a:t>
            </a:r>
          </a:p>
          <a:p>
            <a:r>
              <a:rPr lang="cs-CZ" dirty="0" smtClean="0"/>
              <a:t>pedagogická interpretace</a:t>
            </a:r>
          </a:p>
          <a:p>
            <a:pPr>
              <a:buFontTx/>
              <a:buChar char="-"/>
            </a:pPr>
            <a:r>
              <a:rPr lang="cs-CZ" dirty="0" smtClean="0"/>
              <a:t>konotace disciplinární, interdisciplinární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EBB-8226-447E-AEC5-F7D3AF77F912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605</Words>
  <Application>Microsoft Office PowerPoint</Application>
  <PresentationFormat>Předvádění na obrazovce (4:3)</PresentationFormat>
  <Paragraphs>159</Paragraphs>
  <Slides>19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PRVOUK  HV, VV</vt:lpstr>
      <vt:lpstr>Tým</vt:lpstr>
      <vt:lpstr>Tým</vt:lpstr>
      <vt:lpstr>Tým</vt:lpstr>
      <vt:lpstr>Tým</vt:lpstr>
      <vt:lpstr>Tým</vt:lpstr>
      <vt:lpstr>Témata od 2012  HV – didaktický transfer hudebně výrazových prostředků </vt:lpstr>
      <vt:lpstr>Témata od 2012  VV – didaktický transfer výrazových prostředků </vt:lpstr>
      <vt:lpstr>Témata od 2012 HV, VV – pedagogická interpretace uměleckého díla</vt:lpstr>
      <vt:lpstr>Témata od 2012</vt:lpstr>
      <vt:lpstr>Témata od 2012 HV – osobnost žáka ve vztahu k umění</vt:lpstr>
      <vt:lpstr>Témata od 2012 HV – ilustrace SZZ</vt:lpstr>
      <vt:lpstr>Témata od 2012 HV – ilustrace SZZ</vt:lpstr>
      <vt:lpstr>Témata od 2012  Ná, Sb – interpretace (reprodukce) díla</vt:lpstr>
      <vt:lpstr>Dlouhodobé cíle</vt:lpstr>
      <vt:lpstr>Indikátory plnění dlouhodobých cílů</vt:lpstr>
      <vt:lpstr>Cíle a indikátory 2013</vt:lpstr>
      <vt:lpstr>Cíle a indikátory 2013</vt:lpstr>
      <vt:lpstr>Výhledy spolupráce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PRVOUK  HV VV</dc:title>
  <dc:creator>Nedělka</dc:creator>
  <cp:lastModifiedBy>Nedělka</cp:lastModifiedBy>
  <cp:revision>45</cp:revision>
  <dcterms:created xsi:type="dcterms:W3CDTF">2013-03-30T12:31:43Z</dcterms:created>
  <dcterms:modified xsi:type="dcterms:W3CDTF">2013-04-04T18:18:16Z</dcterms:modified>
</cp:coreProperties>
</file>