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1" r:id="rId5"/>
    <p:sldId id="262" r:id="rId6"/>
    <p:sldId id="259" r:id="rId7"/>
    <p:sldId id="264" r:id="rId8"/>
    <p:sldId id="25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9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24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1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52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5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5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37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9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36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73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6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6ECC-F1D9-48B0-9E8A-116DA41BB548}" type="datetimeFigureOut">
              <a:rPr lang="cs-CZ" smtClean="0"/>
              <a:t>12. 7. 2015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0473-D267-4EEC-B776-D4B919377F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88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Kultura a jednání v didaktice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Ke knize M. Skovajsy (2013) </a:t>
            </a:r>
            <a:r>
              <a:rPr lang="cs-CZ" i="1" dirty="0" smtClean="0"/>
              <a:t>Struktury významu. Kultura a jednání v současné sociální teorii. </a:t>
            </a:r>
            <a:r>
              <a:rPr lang="cs-CZ" dirty="0" smtClean="0"/>
              <a:t>Praha: SLON.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38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Dilema konkrétní autonomie kultury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„…symboly a vztahy mezi symboly v analytickém systému jsou něco jiného než subjektivní obsah intencionality“ (Skovajsa, 2014, s. 184).</a:t>
            </a:r>
          </a:p>
          <a:p>
            <a:pPr lvl="1"/>
            <a:r>
              <a:rPr lang="cs-CZ" dirty="0" smtClean="0"/>
              <a:t>Proto, je-li kultura (kulturní struktura obsahu) abstraktním objektem, je sice autonomní analytickou entitou „nad“ subjekty. Ale jak se pak může projevovat v jednání lidí?</a:t>
            </a:r>
          </a:p>
          <a:p>
            <a:pPr lvl="2"/>
            <a:r>
              <a:rPr lang="cs-CZ" dirty="0" smtClean="0"/>
              <a:t>Problém realismu (idealismu): </a:t>
            </a:r>
            <a:r>
              <a:rPr lang="cs-CZ" dirty="0" err="1" smtClean="0"/>
              <a:t>reifikace</a:t>
            </a:r>
            <a:r>
              <a:rPr lang="cs-CZ" dirty="0" smtClean="0"/>
              <a:t> kultury – kultura „mizí“ ve světě idejí bez vztahu k realitě  </a:t>
            </a:r>
          </a:p>
          <a:p>
            <a:pPr lvl="1"/>
            <a:r>
              <a:rPr lang="cs-CZ" dirty="0" smtClean="0"/>
              <a:t>Nic nezaručuje, že subjekt-aktér se bude řídit „logikou relativně autonomní kultury, jež je … zachytitelná pouze na úrovni modelu, který si o sociálním jednání tvoří pozorovatel-výzkumník“ (Skovajsa, 2014, s. 19).</a:t>
            </a:r>
          </a:p>
          <a:p>
            <a:pPr lvl="2"/>
            <a:r>
              <a:rPr lang="cs-CZ" dirty="0" smtClean="0"/>
              <a:t>Problém nominalismu (materialismu): kultura jako autonomní činitel „mizí“ („rozpouští se“) v jednotlivých aktech jednání </a:t>
            </a:r>
          </a:p>
          <a:p>
            <a:r>
              <a:rPr lang="cs-CZ" dirty="0" smtClean="0"/>
              <a:t>Otázka pro teorii: jak operacionálně vysvětlit souvztažnost teoretického konstruktu k jednání aktérů v praxi? </a:t>
            </a:r>
          </a:p>
          <a:p>
            <a:r>
              <a:rPr lang="cs-CZ" dirty="0" smtClean="0"/>
              <a:t>Klíčový problém i pro didaktiku, protože nástrojem této souvztažnosti musí být lidské učení a vztah mezi obsahem subjektivně uchopeným a obsahem intersubjektivním </a:t>
            </a:r>
            <a:r>
              <a:rPr lang="cs-CZ" sz="21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100" dirty="0">
                <a:solidFill>
                  <a:schemeClr val="accent1">
                    <a:lumMod val="75000"/>
                  </a:schemeClr>
                </a:solidFill>
              </a:rPr>
              <a:t>Janík, T., &amp; Slavík, J. (2009). Obsah, subjekt a intersubjektivita v oborových didaktikách. </a:t>
            </a:r>
            <a:r>
              <a:rPr lang="cs-CZ" sz="2100" i="1" dirty="0">
                <a:solidFill>
                  <a:schemeClr val="accent1">
                    <a:lumMod val="75000"/>
                  </a:schemeClr>
                </a:solidFill>
              </a:rPr>
              <a:t>Pedagogika, 59</a:t>
            </a:r>
            <a:r>
              <a:rPr lang="cs-CZ" sz="2100" dirty="0">
                <a:solidFill>
                  <a:schemeClr val="accent1">
                    <a:lumMod val="75000"/>
                  </a:schemeClr>
                </a:solidFill>
              </a:rPr>
              <a:t>(2), 116–135</a:t>
            </a:r>
            <a:r>
              <a:rPr lang="cs-CZ" sz="2100" dirty="0" smtClean="0">
                <a:solidFill>
                  <a:schemeClr val="accent1">
                    <a:lumMod val="75000"/>
                  </a:schemeClr>
                </a:solidFill>
              </a:rPr>
              <a:t>.).   </a:t>
            </a:r>
            <a:endParaRPr lang="cs-CZ" sz="2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2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Pokus o překonání dilematu konkrétní autonomie kultury ve výkladu vztahu subjekt – kultura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 o řešení dilematu konkrétní autonomie kultury (Skovajsa, 2013, s. 184 n.):</a:t>
            </a:r>
          </a:p>
          <a:p>
            <a:pPr lvl="1"/>
            <a:r>
              <a:rPr lang="cs-CZ" dirty="0" smtClean="0"/>
              <a:t>Koncepce </a:t>
            </a:r>
            <a:r>
              <a:rPr lang="cs-CZ" b="1" dirty="0" smtClean="0"/>
              <a:t>intencionálního aktéra </a:t>
            </a:r>
            <a:r>
              <a:rPr lang="cs-CZ" dirty="0" smtClean="0"/>
              <a:t>(záměrně jednajícího subjektu; </a:t>
            </a:r>
            <a:r>
              <a:rPr lang="cs-CZ" dirty="0" err="1" smtClean="0"/>
              <a:t>Giddensovo</a:t>
            </a:r>
            <a:r>
              <a:rPr lang="cs-CZ" dirty="0" smtClean="0"/>
              <a:t> </a:t>
            </a:r>
            <a:r>
              <a:rPr lang="cs-CZ" i="1" dirty="0" smtClean="0"/>
              <a:t>praktické nebo diskurzivní vědomí </a:t>
            </a:r>
            <a:r>
              <a:rPr lang="cs-CZ" dirty="0" smtClean="0"/>
              <a:t>a tzv. </a:t>
            </a:r>
            <a:r>
              <a:rPr lang="cs-CZ" i="1" dirty="0" err="1" smtClean="0"/>
              <a:t>slippage</a:t>
            </a:r>
            <a:r>
              <a:rPr lang="cs-CZ" dirty="0" smtClean="0"/>
              <a:t>, srov. Janík et al., </a:t>
            </a:r>
            <a:r>
              <a:rPr lang="cs-CZ" i="1" dirty="0" smtClean="0"/>
              <a:t>Kvalita ve vzdělávání, </a:t>
            </a:r>
            <a:r>
              <a:rPr lang="cs-CZ" dirty="0" smtClean="0"/>
              <a:t>2013, s. 186 – 187)</a:t>
            </a:r>
          </a:p>
          <a:p>
            <a:pPr lvl="1"/>
            <a:r>
              <a:rPr lang="cs-CZ" dirty="0" smtClean="0"/>
              <a:t>Subjektivně míněné významy a různé vrstvy jejich objektivizace </a:t>
            </a:r>
          </a:p>
          <a:p>
            <a:pPr lvl="1"/>
            <a:r>
              <a:rPr lang="cs-CZ" b="1" dirty="0" smtClean="0"/>
              <a:t>Obsah</a:t>
            </a:r>
            <a:r>
              <a:rPr lang="cs-CZ" dirty="0" smtClean="0"/>
              <a:t> v aktuální existenci subjektu – intencionální stav aktéra; významově uchopitelná struktura zkušenosti (Skovajsa: „subjektivní významy“)</a:t>
            </a:r>
          </a:p>
          <a:p>
            <a:pPr lvl="1"/>
            <a:r>
              <a:rPr lang="cs-CZ" dirty="0" smtClean="0"/>
              <a:t>„Intencionální aktér je prvotřídní interpret, který rutinně vykládá objekty a události vnějšího světa ve světle interpretačních rámců tvořících jeho kulturní prostředí“ (</a:t>
            </a:r>
            <a:r>
              <a:rPr lang="cs-CZ" dirty="0" err="1" smtClean="0"/>
              <a:t>Skovajska</a:t>
            </a:r>
            <a:r>
              <a:rPr lang="cs-CZ" dirty="0" smtClean="0"/>
              <a:t>, 2013, s. 184)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9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cs-CZ" dirty="0" smtClean="0"/>
              <a:t>Interpretační rámce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7080"/>
            <a:ext cx="10515600" cy="484303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„Interpretační rámec shrnuje ve fenomenologicky objektivizované formě určité subjektivní významové obsahy a také, což je klíčové, vztahy mezi nimi.“</a:t>
            </a:r>
            <a:r>
              <a:rPr lang="cs-CZ" sz="2400" dirty="0" smtClean="0"/>
              <a:t>(Skovajsa, 2014, s. 185)</a:t>
            </a:r>
          </a:p>
          <a:p>
            <a:r>
              <a:rPr lang="cs-CZ" dirty="0" smtClean="0"/>
              <a:t>Interpretační rámce </a:t>
            </a:r>
            <a:r>
              <a:rPr lang="cs-CZ" sz="2400" dirty="0" smtClean="0"/>
              <a:t>(Skovajsa, 2014, s. 185)</a:t>
            </a:r>
          </a:p>
          <a:p>
            <a:pPr lvl="1"/>
            <a:r>
              <a:rPr lang="cs-CZ" dirty="0" smtClean="0"/>
              <a:t>Uspořádanost: zajišťuje potřeba aktéra vyhýbat se vnitřnímu i vnějšímu konfliktu.</a:t>
            </a:r>
          </a:p>
          <a:p>
            <a:pPr lvl="1"/>
            <a:r>
              <a:rPr lang="cs-CZ" dirty="0" smtClean="0"/>
              <a:t>Konzistence: udržována aktérovým sklonem vnímat nové prizmatem už známého.    </a:t>
            </a:r>
          </a:p>
          <a:p>
            <a:pPr lvl="1"/>
            <a:r>
              <a:rPr lang="cs-CZ" dirty="0" smtClean="0"/>
              <a:t>Stabilita (v čase): udržována aktérovým sklonem vnímat nové prizmatem už známého  </a:t>
            </a:r>
          </a:p>
          <a:p>
            <a:r>
              <a:rPr lang="cs-CZ" dirty="0" smtClean="0"/>
              <a:t>Obsah potenciálně existuje nezávisle na subjektu, ale ve vztahu k vědomí a jednání subjektu závisí na jeho interpretování, resp. světatvorbě (</a:t>
            </a:r>
            <a:r>
              <a:rPr lang="cs-CZ" dirty="0" err="1" smtClean="0"/>
              <a:t>worldmaking</a:t>
            </a:r>
            <a:r>
              <a:rPr lang="cs-CZ" dirty="0" smtClean="0"/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16468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Interpretační rámec – důsledek 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i="1" dirty="0" smtClean="0"/>
              <a:t>Interpretační rámec</a:t>
            </a:r>
            <a:r>
              <a:rPr lang="cs-CZ" sz="2000" b="1" dirty="0" smtClean="0"/>
              <a:t> (</a:t>
            </a:r>
            <a:r>
              <a:rPr lang="cs-CZ" sz="2000" b="1" i="1" dirty="0" smtClean="0"/>
              <a:t>skript, schéma</a:t>
            </a:r>
            <a:r>
              <a:rPr lang="cs-CZ" sz="2000" b="1" dirty="0" smtClean="0"/>
              <a:t>) </a:t>
            </a:r>
            <a:r>
              <a:rPr lang="cs-CZ" sz="2000" dirty="0" smtClean="0"/>
              <a:t>je objektivizující konstrukt výzkumníka „nad realitou“ subjektu, ale na rozdíl od </a:t>
            </a:r>
            <a:r>
              <a:rPr lang="cs-CZ" sz="2000" i="1" dirty="0" smtClean="0"/>
              <a:t>kulturního konstruktu </a:t>
            </a:r>
            <a:r>
              <a:rPr lang="cs-CZ" sz="2000" dirty="0" smtClean="0"/>
              <a:t>je spojen s intencionálním subjektem.</a:t>
            </a:r>
            <a:r>
              <a:rPr lang="cs-CZ" sz="2000" i="1" dirty="0" smtClean="0"/>
              <a:t> 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Objektivističtější konstrukt </a:t>
            </a:r>
            <a:r>
              <a:rPr lang="cs-CZ" sz="2000" b="1" i="1" dirty="0" smtClean="0"/>
              <a:t>kulturní struktura (odborný text) </a:t>
            </a:r>
            <a:r>
              <a:rPr lang="cs-CZ" sz="2000" dirty="0" smtClean="0"/>
              <a:t>je proveden výzkumníkem (učitelem), který sám je součástí kulturního společenství a prostřednictvím řeči a jednání (artefaktů) vyjadřuje obsah své intencionality. </a:t>
            </a:r>
          </a:p>
          <a:p>
            <a:r>
              <a:rPr lang="cs-CZ" sz="2000" b="1" dirty="0" smtClean="0"/>
              <a:t>Intencionální obsah subjektu </a:t>
            </a:r>
            <a:r>
              <a:rPr lang="cs-CZ" sz="2000" dirty="0" smtClean="0"/>
              <a:t>lze rekonstruovat prostřednictvím pozorování a dorozumění (směřuje k porozumění)  </a:t>
            </a:r>
          </a:p>
          <a:p>
            <a:r>
              <a:rPr lang="cs-CZ" sz="2000" dirty="0" smtClean="0"/>
              <a:t>Jednání </a:t>
            </a:r>
            <a:r>
              <a:rPr lang="cs-CZ" sz="2000" i="1" dirty="0" smtClean="0"/>
              <a:t>není </a:t>
            </a:r>
            <a:r>
              <a:rPr lang="cs-CZ" sz="2000" dirty="0" smtClean="0"/>
              <a:t>pouhým výkonem struktur</a:t>
            </a:r>
            <a:endParaRPr lang="cs-CZ" sz="2000" dirty="0"/>
          </a:p>
        </p:txBody>
      </p:sp>
      <p:sp>
        <p:nvSpPr>
          <p:cNvPr id="4" name="Zaoblený obdélník 3"/>
          <p:cNvSpPr/>
          <p:nvPr/>
        </p:nvSpPr>
        <p:spPr>
          <a:xfrm>
            <a:off x="1101213" y="5784417"/>
            <a:ext cx="9607595" cy="785091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78109" y="5928940"/>
            <a:ext cx="1119552" cy="49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686900" y="5926635"/>
            <a:ext cx="1177052" cy="49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916129" y="5881622"/>
            <a:ext cx="1365115" cy="4916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latin typeface="Arial Narrow" panose="020B0606020202030204" pitchFamily="34" charset="0"/>
              </a:rPr>
              <a:t>porozumění</a:t>
            </a:r>
            <a:endParaRPr lang="cs-CZ" sz="1200" b="1" dirty="0">
              <a:latin typeface="Arial Narrow" panose="020B0606020202030204" pitchFamily="34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8228825" y="5887385"/>
            <a:ext cx="1318298" cy="49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200" b="1">
                <a:solidFill>
                  <a:prstClr val="white"/>
                </a:solidFill>
                <a:latin typeface="Arial Narrow" panose="020B0606020202030204" pitchFamily="34" charset="0"/>
              </a:rPr>
              <a:t>porozumění</a:t>
            </a:r>
            <a:endParaRPr lang="cs-CZ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241966" y="3871585"/>
            <a:ext cx="2078555" cy="11387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>
                <a:solidFill>
                  <a:schemeClr val="bg1"/>
                </a:solidFill>
              </a:rPr>
              <a:t>Kulturní konstrukt </a:t>
            </a:r>
          </a:p>
          <a:p>
            <a:pPr algn="ctr"/>
            <a:r>
              <a:rPr lang="cs-CZ" sz="1400" b="1" cap="small" dirty="0" smtClean="0">
                <a:solidFill>
                  <a:schemeClr val="bg1"/>
                </a:solidFill>
              </a:rPr>
              <a:t>učení – výzkum</a:t>
            </a:r>
            <a:r>
              <a:rPr lang="cs-CZ" sz="1400" b="1" i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cs-CZ" b="1" dirty="0" smtClean="0">
                <a:solidFill>
                  <a:schemeClr val="bg1"/>
                </a:solidFill>
              </a:rPr>
              <a:t>Interpretační rámec – významy </a:t>
            </a:r>
            <a:endParaRPr lang="cs-CZ" b="1" dirty="0">
              <a:solidFill>
                <a:schemeClr val="bg1"/>
              </a:solidFill>
            </a:endParaRPr>
          </a:p>
        </p:txBody>
      </p:sp>
      <p:cxnSp>
        <p:nvCxnSpPr>
          <p:cNvPr id="14" name="Přímá spojnice se šipkou 13"/>
          <p:cNvCxnSpPr>
            <a:stCxn id="9" idx="6"/>
            <a:endCxn id="10" idx="2"/>
          </p:cNvCxnSpPr>
          <p:nvPr/>
        </p:nvCxnSpPr>
        <p:spPr>
          <a:xfrm>
            <a:off x="6281244" y="6127429"/>
            <a:ext cx="1947581" cy="576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558251" y="5148220"/>
            <a:ext cx="1797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Společenství myslí; cyklické sdílení znalostí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555383" y="5784417"/>
            <a:ext cx="1255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cap="small" dirty="0" smtClean="0"/>
              <a:t>dorozumění</a:t>
            </a:r>
          </a:p>
          <a:p>
            <a:r>
              <a:rPr lang="cs-CZ" cap="small" dirty="0" smtClean="0"/>
              <a:t>jednání </a:t>
            </a:r>
            <a:endParaRPr lang="cs-CZ" cap="small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8228826" y="4425583"/>
            <a:ext cx="207855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Interpretační rámec – významy </a:t>
            </a:r>
            <a:endParaRPr lang="cs-CZ" b="1" dirty="0">
              <a:solidFill>
                <a:schemeClr val="bg1"/>
              </a:solidFill>
            </a:endParaRPr>
          </a:p>
        </p:txBody>
      </p:sp>
      <p:cxnSp>
        <p:nvCxnSpPr>
          <p:cNvPr id="25" name="Zakřivená spojnice 24"/>
          <p:cNvCxnSpPr>
            <a:stCxn id="9" idx="0"/>
            <a:endCxn id="12" idx="2"/>
          </p:cNvCxnSpPr>
          <p:nvPr/>
        </p:nvCxnSpPr>
        <p:spPr>
          <a:xfrm rot="5400000" flipH="1" flipV="1">
            <a:off x="5504333" y="5104712"/>
            <a:ext cx="871264" cy="682557"/>
          </a:xfrm>
          <a:prstGeom prst="curvedConnector3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Zakřivená spojnice 26"/>
          <p:cNvCxnSpPr>
            <a:stCxn id="10" idx="0"/>
            <a:endCxn id="18" idx="2"/>
          </p:cNvCxnSpPr>
          <p:nvPr/>
        </p:nvCxnSpPr>
        <p:spPr>
          <a:xfrm rot="5400000" flipH="1" flipV="1">
            <a:off x="8670304" y="5289585"/>
            <a:ext cx="815471" cy="380130"/>
          </a:xfrm>
          <a:prstGeom prst="curvedConnector3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4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5468" y="352695"/>
            <a:ext cx="744592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Obsah v </a:t>
            </a:r>
            <a:r>
              <a:rPr lang="cs-CZ" dirty="0" smtClean="0">
                <a:solidFill>
                  <a:srgbClr val="FF0000"/>
                </a:solidFill>
              </a:rPr>
              <a:t>intencionalitě subjektu</a:t>
            </a:r>
            <a:r>
              <a:rPr lang="cs-CZ" dirty="0" smtClean="0"/>
              <a:t> v </a:t>
            </a:r>
            <a:r>
              <a:rPr lang="cs-CZ" dirty="0" smtClean="0">
                <a:solidFill>
                  <a:srgbClr val="FF0000"/>
                </a:solidFill>
              </a:rPr>
              <a:t>intersubjektivním kontextu </a:t>
            </a:r>
            <a:r>
              <a:rPr lang="cs-CZ" dirty="0" smtClean="0"/>
              <a:t>kultury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197436" cy="4351338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b="1" dirty="0"/>
              <a:t>Obsah</a:t>
            </a:r>
            <a:r>
              <a:rPr lang="cs-CZ" dirty="0"/>
              <a:t> – </a:t>
            </a:r>
            <a:r>
              <a:rPr lang="cs-CZ" i="1" dirty="0"/>
              <a:t>intence</a:t>
            </a:r>
            <a:r>
              <a:rPr lang="cs-CZ" dirty="0"/>
              <a:t> kognitivních, psychomotorických, sociálních, afektivních stavů, procesů a transformací, která podmiňuje dosahování cílů  nebo výstupů ve vzdělávacích úlohách 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dirty="0" err="1"/>
              <a:t>Amade-Escot</a:t>
            </a:r>
            <a:r>
              <a:rPr lang="cs-CZ" sz="1400" dirty="0"/>
              <a:t>, Ch. (2005). </a:t>
            </a:r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Critical</a:t>
            </a:r>
            <a:r>
              <a:rPr lang="cs-CZ" sz="1400" dirty="0"/>
              <a:t> </a:t>
            </a:r>
            <a:r>
              <a:rPr lang="cs-CZ" sz="1400" dirty="0" err="1"/>
              <a:t>Didactic</a:t>
            </a:r>
            <a:r>
              <a:rPr lang="cs-CZ" sz="1400" dirty="0"/>
              <a:t> </a:t>
            </a:r>
            <a:r>
              <a:rPr lang="cs-CZ" sz="1400" dirty="0" err="1"/>
              <a:t>Incidents</a:t>
            </a:r>
            <a:r>
              <a:rPr lang="cs-CZ" sz="1400" dirty="0"/>
              <a:t> </a:t>
            </a:r>
            <a:r>
              <a:rPr lang="cs-CZ" sz="1400" dirty="0" err="1"/>
              <a:t>Method</a:t>
            </a:r>
            <a:r>
              <a:rPr lang="cs-CZ" sz="1400" dirty="0"/>
              <a:t> to </a:t>
            </a:r>
            <a:r>
              <a:rPr lang="cs-CZ" sz="1400" dirty="0" err="1"/>
              <a:t>analyze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content</a:t>
            </a:r>
            <a:r>
              <a:rPr lang="cs-CZ" sz="1400" dirty="0"/>
              <a:t> </a:t>
            </a:r>
            <a:r>
              <a:rPr lang="cs-CZ" sz="1400" dirty="0" err="1"/>
              <a:t>taught</a:t>
            </a:r>
            <a:r>
              <a:rPr lang="cs-CZ" sz="1400" dirty="0"/>
              <a:t>. </a:t>
            </a:r>
            <a:r>
              <a:rPr lang="cs-CZ" sz="1400" i="1" dirty="0" err="1"/>
              <a:t>Journal</a:t>
            </a:r>
            <a:r>
              <a:rPr lang="cs-CZ" sz="1400" i="1" dirty="0"/>
              <a:t> of </a:t>
            </a:r>
            <a:r>
              <a:rPr lang="cs-CZ" sz="1400" i="1" dirty="0" err="1"/>
              <a:t>Teaching</a:t>
            </a:r>
            <a:r>
              <a:rPr lang="cs-CZ" sz="1400" i="1" dirty="0"/>
              <a:t> in </a:t>
            </a:r>
            <a:r>
              <a:rPr lang="cs-CZ" sz="1400" i="1" dirty="0" err="1"/>
              <a:t>Physical</a:t>
            </a:r>
            <a:r>
              <a:rPr lang="cs-CZ" sz="1400" i="1" dirty="0"/>
              <a:t> Education, 24</a:t>
            </a:r>
            <a:r>
              <a:rPr lang="cs-CZ" sz="1400" dirty="0"/>
              <a:t>(2), s. 131 (127–148) </a:t>
            </a:r>
          </a:p>
          <a:p>
            <a:pPr>
              <a:buFont typeface="Arial" charset="0"/>
              <a:buChar char="•"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Obsah /O/ je funkce paměti /P/: </a:t>
            </a:r>
            <a:r>
              <a:rPr lang="cs-CZ" b="1" dirty="0" smtClean="0"/>
              <a:t>O = </a:t>
            </a:r>
            <a:r>
              <a:rPr lang="cs-CZ" b="1" i="1" dirty="0" smtClean="0"/>
              <a:t>f</a:t>
            </a:r>
            <a:r>
              <a:rPr lang="cs-CZ" b="1" dirty="0" smtClean="0"/>
              <a:t>(P)</a:t>
            </a:r>
            <a:endParaRPr lang="cs-CZ" sz="1800" b="1" dirty="0" smtClean="0"/>
          </a:p>
          <a:p>
            <a:pPr marL="400050" lvl="1" indent="0">
              <a:buFont typeface="Arial" charset="0"/>
              <a:buNone/>
              <a:defRPr/>
            </a:pPr>
            <a:r>
              <a:rPr lang="cs-CZ" sz="2000" dirty="0" smtClean="0"/>
              <a:t>Všechno pamatované je obsah. Obsah je odpovědí na otázky: 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cs-CZ" sz="2000" i="1" dirty="0" smtClean="0"/>
              <a:t>Co jsi zažil? Co si myslíš? Co víš? Co tvrdíš? Co počítáš? Co cvičíš (tančíš, zpíváš)? Co vidíš? Co si představuješ? Co si přeješ? Co se ti zdálo? …                               </a:t>
            </a:r>
          </a:p>
          <a:p>
            <a:pPr>
              <a:buFont typeface="Arial" charset="0"/>
              <a:buChar char="•"/>
              <a:defRPr/>
            </a:pPr>
            <a:r>
              <a:rPr lang="cs-CZ" b="1" dirty="0" smtClean="0"/>
              <a:t>Rozlišitelnost, zaměnitelnost, srovnatelnost </a:t>
            </a:r>
            <a:r>
              <a:rPr lang="cs-CZ" i="1" dirty="0" smtClean="0"/>
              <a:t>v kontextu kulturního pole</a:t>
            </a:r>
            <a:endParaRPr lang="cs-CZ" b="1" dirty="0" smtClean="0"/>
          </a:p>
          <a:p>
            <a:pPr lvl="1">
              <a:spcBef>
                <a:spcPts val="400"/>
              </a:spcBef>
              <a:buFont typeface="Arial" charset="0"/>
              <a:buChar char="–"/>
              <a:defRPr/>
            </a:pPr>
            <a:r>
              <a:rPr lang="cs-CZ" dirty="0" smtClean="0"/>
              <a:t>nutné podmínky obsahu-významu</a:t>
            </a:r>
            <a:r>
              <a:rPr lang="cs-CZ" b="1" dirty="0" smtClean="0"/>
              <a:t> </a:t>
            </a:r>
            <a:r>
              <a:rPr lang="cs-CZ" sz="1400" dirty="0" smtClean="0"/>
              <a:t>(De </a:t>
            </a:r>
            <a:r>
              <a:rPr lang="cs-CZ" sz="1400" dirty="0" err="1"/>
              <a:t>Saussure</a:t>
            </a:r>
            <a:r>
              <a:rPr lang="cs-CZ" sz="1400" dirty="0"/>
              <a:t> 1996,  s. 147</a:t>
            </a:r>
            <a:r>
              <a:rPr lang="cs-CZ" sz="1400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Obsah jako jednotka – </a:t>
            </a:r>
            <a:r>
              <a:rPr lang="cs-CZ" i="1" u="sng" dirty="0" smtClean="0"/>
              <a:t>význam/koncept</a:t>
            </a:r>
            <a:r>
              <a:rPr lang="cs-CZ" i="1" dirty="0" smtClean="0"/>
              <a:t> </a:t>
            </a:r>
            <a:r>
              <a:rPr lang="cs-CZ" dirty="0" smtClean="0"/>
              <a:t>je </a:t>
            </a:r>
            <a:r>
              <a:rPr lang="cs-CZ" b="1" i="1" dirty="0" smtClean="0"/>
              <a:t>sociální a kulturní </a:t>
            </a:r>
            <a:r>
              <a:rPr lang="cs-CZ" dirty="0" smtClean="0"/>
              <a:t> funkce paměti: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cs-CZ" dirty="0" smtClean="0"/>
              <a:t>	</a:t>
            </a:r>
            <a:r>
              <a:rPr lang="cs-CZ" sz="3200" b="1" i="1" dirty="0" smtClean="0"/>
              <a:t>f</a:t>
            </a:r>
            <a:r>
              <a:rPr lang="cs-CZ" sz="3200" b="1" dirty="0" smtClean="0"/>
              <a:t>(P</a:t>
            </a:r>
            <a:r>
              <a:rPr lang="cs-CZ" sz="3200" b="1" baseline="-25000" dirty="0" smtClean="0"/>
              <a:t>X</a:t>
            </a:r>
            <a:r>
              <a:rPr lang="cs-CZ" sz="3200" b="1" dirty="0" smtClean="0"/>
              <a:t>Q) </a:t>
            </a:r>
            <a:r>
              <a:rPr lang="cs-CZ" sz="3200" b="1" i="1" dirty="0" smtClean="0"/>
              <a:t>= f</a:t>
            </a:r>
            <a:r>
              <a:rPr lang="cs-CZ" sz="3200" b="1" dirty="0" smtClean="0"/>
              <a:t>(P</a:t>
            </a:r>
            <a:r>
              <a:rPr lang="cs-CZ" sz="3200" b="1" baseline="-25000" dirty="0" smtClean="0"/>
              <a:t>Y</a:t>
            </a:r>
            <a:r>
              <a:rPr lang="cs-CZ" sz="3200" b="1" dirty="0" smtClean="0"/>
              <a:t>Q) </a:t>
            </a:r>
            <a:r>
              <a:rPr lang="cs-CZ" sz="3200" b="1" i="1" dirty="0" smtClean="0"/>
              <a:t>= </a:t>
            </a:r>
            <a:r>
              <a:rPr lang="cs-CZ" sz="3200" b="1" dirty="0" smtClean="0"/>
              <a:t>O</a:t>
            </a:r>
            <a:r>
              <a:rPr lang="cs-CZ" sz="3200" b="1" baseline="-25000" dirty="0" smtClean="0"/>
              <a:t>v</a:t>
            </a:r>
            <a:r>
              <a:rPr lang="cs-CZ" sz="3200" b="1" dirty="0" smtClean="0"/>
              <a:t> </a:t>
            </a:r>
            <a:r>
              <a:rPr lang="cs-CZ" sz="1800" dirty="0" smtClean="0"/>
              <a:t>/záznam; paměť </a:t>
            </a:r>
            <a:r>
              <a:rPr lang="cs-CZ" sz="1800" i="1" dirty="0" smtClean="0"/>
              <a:t>vnější </a:t>
            </a:r>
            <a:r>
              <a:rPr lang="cs-CZ" sz="1800" dirty="0" smtClean="0"/>
              <a:t>↔ </a:t>
            </a:r>
            <a:r>
              <a:rPr lang="cs-CZ" sz="1800" i="1" dirty="0" smtClean="0"/>
              <a:t>vnitřní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cs-CZ" sz="2000" dirty="0" smtClean="0"/>
              <a:t>O</a:t>
            </a:r>
            <a:r>
              <a:rPr lang="cs-CZ" sz="2000" baseline="-25000" dirty="0" smtClean="0"/>
              <a:t>v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an</a:t>
            </a:r>
            <a:r>
              <a:rPr lang="cs-CZ" sz="2000" dirty="0" smtClean="0"/>
              <a:t> </a:t>
            </a:r>
            <a:r>
              <a:rPr lang="cs-CZ" sz="2000" i="1" dirty="0" err="1" smtClean="0"/>
              <a:t>object</a:t>
            </a:r>
            <a:r>
              <a:rPr lang="cs-CZ" sz="2000" i="1" dirty="0" smtClean="0"/>
              <a:t> of public </a:t>
            </a:r>
            <a:r>
              <a:rPr lang="cs-CZ" sz="2000" i="1" dirty="0" err="1" smtClean="0"/>
              <a:t>language</a:t>
            </a:r>
            <a:r>
              <a:rPr lang="cs-CZ" sz="2000" dirty="0" smtClean="0"/>
              <a:t>) je rozlišitelné, zaměnitelné, srovnatelné </a:t>
            </a:r>
            <a:r>
              <a:rPr lang="cs-CZ" sz="2000" i="1" dirty="0" smtClean="0"/>
              <a:t>v kontextu komunikačního (výrazového) systému</a:t>
            </a:r>
            <a:r>
              <a:rPr lang="cs-CZ" sz="2000" dirty="0" smtClean="0"/>
              <a:t> </a:t>
            </a:r>
          </a:p>
          <a:p>
            <a:pPr marL="1371600" lvl="3" indent="0">
              <a:buNone/>
              <a:defRPr/>
            </a:pPr>
            <a:r>
              <a:rPr lang="cs-CZ" sz="1400" dirty="0"/>
              <a:t>Searle, J. R. (2004). </a:t>
            </a:r>
            <a:r>
              <a:rPr lang="cs-CZ" sz="1400" i="1" dirty="0"/>
              <a:t>Mind.</a:t>
            </a:r>
            <a:r>
              <a:rPr lang="cs-CZ" sz="1400" dirty="0"/>
              <a:t> New York, Oxford: Oxford University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s. 190.</a:t>
            </a:r>
            <a:endParaRPr lang="cs-CZ" sz="1400" dirty="0"/>
          </a:p>
          <a:p>
            <a:pPr marL="457200" lvl="1" indent="0"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endParaRPr lang="cs-CZ" sz="1800" dirty="0" smtClean="0"/>
          </a:p>
          <a:p>
            <a:pPr marL="0" indent="0">
              <a:buFont typeface="Arial" charset="0"/>
              <a:buNone/>
              <a:defRPr/>
            </a:pPr>
            <a:endParaRPr lang="cs-CZ" sz="1800" dirty="0"/>
          </a:p>
        </p:txBody>
      </p:sp>
      <p:grpSp>
        <p:nvGrpSpPr>
          <p:cNvPr id="5" name="Plátno 8"/>
          <p:cNvGrpSpPr/>
          <p:nvPr/>
        </p:nvGrpSpPr>
        <p:grpSpPr>
          <a:xfrm>
            <a:off x="7490689" y="2347984"/>
            <a:ext cx="4429851" cy="3306619"/>
            <a:chOff x="0" y="0"/>
            <a:chExt cx="5486400" cy="1769110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5486400" cy="1769110"/>
            </a:xfrm>
            <a:prstGeom prst="rect">
              <a:avLst/>
            </a:prstGeom>
          </p:spPr>
        </p:sp>
        <p:sp>
          <p:nvSpPr>
            <p:cNvPr id="7" name="Ovál 6"/>
            <p:cNvSpPr/>
            <p:nvPr/>
          </p:nvSpPr>
          <p:spPr>
            <a:xfrm>
              <a:off x="3460878" y="17068"/>
              <a:ext cx="741045" cy="549399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aoblený obdélník 7"/>
            <p:cNvSpPr/>
            <p:nvPr/>
          </p:nvSpPr>
          <p:spPr>
            <a:xfrm>
              <a:off x="2180125" y="1233639"/>
              <a:ext cx="755582" cy="500513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Textové pole 10"/>
            <p:cNvSpPr txBox="1"/>
            <p:nvPr/>
          </p:nvSpPr>
          <p:spPr>
            <a:xfrm>
              <a:off x="1078030" y="104606"/>
              <a:ext cx="510139" cy="46201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ové pole 10"/>
            <p:cNvSpPr txBox="1"/>
            <p:nvPr/>
          </p:nvSpPr>
          <p:spPr>
            <a:xfrm>
              <a:off x="3571302" y="60789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ové pole 10"/>
            <p:cNvSpPr txBox="1"/>
            <p:nvPr/>
          </p:nvSpPr>
          <p:spPr>
            <a:xfrm>
              <a:off x="2307183" y="1242074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R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ové pole 10"/>
            <p:cNvSpPr txBox="1"/>
            <p:nvPr/>
          </p:nvSpPr>
          <p:spPr>
            <a:xfrm>
              <a:off x="1871041" y="654984"/>
              <a:ext cx="501586" cy="31981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 dirty="0" smtClean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ové pole 10"/>
            <p:cNvSpPr txBox="1"/>
            <p:nvPr/>
          </p:nvSpPr>
          <p:spPr>
            <a:xfrm>
              <a:off x="2874211" y="674449"/>
              <a:ext cx="437947" cy="30061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 dirty="0" smtClean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" name="Přímá spojnice se šipkou 13"/>
            <p:cNvCxnSpPr>
              <a:stCxn id="18" idx="6"/>
              <a:endCxn id="12" idx="1"/>
            </p:cNvCxnSpPr>
            <p:nvPr/>
          </p:nvCxnSpPr>
          <p:spPr>
            <a:xfrm>
              <a:off x="1723724" y="292118"/>
              <a:ext cx="147317" cy="52277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>
              <a:stCxn id="7" idx="2"/>
              <a:endCxn id="13" idx="3"/>
            </p:cNvCxnSpPr>
            <p:nvPr/>
          </p:nvCxnSpPr>
          <p:spPr>
            <a:xfrm flipH="1">
              <a:off x="3312158" y="291768"/>
              <a:ext cx="148720" cy="53298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>
              <a:stCxn id="12" idx="2"/>
              <a:endCxn id="8" idx="0"/>
            </p:cNvCxnSpPr>
            <p:nvPr/>
          </p:nvCxnSpPr>
          <p:spPr>
            <a:xfrm>
              <a:off x="2121835" y="974797"/>
              <a:ext cx="436082" cy="25884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>
              <a:stCxn id="13" idx="2"/>
              <a:endCxn id="8" idx="0"/>
            </p:cNvCxnSpPr>
            <p:nvPr/>
          </p:nvCxnSpPr>
          <p:spPr>
            <a:xfrm flipH="1">
              <a:off x="2557916" y="975062"/>
              <a:ext cx="535269" cy="258577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ál 17"/>
            <p:cNvSpPr/>
            <p:nvPr/>
          </p:nvSpPr>
          <p:spPr>
            <a:xfrm>
              <a:off x="982679" y="17798"/>
              <a:ext cx="741045" cy="548640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9" name="Přímá spojnice 18"/>
            <p:cNvCxnSpPr/>
            <p:nvPr/>
          </p:nvCxnSpPr>
          <p:spPr>
            <a:xfrm flipV="1">
              <a:off x="519537" y="557186"/>
              <a:ext cx="4550304" cy="56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flipV="1">
              <a:off x="619759" y="1103818"/>
              <a:ext cx="4470400" cy="4127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 pole 2"/>
            <p:cNvSpPr txBox="1"/>
            <p:nvPr/>
          </p:nvSpPr>
          <p:spPr>
            <a:xfrm>
              <a:off x="1986281" y="0"/>
              <a:ext cx="1178560" cy="56643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SUBJEKTIVNÍ MODALITA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9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obsah v psychice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ové pole 2"/>
            <p:cNvSpPr txBox="1"/>
            <p:nvPr/>
          </p:nvSpPr>
          <p:spPr>
            <a:xfrm>
              <a:off x="3710005" y="549298"/>
              <a:ext cx="1583354" cy="58570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INTERSUBJEKTIVNÍ MODALITA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90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 sociální interakci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ové pole 2"/>
            <p:cNvSpPr txBox="1"/>
            <p:nvPr/>
          </p:nvSpPr>
          <p:spPr>
            <a:xfrm>
              <a:off x="3164841" y="1145544"/>
              <a:ext cx="1417320" cy="58753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1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OBJEKTIVNÍ MODALITA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90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ve fyzickém světě 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Obousměrná vodorovná šipka 23"/>
            <p:cNvSpPr/>
            <p:nvPr/>
          </p:nvSpPr>
          <p:spPr>
            <a:xfrm>
              <a:off x="2372627" y="720781"/>
              <a:ext cx="482333" cy="187354"/>
            </a:xfrm>
            <a:prstGeom prst="leftRightArrow">
              <a:avLst>
                <a:gd name="adj1" fmla="val 28528"/>
                <a:gd name="adj2" fmla="val 47275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Zaoblený obdélník 24"/>
            <p:cNvSpPr/>
            <p:nvPr/>
          </p:nvSpPr>
          <p:spPr>
            <a:xfrm>
              <a:off x="599440" y="629753"/>
              <a:ext cx="3058160" cy="426438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6" name="Textové pole 5"/>
            <p:cNvSpPr txBox="1"/>
            <p:nvPr/>
          </p:nvSpPr>
          <p:spPr>
            <a:xfrm>
              <a:off x="772160" y="598985"/>
              <a:ext cx="951564" cy="45688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kontext: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kultura, obor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Konkrétní problém vztahu mezi pojetím výzkumů: </a:t>
            </a:r>
            <a:r>
              <a:rPr lang="cs-CZ" i="1" dirty="0" smtClean="0"/>
              <a:t>didaktický výzkum </a:t>
            </a:r>
            <a:r>
              <a:rPr lang="cs-CZ" dirty="0" smtClean="0"/>
              <a:t>vs. </a:t>
            </a:r>
            <a:r>
              <a:rPr lang="cs-CZ" i="1" dirty="0" smtClean="0"/>
              <a:t>školní etnografický </a:t>
            </a:r>
            <a:r>
              <a:rPr lang="cs-CZ" dirty="0" smtClean="0"/>
              <a:t>výzkum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Etnografický školní výzkum: </a:t>
            </a:r>
          </a:p>
          <a:p>
            <a:pPr lvl="1"/>
            <a:r>
              <a:rPr lang="cs-CZ" dirty="0" smtClean="0"/>
              <a:t>Spontánní učení uvnitř kultury</a:t>
            </a:r>
          </a:p>
          <a:p>
            <a:r>
              <a:rPr lang="cs-CZ" dirty="0" smtClean="0"/>
              <a:t>Didaktický výzkum (metodika 3A aj.)</a:t>
            </a:r>
          </a:p>
          <a:p>
            <a:pPr lvl="1"/>
            <a:r>
              <a:rPr lang="cs-CZ" dirty="0" smtClean="0"/>
              <a:t>Intencionální učení pod vlivem vyučování v kombinaci se spontánním učením (skryté kurikulum): různé stupně vědomé intencionality  </a:t>
            </a:r>
          </a:p>
          <a:p>
            <a:pPr lvl="1"/>
            <a:endParaRPr lang="cs-CZ" dirty="0"/>
          </a:p>
          <a:p>
            <a:r>
              <a:rPr lang="cs-CZ" dirty="0" smtClean="0"/>
              <a:t>Tři dimenze učení a vlivu </a:t>
            </a:r>
            <a:r>
              <a:rPr lang="cs-CZ" b="1" dirty="0" smtClean="0"/>
              <a:t>kulturních konceptů </a:t>
            </a:r>
            <a:r>
              <a:rPr lang="cs-CZ" dirty="0" smtClean="0"/>
              <a:t>ve výuce (podle </a:t>
            </a:r>
            <a:r>
              <a:rPr lang="cs-CZ" dirty="0" err="1" smtClean="0"/>
              <a:t>Fenda</a:t>
            </a:r>
            <a:r>
              <a:rPr lang="cs-CZ" dirty="0" smtClean="0"/>
              <a:t>, </a:t>
            </a:r>
            <a:r>
              <a:rPr lang="cs-CZ" dirty="0"/>
              <a:t>1974, s. </a:t>
            </a:r>
            <a:r>
              <a:rPr lang="cs-CZ" dirty="0" smtClean="0"/>
              <a:t>11–22):</a:t>
            </a:r>
          </a:p>
          <a:p>
            <a:pPr lvl="1"/>
            <a:r>
              <a:rPr lang="cs-CZ" dirty="0" smtClean="0"/>
              <a:t>Personalizace</a:t>
            </a:r>
          </a:p>
          <a:p>
            <a:pPr lvl="1"/>
            <a:r>
              <a:rPr lang="cs-CZ" dirty="0" smtClean="0"/>
              <a:t>Socializace</a:t>
            </a:r>
          </a:p>
          <a:p>
            <a:pPr lvl="1"/>
            <a:r>
              <a:rPr lang="cs-CZ" dirty="0" smtClean="0"/>
              <a:t>Enkulturace  </a:t>
            </a:r>
          </a:p>
          <a:p>
            <a:r>
              <a:rPr lang="cs-CZ" dirty="0" smtClean="0"/>
              <a:t>„Nulový stupeň kultury“ (Skovajsa, 2013, s. 57): „…propozice instrumentálně racionálního typu, jejichž obsah je co nejvěrnějším popisem objektivních struktur světa nebo návodem k jednání, které je těmto strukturám přizpůsobeno.“ (fyzika, chemie, biologie… přírodní vědy).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0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352928" cy="720080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GENDER VE VRSTEVNICKÉ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SKUPINĚ</a:t>
            </a:r>
            <a:b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/z habilitační přednášky doc. Ireny </a:t>
            </a:r>
            <a:r>
              <a:rPr lang="cs-CZ" sz="16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Smetáčkové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cs-CZ" sz="1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upraveno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(v kontextu autorů A. </a:t>
            </a:r>
            <a:r>
              <a:rPr lang="cs-CZ" sz="16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Giddens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, P. Ricoeur, A. Bandura, H. </a:t>
            </a:r>
            <a:r>
              <a:rPr lang="cs-CZ" sz="16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Tajfel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, H. </a:t>
            </a:r>
            <a:r>
              <a:rPr lang="cs-CZ" sz="16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Bjerrum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16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Nielsen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, C. Martin a K. </a:t>
            </a:r>
            <a:r>
              <a:rPr lang="cs-CZ" sz="16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Powlishta</a:t>
            </a:r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). </a:t>
            </a:r>
            <a:endParaRPr lang="cs-CZ" sz="16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90463" y="1194474"/>
            <a:ext cx="855514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					    ŠKOLNÍ TŘÍDA </a:t>
            </a:r>
          </a:p>
          <a:p>
            <a:endParaRPr lang="cs-CZ" sz="22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cs-CZ" sz="2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cs-CZ" sz="2200" dirty="0">
              <a:latin typeface="Arial Narrow" panose="020B0606020202030204" pitchFamily="34" charset="0"/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2649552" y="2818668"/>
            <a:ext cx="1728998" cy="140909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153926" y="4609299"/>
            <a:ext cx="26756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cs-CZ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Genderová identita </a:t>
            </a:r>
            <a:br>
              <a:rPr lang="cs-CZ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cs-CZ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 </a:t>
            </a:r>
            <a:r>
              <a:rPr lang="cs-CZ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subjektivita/ </a:t>
            </a:r>
            <a:r>
              <a:rPr lang="cs-CZ" sz="2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subjektivní uchopení konceptu</a:t>
            </a:r>
            <a:endParaRPr lang="cs-CZ" sz="2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259975" y="1903143"/>
            <a:ext cx="25186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cs-CZ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genderová/</a:t>
            </a:r>
            <a:r>
              <a:rPr lang="cs-CZ" sz="2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konceptová</a:t>
            </a:r>
            <a:endParaRPr lang="cs-CZ" sz="2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cs-CZ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schémata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675340" y="4588710"/>
            <a:ext cx="16128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cs-CZ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Genderové </a:t>
            </a:r>
            <a:br>
              <a:rPr lang="cs-CZ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cs-CZ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projevy/ </a:t>
            </a:r>
            <a:r>
              <a:rPr lang="cs-CZ" sz="2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Projevy konceptu</a:t>
            </a:r>
            <a:endParaRPr lang="cs-CZ" sz="22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187596" y="1903143"/>
            <a:ext cx="36471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F79646">
                  <a:lumMod val="75000"/>
                </a:srgbClr>
              </a:buClr>
            </a:pPr>
            <a:r>
              <a:rPr lang="cs-CZ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Skupinová </a:t>
            </a:r>
            <a:br>
              <a:rPr lang="cs-CZ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</a:br>
            <a:r>
              <a:rPr lang="cs-CZ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genderová/</a:t>
            </a:r>
            <a:r>
              <a:rPr lang="cs-CZ" sz="2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konceptová</a:t>
            </a:r>
            <a:r>
              <a:rPr lang="cs-CZ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 schémata</a:t>
            </a:r>
            <a:endParaRPr lang="cs-CZ" sz="220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8372873" y="4598871"/>
            <a:ext cx="228600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lvl="0">
              <a:buClr>
                <a:srgbClr val="F79646">
                  <a:lumMod val="75000"/>
                </a:srgbClr>
              </a:buClr>
            </a:pPr>
            <a:r>
              <a:rPr lang="cs-CZ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Zpětná vazba na individuální projevy</a:t>
            </a:r>
          </a:p>
        </p:txBody>
      </p:sp>
      <p:sp>
        <p:nvSpPr>
          <p:cNvPr id="14" name="Rovnoramenný trojúhelník 13"/>
          <p:cNvSpPr/>
          <p:nvPr/>
        </p:nvSpPr>
        <p:spPr>
          <a:xfrm>
            <a:off x="7127873" y="2841783"/>
            <a:ext cx="1728998" cy="140909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375888" y="1196752"/>
            <a:ext cx="274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KONKRÉTNÍ DÍTĚ 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308192" y="5877273"/>
            <a:ext cx="453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Vyjednávání </a:t>
            </a:r>
            <a:br>
              <a:rPr lang="cs-CZ" sz="24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genderových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hranic/ </a:t>
            </a:r>
            <a:r>
              <a:rPr lang="cs-CZ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hranic konceptu</a:t>
            </a:r>
            <a:endParaRPr lang="cs-CZ" sz="2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9290658" y="5572828"/>
            <a:ext cx="155987" cy="35917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456040" y="4588711"/>
            <a:ext cx="11849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F79646">
                  <a:lumMod val="75000"/>
                </a:srgbClr>
              </a:buClr>
            </a:pPr>
            <a:r>
              <a:rPr lang="cs-CZ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Struktura </a:t>
            </a:r>
            <a:br>
              <a:rPr lang="cs-CZ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</a:br>
            <a:r>
              <a:rPr lang="cs-CZ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vztahů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088944" y="2534441"/>
            <a:ext cx="3741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KULTURNÍ SCHÉMATA/SKRIPTY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4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  <p:bldP spid="13" grpId="0" animBg="1"/>
      <p:bldP spid="14" grpId="0" animBg="1"/>
      <p:bldP spid="16" grpId="0"/>
      <p:bldP spid="17" grpId="0" animBg="1"/>
      <p:bldP spid="3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901</Words>
  <Application>Microsoft Office PowerPoint</Application>
  <PresentationFormat>Širokoúhlá obrazovka</PresentationFormat>
  <Paragraphs>97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Motiv Office</vt:lpstr>
      <vt:lpstr>Kultura a jednání v didaktice  </vt:lpstr>
      <vt:lpstr>Dilema konkrétní autonomie kultury </vt:lpstr>
      <vt:lpstr>Pokus o překonání dilematu konkrétní autonomie kultury ve výkladu vztahu subjekt – kultura </vt:lpstr>
      <vt:lpstr>Interpretační rámce</vt:lpstr>
      <vt:lpstr>Interpretační rámec – důsledek učení </vt:lpstr>
      <vt:lpstr>Obsah v intencionalitě subjektu v intersubjektivním kontextu kultury</vt:lpstr>
      <vt:lpstr>Konkrétní problém vztahu mezi pojetím výzkumů: didaktický výzkum vs. školní etnografický výzkum </vt:lpstr>
      <vt:lpstr>GENDER VE VRSTEVNICKÉ SKUPINĚ /z habilitační přednášky doc. Ireny Smetáčkové, upraveno (v kontextu autorů A. Giddens, P. Ricoeur, A. Bandura, H. Tajfel, H. Bjerrum Nielsen, C. Martin a K. Powlishta).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a jednání v didaktice</dc:title>
  <dc:creator>Jan Slavík</dc:creator>
  <cp:lastModifiedBy>Jan Slavík</cp:lastModifiedBy>
  <cp:revision>18</cp:revision>
  <dcterms:created xsi:type="dcterms:W3CDTF">2015-06-14T09:21:55Z</dcterms:created>
  <dcterms:modified xsi:type="dcterms:W3CDTF">2015-07-12T10:13:22Z</dcterms:modified>
</cp:coreProperties>
</file>