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62" r:id="rId5"/>
    <p:sldId id="263" r:id="rId6"/>
    <p:sldId id="258" r:id="rId7"/>
    <p:sldId id="260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FFD0F-6A90-4FC8-9191-A54608B6E9E5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22BB8-1387-4736-BA7F-872FA56C47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93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mtClean="0"/>
              <a:t>Ukázka z videozáznamu výuky fyziky (virtuální hospitace)</a:t>
            </a:r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E24144-A391-49D9-91D7-C3A632ACC2DC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2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2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92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68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04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23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01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52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3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03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01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6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1BA3-0500-4677-B05A-E18A1B5F386B}" type="datetimeFigureOut">
              <a:rPr lang="cs-CZ" smtClean="0"/>
              <a:t>24. 9. 2014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23CF-5312-41B3-AD37-F669C061F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8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IC3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22. 9. 2014</a:t>
            </a:r>
          </a:p>
          <a:p>
            <a:r>
              <a:rPr lang="cs-CZ" b="1" smtClean="0"/>
              <a:t>Věnovat </a:t>
            </a:r>
            <a:r>
              <a:rPr lang="cs-CZ" b="1" dirty="0"/>
              <a:t>soustředěnější pozornost hloubce konceptové analýzy probírané situace, „zpomalit“ proces analýzy, více jej opírat o rozbor oborových a nad-oborových konceptů.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7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750" y="260350"/>
            <a:ext cx="8229600" cy="820738"/>
          </a:xfrm>
        </p:spPr>
        <p:txBody>
          <a:bodyPr/>
          <a:lstStyle/>
          <a:p>
            <a:pPr marL="0" indent="0" algn="r">
              <a:buNone/>
              <a:defRPr/>
            </a:pPr>
            <a:r>
              <a:rPr lang="cs-CZ" sz="3600" dirty="0" smtClean="0"/>
              <a:t>Hloubková konceptuální struktura obsahu</a:t>
            </a:r>
          </a:p>
          <a:p>
            <a:pPr>
              <a:buFont typeface="Arial" charset="0"/>
              <a:buChar char="•"/>
              <a:defRPr/>
            </a:pPr>
            <a:endParaRPr lang="cs-CZ" dirty="0"/>
          </a:p>
          <a:p>
            <a:pPr>
              <a:buFont typeface="Arial" charset="0"/>
              <a:buChar char="•"/>
              <a:defRPr/>
            </a:pPr>
            <a:endParaRPr lang="cs-CZ" sz="1800" dirty="0"/>
          </a:p>
        </p:txBody>
      </p:sp>
      <p:grpSp>
        <p:nvGrpSpPr>
          <p:cNvPr id="19459" name="Skupina 1"/>
          <p:cNvGrpSpPr>
            <a:grpSpLocks/>
          </p:cNvGrpSpPr>
          <p:nvPr/>
        </p:nvGrpSpPr>
        <p:grpSpPr bwMode="auto">
          <a:xfrm>
            <a:off x="1736725" y="1293814"/>
            <a:ext cx="8789988" cy="4332287"/>
            <a:chOff x="212725" y="2182813"/>
            <a:chExt cx="8789988" cy="4332287"/>
          </a:xfrm>
        </p:grpSpPr>
        <p:sp>
          <p:nvSpPr>
            <p:cNvPr id="5" name="Zaoblený obdélník 4"/>
            <p:cNvSpPr/>
            <p:nvPr/>
          </p:nvSpPr>
          <p:spPr>
            <a:xfrm>
              <a:off x="5580063" y="3706813"/>
              <a:ext cx="1439862" cy="6477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3200" b="1" dirty="0"/>
                <a:t>Zvuk</a:t>
              </a:r>
            </a:p>
          </p:txBody>
        </p:sp>
        <p:sp>
          <p:nvSpPr>
            <p:cNvPr id="6" name="Zaoblený obdélník 5"/>
            <p:cNvSpPr/>
            <p:nvPr/>
          </p:nvSpPr>
          <p:spPr>
            <a:xfrm>
              <a:off x="3382963" y="3136900"/>
              <a:ext cx="1728787" cy="6477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3200" b="1" dirty="0"/>
                <a:t>Rychlost</a:t>
              </a:r>
            </a:p>
          </p:txBody>
        </p:sp>
        <p:sp>
          <p:nvSpPr>
            <p:cNvPr id="7" name="Zaoblený obdélník 6"/>
            <p:cNvSpPr/>
            <p:nvPr/>
          </p:nvSpPr>
          <p:spPr>
            <a:xfrm>
              <a:off x="779463" y="3500438"/>
              <a:ext cx="1728787" cy="64928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3200" b="1" dirty="0"/>
                <a:t>Měření</a:t>
              </a:r>
            </a:p>
          </p:txBody>
        </p:sp>
        <p:sp>
          <p:nvSpPr>
            <p:cNvPr id="8" name="Obdélník 7"/>
            <p:cNvSpPr/>
            <p:nvPr/>
          </p:nvSpPr>
          <p:spPr>
            <a:xfrm>
              <a:off x="2119313" y="5913438"/>
              <a:ext cx="1447800" cy="57626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Procedurální znalost</a:t>
              </a:r>
            </a:p>
          </p:txBody>
        </p:sp>
        <p:sp>
          <p:nvSpPr>
            <p:cNvPr id="9" name="Obdélník 8"/>
            <p:cNvSpPr/>
            <p:nvPr/>
          </p:nvSpPr>
          <p:spPr>
            <a:xfrm>
              <a:off x="5467350" y="4981575"/>
              <a:ext cx="1584325" cy="57626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Hodnotit</a:t>
              </a: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3671888" y="5919788"/>
              <a:ext cx="1441450" cy="5699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Konceptuální znalost</a:t>
              </a: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3602038" y="2287588"/>
              <a:ext cx="1582737" cy="5762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Fenomén</a:t>
              </a:r>
            </a:p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VLASTNOST</a:t>
              </a: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5437188" y="2287588"/>
              <a:ext cx="1582737" cy="5762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Fenomén</a:t>
              </a:r>
            </a:p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SUBSTANCE</a:t>
              </a:r>
            </a:p>
          </p:txBody>
        </p:sp>
        <p:sp>
          <p:nvSpPr>
            <p:cNvPr id="13" name="Zaoblený obdélník 12"/>
            <p:cNvSpPr/>
            <p:nvPr/>
          </p:nvSpPr>
          <p:spPr>
            <a:xfrm>
              <a:off x="212725" y="2852738"/>
              <a:ext cx="2663825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Srovnávání podle všeobecného ekvivalentu </a:t>
              </a:r>
            </a:p>
          </p:txBody>
        </p:sp>
        <p:sp>
          <p:nvSpPr>
            <p:cNvPr id="14" name="Zaoblený obdélník 13"/>
            <p:cNvSpPr/>
            <p:nvPr/>
          </p:nvSpPr>
          <p:spPr>
            <a:xfrm>
              <a:off x="7164388" y="2738438"/>
              <a:ext cx="1838325" cy="12382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3200" dirty="0">
                  <a:solidFill>
                    <a:schemeClr val="tx1"/>
                  </a:solidFill>
                </a:rPr>
                <a:t>Fyzika</a:t>
              </a:r>
            </a:p>
          </p:txBody>
        </p:sp>
        <p:sp>
          <p:nvSpPr>
            <p:cNvPr id="15" name="Zaoblený obdélník 14"/>
            <p:cNvSpPr/>
            <p:nvPr/>
          </p:nvSpPr>
          <p:spPr>
            <a:xfrm>
              <a:off x="3411538" y="4027488"/>
              <a:ext cx="1728787" cy="6477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3200" b="1" dirty="0"/>
                <a:t>Intenzita</a:t>
              </a:r>
            </a:p>
          </p:txBody>
        </p:sp>
        <p:sp>
          <p:nvSpPr>
            <p:cNvPr id="16" name="Zaoblený obdélník 15"/>
            <p:cNvSpPr/>
            <p:nvPr/>
          </p:nvSpPr>
          <p:spPr>
            <a:xfrm>
              <a:off x="3379788" y="4857750"/>
              <a:ext cx="1728787" cy="6477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3200" b="1" dirty="0"/>
                <a:t>Krása</a:t>
              </a:r>
            </a:p>
          </p:txBody>
        </p:sp>
        <p:sp>
          <p:nvSpPr>
            <p:cNvPr id="17" name="Zaoblený obdélník 16"/>
            <p:cNvSpPr/>
            <p:nvPr/>
          </p:nvSpPr>
          <p:spPr>
            <a:xfrm>
              <a:off x="755650" y="4333875"/>
              <a:ext cx="2087563" cy="6477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3200" b="1" dirty="0"/>
                <a:t>Hodnocení</a:t>
              </a:r>
            </a:p>
          </p:txBody>
        </p:sp>
        <p:sp>
          <p:nvSpPr>
            <p:cNvPr id="18" name="Zaoblený obdélník 17"/>
            <p:cNvSpPr/>
            <p:nvPr/>
          </p:nvSpPr>
          <p:spPr>
            <a:xfrm>
              <a:off x="7164388" y="4562475"/>
              <a:ext cx="1838325" cy="12382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3200" dirty="0">
                  <a:solidFill>
                    <a:schemeClr val="tx1"/>
                  </a:solidFill>
                </a:rPr>
                <a:t>Hudební výchova</a:t>
              </a:r>
            </a:p>
          </p:txBody>
        </p:sp>
        <p:sp>
          <p:nvSpPr>
            <p:cNvPr id="19" name="Zaoblený obdélník 18"/>
            <p:cNvSpPr/>
            <p:nvPr/>
          </p:nvSpPr>
          <p:spPr>
            <a:xfrm>
              <a:off x="220663" y="5181600"/>
              <a:ext cx="2663825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Srovnávání podle subjektivního ekvivalentu </a:t>
              </a:r>
            </a:p>
          </p:txBody>
        </p:sp>
        <p:cxnSp>
          <p:nvCxnSpPr>
            <p:cNvPr id="21" name="Přímá spojnice 20"/>
            <p:cNvCxnSpPr>
              <a:stCxn id="6" idx="3"/>
              <a:endCxn id="5" idx="1"/>
            </p:cNvCxnSpPr>
            <p:nvPr/>
          </p:nvCxnSpPr>
          <p:spPr>
            <a:xfrm>
              <a:off x="5111750" y="3460750"/>
              <a:ext cx="468313" cy="569913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>
              <a:stCxn id="15" idx="3"/>
              <a:endCxn id="5" idx="1"/>
            </p:cNvCxnSpPr>
            <p:nvPr/>
          </p:nvCxnSpPr>
          <p:spPr>
            <a:xfrm flipV="1">
              <a:off x="5140325" y="4030663"/>
              <a:ext cx="439738" cy="320675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>
              <a:stCxn id="16" idx="3"/>
              <a:endCxn id="5" idx="1"/>
            </p:cNvCxnSpPr>
            <p:nvPr/>
          </p:nvCxnSpPr>
          <p:spPr>
            <a:xfrm flipV="1">
              <a:off x="5108575" y="4030663"/>
              <a:ext cx="471488" cy="1150937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>
              <a:stCxn id="7" idx="3"/>
              <a:endCxn id="6" idx="1"/>
            </p:cNvCxnSpPr>
            <p:nvPr/>
          </p:nvCxnSpPr>
          <p:spPr>
            <a:xfrm flipV="1">
              <a:off x="2508250" y="3460750"/>
              <a:ext cx="874713" cy="365125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>
              <a:stCxn id="7" idx="3"/>
              <a:endCxn id="15" idx="1"/>
            </p:cNvCxnSpPr>
            <p:nvPr/>
          </p:nvCxnSpPr>
          <p:spPr>
            <a:xfrm>
              <a:off x="2508250" y="3825875"/>
              <a:ext cx="903288" cy="525463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>
              <a:stCxn id="17" idx="3"/>
              <a:endCxn id="16" idx="1"/>
            </p:cNvCxnSpPr>
            <p:nvPr/>
          </p:nvCxnSpPr>
          <p:spPr>
            <a:xfrm>
              <a:off x="2843213" y="4657725"/>
              <a:ext cx="536575" cy="523875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bdélník 37"/>
            <p:cNvSpPr/>
            <p:nvPr/>
          </p:nvSpPr>
          <p:spPr>
            <a:xfrm>
              <a:off x="242888" y="2182813"/>
              <a:ext cx="1400175" cy="57626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Aplikovat</a:t>
              </a:r>
            </a:p>
          </p:txBody>
        </p:sp>
        <p:sp>
          <p:nvSpPr>
            <p:cNvPr id="39" name="Obdélník 38"/>
            <p:cNvSpPr/>
            <p:nvPr/>
          </p:nvSpPr>
          <p:spPr>
            <a:xfrm>
              <a:off x="5467350" y="5656263"/>
              <a:ext cx="1584325" cy="57626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Tvořit</a:t>
              </a:r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942975" y="5949950"/>
              <a:ext cx="1036638" cy="565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Znalost</a:t>
              </a:r>
            </a:p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faktů</a:t>
              </a:r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1819275" y="2182813"/>
              <a:ext cx="1376363" cy="5762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>
                  <a:solidFill>
                    <a:schemeClr val="tx1"/>
                  </a:solidFill>
                </a:rPr>
                <a:t>ČINNOST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5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Transdukce – intersubjektivní transformace obsahu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2800" dirty="0" smtClean="0"/>
              <a:t>(Slavík, Chrz, Štech et. al. 2013, s. 45 – 81) 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pic>
        <p:nvPicPr>
          <p:cNvPr id="36" name="Zástupný symbol pro obsah 3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929" y="2079378"/>
            <a:ext cx="11272569" cy="428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0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Obsahově zaměřený přístup – </a:t>
            </a:r>
            <a:r>
              <a:rPr lang="cs-CZ" dirty="0" smtClean="0">
                <a:solidFill>
                  <a:srgbClr val="FF0000"/>
                </a:solidFill>
              </a:rPr>
              <a:t>úcta k pojmu a textu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(teoretické východisko a centrální kategorie pro 3A)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– vše, co lze uchovávat v paměti subjektu a intersubjektivně sdílet prostřednictvím artefaktů / výrazů.   </a:t>
            </a:r>
          </a:p>
          <a:p>
            <a:r>
              <a:rPr lang="cs-CZ" dirty="0" smtClean="0"/>
              <a:t>Obsah – potence interpretování významů </a:t>
            </a:r>
          </a:p>
          <a:p>
            <a:r>
              <a:rPr lang="cs-CZ" dirty="0" smtClean="0"/>
              <a:t>Transformace obsahu – přiřazení s významovou ekvivalencí („text k textu“) </a:t>
            </a:r>
          </a:p>
          <a:p>
            <a:pPr lvl="3"/>
            <a:r>
              <a:rPr lang="cs-CZ" sz="2400" dirty="0" smtClean="0"/>
              <a:t>A </a:t>
            </a:r>
            <a:r>
              <a:rPr lang="cs-CZ" sz="2400" dirty="0" smtClean="0">
                <a:sym typeface="Symbol" panose="05050102010706020507" pitchFamily="18" charset="2"/>
              </a:rPr>
              <a:t> B, A je rovnocenné B, A je B </a:t>
            </a:r>
          </a:p>
          <a:p>
            <a:pPr lvl="3"/>
            <a:r>
              <a:rPr lang="cs-CZ" sz="2400" dirty="0" smtClean="0">
                <a:sym typeface="Symbol" panose="05050102010706020507" pitchFamily="18" charset="2"/>
              </a:rPr>
              <a:t>/// /// ///  9; 9  3 + 3 + 3; 9  3 * 3, 9 </a:t>
            </a:r>
            <a:r>
              <a:rPr lang="cs-CZ" sz="2400" smtClean="0">
                <a:sym typeface="Symbol" panose="05050102010706020507" pitchFamily="18" charset="2"/>
              </a:rPr>
              <a:t> 3</a:t>
            </a:r>
            <a:r>
              <a:rPr lang="cs-CZ" sz="2400" baseline="30000" smtClean="0">
                <a:sym typeface="Symbol" panose="05050102010706020507" pitchFamily="18" charset="2"/>
              </a:rPr>
              <a:t>2</a:t>
            </a:r>
            <a:r>
              <a:rPr lang="cs-CZ" sz="2400" smtClean="0">
                <a:sym typeface="Symbol" panose="05050102010706020507" pitchFamily="18" charset="2"/>
              </a:rPr>
              <a:t>  </a:t>
            </a:r>
            <a:r>
              <a:rPr lang="cs-CZ" sz="2400" smtClean="0"/>
              <a:t> </a:t>
            </a:r>
            <a:endParaRPr lang="cs-CZ" sz="2400" dirty="0" smtClean="0"/>
          </a:p>
          <a:p>
            <a:pPr lvl="4"/>
            <a:endParaRPr lang="cs-CZ" sz="2400" dirty="0"/>
          </a:p>
          <a:p>
            <a:pPr lvl="4"/>
            <a:r>
              <a:rPr lang="cs-CZ" sz="2000" dirty="0" smtClean="0"/>
              <a:t>Slavík, Chrz, Štech et al. 2013, s. 47 – 60 </a:t>
            </a:r>
            <a:endParaRPr lang="cs-CZ" sz="2000" dirty="0"/>
          </a:p>
        </p:txBody>
      </p:sp>
      <p:sp>
        <p:nvSpPr>
          <p:cNvPr id="4" name="Volný tvar 3"/>
          <p:cNvSpPr/>
          <p:nvPr/>
        </p:nvSpPr>
        <p:spPr>
          <a:xfrm>
            <a:off x="2730321" y="3979572"/>
            <a:ext cx="231820" cy="540913"/>
          </a:xfrm>
          <a:custGeom>
            <a:avLst/>
            <a:gdLst>
              <a:gd name="connsiteX0" fmla="*/ 64394 w 231820"/>
              <a:gd name="connsiteY0" fmla="*/ 0 h 540913"/>
              <a:gd name="connsiteX1" fmla="*/ 38637 w 231820"/>
              <a:gd name="connsiteY1" fmla="*/ 115910 h 540913"/>
              <a:gd name="connsiteX2" fmla="*/ 12879 w 231820"/>
              <a:gd name="connsiteY2" fmla="*/ 193183 h 540913"/>
              <a:gd name="connsiteX3" fmla="*/ 0 w 231820"/>
              <a:gd name="connsiteY3" fmla="*/ 231820 h 540913"/>
              <a:gd name="connsiteX4" fmla="*/ 12879 w 231820"/>
              <a:gd name="connsiteY4" fmla="*/ 476518 h 540913"/>
              <a:gd name="connsiteX5" fmla="*/ 51516 w 231820"/>
              <a:gd name="connsiteY5" fmla="*/ 502276 h 540913"/>
              <a:gd name="connsiteX6" fmla="*/ 77273 w 231820"/>
              <a:gd name="connsiteY6" fmla="*/ 540913 h 540913"/>
              <a:gd name="connsiteX7" fmla="*/ 218941 w 231820"/>
              <a:gd name="connsiteY7" fmla="*/ 502276 h 540913"/>
              <a:gd name="connsiteX8" fmla="*/ 231820 w 231820"/>
              <a:gd name="connsiteY8" fmla="*/ 450760 h 540913"/>
              <a:gd name="connsiteX9" fmla="*/ 218941 w 231820"/>
              <a:gd name="connsiteY9" fmla="*/ 321972 h 540913"/>
              <a:gd name="connsiteX10" fmla="*/ 193183 w 231820"/>
              <a:gd name="connsiteY10" fmla="*/ 115910 h 540913"/>
              <a:gd name="connsiteX11" fmla="*/ 141668 w 231820"/>
              <a:gd name="connsiteY11" fmla="*/ 38636 h 540913"/>
              <a:gd name="connsiteX12" fmla="*/ 103031 w 231820"/>
              <a:gd name="connsiteY12" fmla="*/ 25758 h 540913"/>
              <a:gd name="connsiteX13" fmla="*/ 38637 w 231820"/>
              <a:gd name="connsiteY13" fmla="*/ 51515 h 540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1820" h="540913">
                <a:moveTo>
                  <a:pt x="64394" y="0"/>
                </a:moveTo>
                <a:cubicBezTo>
                  <a:pt x="57040" y="36770"/>
                  <a:pt x="49551" y="79530"/>
                  <a:pt x="38637" y="115910"/>
                </a:cubicBezTo>
                <a:cubicBezTo>
                  <a:pt x="30835" y="141916"/>
                  <a:pt x="21465" y="167425"/>
                  <a:pt x="12879" y="193183"/>
                </a:cubicBezTo>
                <a:lnTo>
                  <a:pt x="0" y="231820"/>
                </a:lnTo>
                <a:cubicBezTo>
                  <a:pt x="4293" y="313386"/>
                  <a:pt x="-2404" y="396282"/>
                  <a:pt x="12879" y="476518"/>
                </a:cubicBezTo>
                <a:cubicBezTo>
                  <a:pt x="15775" y="491723"/>
                  <a:pt x="40571" y="491331"/>
                  <a:pt x="51516" y="502276"/>
                </a:cubicBezTo>
                <a:cubicBezTo>
                  <a:pt x="62461" y="513221"/>
                  <a:pt x="68687" y="528034"/>
                  <a:pt x="77273" y="540913"/>
                </a:cubicBezTo>
                <a:cubicBezTo>
                  <a:pt x="104276" y="537538"/>
                  <a:pt x="192376" y="542124"/>
                  <a:pt x="218941" y="502276"/>
                </a:cubicBezTo>
                <a:cubicBezTo>
                  <a:pt x="228759" y="487548"/>
                  <a:pt x="227527" y="467932"/>
                  <a:pt x="231820" y="450760"/>
                </a:cubicBezTo>
                <a:cubicBezTo>
                  <a:pt x="227527" y="407831"/>
                  <a:pt x="222679" y="364953"/>
                  <a:pt x="218941" y="321972"/>
                </a:cubicBezTo>
                <a:cubicBezTo>
                  <a:pt x="218465" y="316503"/>
                  <a:pt x="220502" y="165085"/>
                  <a:pt x="193183" y="115910"/>
                </a:cubicBezTo>
                <a:cubicBezTo>
                  <a:pt x="178149" y="88849"/>
                  <a:pt x="171037" y="48425"/>
                  <a:pt x="141668" y="38636"/>
                </a:cubicBezTo>
                <a:lnTo>
                  <a:pt x="103031" y="25758"/>
                </a:lnTo>
                <a:cubicBezTo>
                  <a:pt x="45626" y="40108"/>
                  <a:pt x="64032" y="26120"/>
                  <a:pt x="38637" y="51515"/>
                </a:cubicBezTo>
              </a:path>
            </a:pathLst>
          </a:cu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0" y="4766378"/>
            <a:ext cx="23355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l</a:t>
            </a:r>
            <a:r>
              <a:rPr lang="cs-CZ" sz="2000" b="1" dirty="0" smtClean="0">
                <a:solidFill>
                  <a:srgbClr val="FF0000"/>
                </a:solidFill>
              </a:rPr>
              <a:t>ogické </a:t>
            </a:r>
            <a:r>
              <a:rPr lang="cs-CZ" sz="2000" b="1" dirty="0" smtClean="0">
                <a:solidFill>
                  <a:srgbClr val="FF0000"/>
                </a:solidFill>
              </a:rPr>
              <a:t>operace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r>
              <a:rPr lang="cs-CZ" sz="2000" b="1" dirty="0">
                <a:solidFill>
                  <a:srgbClr val="FF0000"/>
                </a:solidFill>
              </a:rPr>
              <a:t>i</a:t>
            </a:r>
            <a:r>
              <a:rPr lang="cs-CZ" sz="2000" b="1" dirty="0" smtClean="0">
                <a:solidFill>
                  <a:srgbClr val="FF0000"/>
                </a:solidFill>
              </a:rPr>
              <a:t>nfralogické operace</a:t>
            </a:r>
            <a:endParaRPr lang="cs-CZ" sz="2000" b="1" dirty="0">
              <a:solidFill>
                <a:srgbClr val="FF0000"/>
              </a:solidFill>
            </a:endParaRPr>
          </a:p>
        </p:txBody>
      </p:sp>
      <p:cxnSp>
        <p:nvCxnSpPr>
          <p:cNvPr id="7" name="Přímá spojnice se šipkou 6"/>
          <p:cNvCxnSpPr>
            <a:endCxn id="4" idx="4"/>
          </p:cNvCxnSpPr>
          <p:nvPr/>
        </p:nvCxnSpPr>
        <p:spPr>
          <a:xfrm flipV="1">
            <a:off x="1167755" y="4456090"/>
            <a:ext cx="1575445" cy="3102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olný tvar 7"/>
          <p:cNvSpPr/>
          <p:nvPr/>
        </p:nvSpPr>
        <p:spPr>
          <a:xfrm>
            <a:off x="3799268" y="4069724"/>
            <a:ext cx="1547195" cy="360608"/>
          </a:xfrm>
          <a:custGeom>
            <a:avLst/>
            <a:gdLst>
              <a:gd name="connsiteX0" fmla="*/ 12878 w 1547195"/>
              <a:gd name="connsiteY0" fmla="*/ 141668 h 360608"/>
              <a:gd name="connsiteX1" fmla="*/ 0 w 1547195"/>
              <a:gd name="connsiteY1" fmla="*/ 206062 h 360608"/>
              <a:gd name="connsiteX2" fmla="*/ 12878 w 1547195"/>
              <a:gd name="connsiteY2" fmla="*/ 244699 h 360608"/>
              <a:gd name="connsiteX3" fmla="*/ 77273 w 1547195"/>
              <a:gd name="connsiteY3" fmla="*/ 309093 h 360608"/>
              <a:gd name="connsiteX4" fmla="*/ 128788 w 1547195"/>
              <a:gd name="connsiteY4" fmla="*/ 321972 h 360608"/>
              <a:gd name="connsiteX5" fmla="*/ 334850 w 1547195"/>
              <a:gd name="connsiteY5" fmla="*/ 360608 h 360608"/>
              <a:gd name="connsiteX6" fmla="*/ 1442433 w 1547195"/>
              <a:gd name="connsiteY6" fmla="*/ 347730 h 360608"/>
              <a:gd name="connsiteX7" fmla="*/ 1519707 w 1547195"/>
              <a:gd name="connsiteY7" fmla="*/ 296214 h 360608"/>
              <a:gd name="connsiteX8" fmla="*/ 1532586 w 1547195"/>
              <a:gd name="connsiteY8" fmla="*/ 141668 h 360608"/>
              <a:gd name="connsiteX9" fmla="*/ 1442433 w 1547195"/>
              <a:gd name="connsiteY9" fmla="*/ 90152 h 360608"/>
              <a:gd name="connsiteX10" fmla="*/ 1403797 w 1547195"/>
              <a:gd name="connsiteY10" fmla="*/ 77273 h 360608"/>
              <a:gd name="connsiteX11" fmla="*/ 888642 w 1547195"/>
              <a:gd name="connsiteY11" fmla="*/ 64394 h 360608"/>
              <a:gd name="connsiteX12" fmla="*/ 386366 w 1547195"/>
              <a:gd name="connsiteY12" fmla="*/ 25758 h 360608"/>
              <a:gd name="connsiteX13" fmla="*/ 309093 w 1547195"/>
              <a:gd name="connsiteY13" fmla="*/ 12879 h 360608"/>
              <a:gd name="connsiteX14" fmla="*/ 257577 w 1547195"/>
              <a:gd name="connsiteY14" fmla="*/ 0 h 360608"/>
              <a:gd name="connsiteX15" fmla="*/ 128788 w 1547195"/>
              <a:gd name="connsiteY15" fmla="*/ 12879 h 360608"/>
              <a:gd name="connsiteX16" fmla="*/ 64394 w 1547195"/>
              <a:gd name="connsiteY16" fmla="*/ 128789 h 360608"/>
              <a:gd name="connsiteX17" fmla="*/ 64394 w 1547195"/>
              <a:gd name="connsiteY17" fmla="*/ 270456 h 36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47195" h="360608">
                <a:moveTo>
                  <a:pt x="12878" y="141668"/>
                </a:moveTo>
                <a:cubicBezTo>
                  <a:pt x="8585" y="163133"/>
                  <a:pt x="0" y="184172"/>
                  <a:pt x="0" y="206062"/>
                </a:cubicBezTo>
                <a:cubicBezTo>
                  <a:pt x="0" y="219638"/>
                  <a:pt x="6807" y="232557"/>
                  <a:pt x="12878" y="244699"/>
                </a:cubicBezTo>
                <a:cubicBezTo>
                  <a:pt x="28488" y="275920"/>
                  <a:pt x="44492" y="295044"/>
                  <a:pt x="77273" y="309093"/>
                </a:cubicBezTo>
                <a:cubicBezTo>
                  <a:pt x="93542" y="316066"/>
                  <a:pt x="111834" y="316886"/>
                  <a:pt x="128788" y="321972"/>
                </a:cubicBezTo>
                <a:cubicBezTo>
                  <a:pt x="266690" y="363343"/>
                  <a:pt x="147745" y="341899"/>
                  <a:pt x="334850" y="360608"/>
                </a:cubicBezTo>
                <a:lnTo>
                  <a:pt x="1442433" y="347730"/>
                </a:lnTo>
                <a:cubicBezTo>
                  <a:pt x="1480567" y="346873"/>
                  <a:pt x="1495327" y="320594"/>
                  <a:pt x="1519707" y="296214"/>
                </a:cubicBezTo>
                <a:cubicBezTo>
                  <a:pt x="1540841" y="232809"/>
                  <a:pt x="1562315" y="208559"/>
                  <a:pt x="1532586" y="141668"/>
                </a:cubicBezTo>
                <a:cubicBezTo>
                  <a:pt x="1512691" y="96903"/>
                  <a:pt x="1481242" y="101240"/>
                  <a:pt x="1442433" y="90152"/>
                </a:cubicBezTo>
                <a:cubicBezTo>
                  <a:pt x="1429380" y="86423"/>
                  <a:pt x="1417358" y="77904"/>
                  <a:pt x="1403797" y="77273"/>
                </a:cubicBezTo>
                <a:cubicBezTo>
                  <a:pt x="1232211" y="69292"/>
                  <a:pt x="1060360" y="68687"/>
                  <a:pt x="888642" y="64394"/>
                </a:cubicBezTo>
                <a:cubicBezTo>
                  <a:pt x="656435" y="6344"/>
                  <a:pt x="820993" y="39778"/>
                  <a:pt x="386366" y="25758"/>
                </a:cubicBezTo>
                <a:cubicBezTo>
                  <a:pt x="360608" y="21465"/>
                  <a:pt x="334699" y="18000"/>
                  <a:pt x="309093" y="12879"/>
                </a:cubicBezTo>
                <a:cubicBezTo>
                  <a:pt x="291736" y="9408"/>
                  <a:pt x="275277" y="0"/>
                  <a:pt x="257577" y="0"/>
                </a:cubicBezTo>
                <a:cubicBezTo>
                  <a:pt x="214433" y="0"/>
                  <a:pt x="171718" y="8586"/>
                  <a:pt x="128788" y="12879"/>
                </a:cubicBezTo>
                <a:cubicBezTo>
                  <a:pt x="115231" y="33215"/>
                  <a:pt x="67114" y="90706"/>
                  <a:pt x="64394" y="128789"/>
                </a:cubicBezTo>
                <a:cubicBezTo>
                  <a:pt x="61030" y="175891"/>
                  <a:pt x="64394" y="223234"/>
                  <a:pt x="64394" y="270456"/>
                </a:cubicBezTo>
              </a:path>
            </a:pathLst>
          </a:cu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 rot="1666329">
            <a:off x="5912472" y="3992450"/>
            <a:ext cx="332704" cy="540913"/>
          </a:xfrm>
          <a:custGeom>
            <a:avLst/>
            <a:gdLst>
              <a:gd name="connsiteX0" fmla="*/ 64394 w 231820"/>
              <a:gd name="connsiteY0" fmla="*/ 0 h 540913"/>
              <a:gd name="connsiteX1" fmla="*/ 38637 w 231820"/>
              <a:gd name="connsiteY1" fmla="*/ 115910 h 540913"/>
              <a:gd name="connsiteX2" fmla="*/ 12879 w 231820"/>
              <a:gd name="connsiteY2" fmla="*/ 193183 h 540913"/>
              <a:gd name="connsiteX3" fmla="*/ 0 w 231820"/>
              <a:gd name="connsiteY3" fmla="*/ 231820 h 540913"/>
              <a:gd name="connsiteX4" fmla="*/ 12879 w 231820"/>
              <a:gd name="connsiteY4" fmla="*/ 476518 h 540913"/>
              <a:gd name="connsiteX5" fmla="*/ 51516 w 231820"/>
              <a:gd name="connsiteY5" fmla="*/ 502276 h 540913"/>
              <a:gd name="connsiteX6" fmla="*/ 77273 w 231820"/>
              <a:gd name="connsiteY6" fmla="*/ 540913 h 540913"/>
              <a:gd name="connsiteX7" fmla="*/ 218941 w 231820"/>
              <a:gd name="connsiteY7" fmla="*/ 502276 h 540913"/>
              <a:gd name="connsiteX8" fmla="*/ 231820 w 231820"/>
              <a:gd name="connsiteY8" fmla="*/ 450760 h 540913"/>
              <a:gd name="connsiteX9" fmla="*/ 218941 w 231820"/>
              <a:gd name="connsiteY9" fmla="*/ 321972 h 540913"/>
              <a:gd name="connsiteX10" fmla="*/ 193183 w 231820"/>
              <a:gd name="connsiteY10" fmla="*/ 115910 h 540913"/>
              <a:gd name="connsiteX11" fmla="*/ 141668 w 231820"/>
              <a:gd name="connsiteY11" fmla="*/ 38636 h 540913"/>
              <a:gd name="connsiteX12" fmla="*/ 103031 w 231820"/>
              <a:gd name="connsiteY12" fmla="*/ 25758 h 540913"/>
              <a:gd name="connsiteX13" fmla="*/ 38637 w 231820"/>
              <a:gd name="connsiteY13" fmla="*/ 51515 h 540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1820" h="540913">
                <a:moveTo>
                  <a:pt x="64394" y="0"/>
                </a:moveTo>
                <a:cubicBezTo>
                  <a:pt x="57040" y="36770"/>
                  <a:pt x="49551" y="79530"/>
                  <a:pt x="38637" y="115910"/>
                </a:cubicBezTo>
                <a:cubicBezTo>
                  <a:pt x="30835" y="141916"/>
                  <a:pt x="21465" y="167425"/>
                  <a:pt x="12879" y="193183"/>
                </a:cubicBezTo>
                <a:lnTo>
                  <a:pt x="0" y="231820"/>
                </a:lnTo>
                <a:cubicBezTo>
                  <a:pt x="4293" y="313386"/>
                  <a:pt x="-2404" y="396282"/>
                  <a:pt x="12879" y="476518"/>
                </a:cubicBezTo>
                <a:cubicBezTo>
                  <a:pt x="15775" y="491723"/>
                  <a:pt x="40571" y="491331"/>
                  <a:pt x="51516" y="502276"/>
                </a:cubicBezTo>
                <a:cubicBezTo>
                  <a:pt x="62461" y="513221"/>
                  <a:pt x="68687" y="528034"/>
                  <a:pt x="77273" y="540913"/>
                </a:cubicBezTo>
                <a:cubicBezTo>
                  <a:pt x="104276" y="537538"/>
                  <a:pt x="192376" y="542124"/>
                  <a:pt x="218941" y="502276"/>
                </a:cubicBezTo>
                <a:cubicBezTo>
                  <a:pt x="228759" y="487548"/>
                  <a:pt x="227527" y="467932"/>
                  <a:pt x="231820" y="450760"/>
                </a:cubicBezTo>
                <a:cubicBezTo>
                  <a:pt x="227527" y="407831"/>
                  <a:pt x="222679" y="364953"/>
                  <a:pt x="218941" y="321972"/>
                </a:cubicBezTo>
                <a:cubicBezTo>
                  <a:pt x="218465" y="316503"/>
                  <a:pt x="220502" y="165085"/>
                  <a:pt x="193183" y="115910"/>
                </a:cubicBezTo>
                <a:cubicBezTo>
                  <a:pt x="178149" y="88849"/>
                  <a:pt x="171037" y="48425"/>
                  <a:pt x="141668" y="38636"/>
                </a:cubicBezTo>
                <a:lnTo>
                  <a:pt x="103031" y="25758"/>
                </a:lnTo>
                <a:cubicBezTo>
                  <a:pt x="45626" y="40108"/>
                  <a:pt x="64032" y="26120"/>
                  <a:pt x="38637" y="51515"/>
                </a:cubicBezTo>
              </a:path>
            </a:pathLst>
          </a:cu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40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Transformace obsahu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3387" y="2000723"/>
            <a:ext cx="10760413" cy="4351338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dirty="0" smtClean="0"/>
              <a:t>OBSAH </a:t>
            </a:r>
            <a:r>
              <a:rPr lang="cs-CZ" dirty="0"/>
              <a:t>jako konstrukt, který spojuje: </a:t>
            </a:r>
          </a:p>
          <a:p>
            <a:pPr lvl="1">
              <a:buFont typeface="Arial" charset="0"/>
              <a:buChar char="–"/>
              <a:defRPr/>
            </a:pPr>
            <a:r>
              <a:rPr lang="cs-CZ" b="1" dirty="0"/>
              <a:t>subjektivitu </a:t>
            </a:r>
            <a:r>
              <a:rPr lang="cs-CZ" dirty="0"/>
              <a:t>(</a:t>
            </a:r>
            <a:r>
              <a:rPr lang="cs-CZ" dirty="0" smtClean="0"/>
              <a:t>představa, prekoncept </a:t>
            </a:r>
            <a:r>
              <a:rPr lang="cs-CZ" dirty="0"/>
              <a:t>– „obsah v hlavě“)</a:t>
            </a:r>
          </a:p>
          <a:p>
            <a:pPr lvl="1">
              <a:buFont typeface="Arial" charset="0"/>
              <a:buChar char="–"/>
              <a:defRPr/>
            </a:pPr>
            <a:r>
              <a:rPr lang="cs-CZ" b="1" dirty="0"/>
              <a:t>intersubjektivitu </a:t>
            </a:r>
            <a:r>
              <a:rPr lang="cs-CZ" dirty="0"/>
              <a:t>(</a:t>
            </a:r>
            <a:r>
              <a:rPr lang="cs-CZ" dirty="0" smtClean="0"/>
              <a:t>význam, pojem </a:t>
            </a:r>
            <a:r>
              <a:rPr lang="cs-CZ" dirty="0"/>
              <a:t>– „společný obsah“, kontext)</a:t>
            </a:r>
          </a:p>
          <a:p>
            <a:pPr lvl="1">
              <a:buFont typeface="Arial" charset="0"/>
              <a:buChar char="–"/>
              <a:defRPr/>
            </a:pPr>
            <a:r>
              <a:rPr lang="cs-CZ" b="1" dirty="0"/>
              <a:t>objektivitu</a:t>
            </a:r>
            <a:r>
              <a:rPr lang="cs-CZ" dirty="0"/>
              <a:t> (fenomén, výraz – „obsah jako možnost“). 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TRANFORMACE/REKONSTRUKCE </a:t>
            </a:r>
            <a:r>
              <a:rPr lang="cs-CZ" dirty="0"/>
              <a:t>OBSAHU jako pohyb obsahu „mezi hlavami, kontextem a věcmi“ </a:t>
            </a:r>
          </a:p>
          <a:p>
            <a:pPr>
              <a:buFont typeface="Arial" charset="0"/>
              <a:buChar char="•"/>
              <a:defRPr/>
            </a:pPr>
            <a:r>
              <a:rPr lang="cs-CZ" dirty="0"/>
              <a:t>DIDAKTICKÁ ZNALOST OBSAHU jako subjektivní potenciál učitele pro didaktickou transformaci/rekonstrukci </a:t>
            </a:r>
            <a:r>
              <a:rPr lang="cs-CZ" dirty="0" smtClean="0"/>
              <a:t>obsahu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KONCEPT/PREKONCEPT jako analytické jednotky obsahu (Slavík, Chrz, Štech et al. 2013) </a:t>
            </a:r>
            <a:endParaRPr lang="cs-CZ" dirty="0"/>
          </a:p>
          <a:p>
            <a:pPr lvl="1">
              <a:buFont typeface="Arial" charset="0"/>
              <a:buChar char="–"/>
              <a:defRPr/>
            </a:pPr>
            <a:endParaRPr lang="cs-CZ" dirty="0">
              <a:solidFill>
                <a:srgbClr val="0000FF"/>
              </a:solidFill>
            </a:endParaRPr>
          </a:p>
          <a:p>
            <a:endParaRPr lang="cs-CZ" dirty="0"/>
          </a:p>
        </p:txBody>
      </p:sp>
      <p:grpSp>
        <p:nvGrpSpPr>
          <p:cNvPr id="4" name="Plátno 8"/>
          <p:cNvGrpSpPr/>
          <p:nvPr/>
        </p:nvGrpSpPr>
        <p:grpSpPr>
          <a:xfrm>
            <a:off x="7552822" y="401892"/>
            <a:ext cx="4672519" cy="2769746"/>
            <a:chOff x="0" y="0"/>
            <a:chExt cx="5486400" cy="176911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5486400" cy="1769110"/>
            </a:xfrm>
            <a:prstGeom prst="rect">
              <a:avLst/>
            </a:prstGeom>
          </p:spPr>
        </p:sp>
        <p:sp>
          <p:nvSpPr>
            <p:cNvPr id="6" name="Ovál 5"/>
            <p:cNvSpPr/>
            <p:nvPr/>
          </p:nvSpPr>
          <p:spPr>
            <a:xfrm>
              <a:off x="3460878" y="17068"/>
              <a:ext cx="741045" cy="549399"/>
            </a:xfrm>
            <a:prstGeom prst="ellips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cs-C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aoblený obdélník 6"/>
            <p:cNvSpPr/>
            <p:nvPr/>
          </p:nvSpPr>
          <p:spPr>
            <a:xfrm>
              <a:off x="2180125" y="1233639"/>
              <a:ext cx="755582" cy="500513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Textové pole 10"/>
            <p:cNvSpPr txBox="1"/>
            <p:nvPr/>
          </p:nvSpPr>
          <p:spPr>
            <a:xfrm>
              <a:off x="1078030" y="104606"/>
              <a:ext cx="510139" cy="46201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ové pole 10"/>
            <p:cNvSpPr txBox="1"/>
            <p:nvPr/>
          </p:nvSpPr>
          <p:spPr>
            <a:xfrm>
              <a:off x="3571302" y="60789"/>
              <a:ext cx="509905" cy="4616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Y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ové pole 10"/>
            <p:cNvSpPr txBox="1"/>
            <p:nvPr/>
          </p:nvSpPr>
          <p:spPr>
            <a:xfrm>
              <a:off x="2307183" y="1242074"/>
              <a:ext cx="509905" cy="4616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R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ové pole 10"/>
            <p:cNvSpPr txBox="1"/>
            <p:nvPr/>
          </p:nvSpPr>
          <p:spPr>
            <a:xfrm>
              <a:off x="1889760" y="566152"/>
              <a:ext cx="482867" cy="4086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X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ové pole 10"/>
            <p:cNvSpPr txBox="1"/>
            <p:nvPr/>
          </p:nvSpPr>
          <p:spPr>
            <a:xfrm>
              <a:off x="2817088" y="556888"/>
              <a:ext cx="495071" cy="4181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cs-CZ" sz="2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Q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3" name="Přímá spojnice se šipkou 12"/>
            <p:cNvCxnSpPr>
              <a:stCxn id="17" idx="6"/>
              <a:endCxn id="11" idx="1"/>
            </p:cNvCxnSpPr>
            <p:nvPr/>
          </p:nvCxnSpPr>
          <p:spPr>
            <a:xfrm>
              <a:off x="1723724" y="324741"/>
              <a:ext cx="166036" cy="44567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/>
            <p:cNvCxnSpPr>
              <a:stCxn id="6" idx="2"/>
              <a:endCxn id="12" idx="3"/>
            </p:cNvCxnSpPr>
            <p:nvPr/>
          </p:nvCxnSpPr>
          <p:spPr>
            <a:xfrm flipH="1">
              <a:off x="3312159" y="291768"/>
              <a:ext cx="148719" cy="47415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>
              <a:stCxn id="11" idx="2"/>
              <a:endCxn id="7" idx="0"/>
            </p:cNvCxnSpPr>
            <p:nvPr/>
          </p:nvCxnSpPr>
          <p:spPr>
            <a:xfrm>
              <a:off x="2131194" y="974688"/>
              <a:ext cx="426722" cy="25895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>
              <a:stCxn id="12" idx="2"/>
              <a:endCxn id="7" idx="0"/>
            </p:cNvCxnSpPr>
            <p:nvPr/>
          </p:nvCxnSpPr>
          <p:spPr>
            <a:xfrm flipH="1">
              <a:off x="2557916" y="974950"/>
              <a:ext cx="506708" cy="25868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ál 16"/>
            <p:cNvSpPr/>
            <p:nvPr/>
          </p:nvSpPr>
          <p:spPr>
            <a:xfrm>
              <a:off x="982679" y="50421"/>
              <a:ext cx="741045" cy="548640"/>
            </a:xfrm>
            <a:prstGeom prst="ellips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8" name="Přímá spojnice 17"/>
            <p:cNvCxnSpPr/>
            <p:nvPr/>
          </p:nvCxnSpPr>
          <p:spPr>
            <a:xfrm flipV="1">
              <a:off x="599440" y="557186"/>
              <a:ext cx="4470400" cy="4171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V="1">
              <a:off x="619759" y="1103818"/>
              <a:ext cx="4470400" cy="4127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 pole 2"/>
            <p:cNvSpPr txBox="1"/>
            <p:nvPr/>
          </p:nvSpPr>
          <p:spPr>
            <a:xfrm>
              <a:off x="1986281" y="0"/>
              <a:ext cx="1178560" cy="56643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SUBJEKTIVNÍ MODALITA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9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obsah v psychice</a:t>
              </a:r>
              <a:endPara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ové pole 2"/>
            <p:cNvSpPr txBox="1"/>
            <p:nvPr/>
          </p:nvSpPr>
          <p:spPr>
            <a:xfrm>
              <a:off x="3710005" y="549298"/>
              <a:ext cx="1583354" cy="58570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INTERSUBJEKTIVNÍ MODALITA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900" dirty="0">
                  <a:effectLst/>
                  <a:ea typeface="Times New Roman" panose="02020603050405020304" pitchFamily="18" charset="0"/>
                  <a:cs typeface="Calibri" panose="020F0502020204030204" pitchFamily="34" charset="0"/>
                </a:rPr>
                <a:t>obsah v sociální interakci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ové pole 2"/>
            <p:cNvSpPr txBox="1"/>
            <p:nvPr/>
          </p:nvSpPr>
          <p:spPr>
            <a:xfrm>
              <a:off x="3164841" y="1145544"/>
              <a:ext cx="1417320" cy="587532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OBJEKTIVNÍ MODALITA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900">
                  <a:effectLst/>
                  <a:ea typeface="Times New Roman" panose="02020603050405020304" pitchFamily="18" charset="0"/>
                  <a:cs typeface="Calibri" panose="020F0502020204030204" pitchFamily="34" charset="0"/>
                </a:rPr>
                <a:t>obsah ve fyzickém světě 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Obousměrná vodorovná šipka 22"/>
            <p:cNvSpPr/>
            <p:nvPr/>
          </p:nvSpPr>
          <p:spPr>
            <a:xfrm>
              <a:off x="2372627" y="720781"/>
              <a:ext cx="482333" cy="187354"/>
            </a:xfrm>
            <a:prstGeom prst="leftRightArrow">
              <a:avLst>
                <a:gd name="adj1" fmla="val 28528"/>
                <a:gd name="adj2" fmla="val 47275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4" name="Zaoblený obdélník 23"/>
            <p:cNvSpPr/>
            <p:nvPr/>
          </p:nvSpPr>
          <p:spPr>
            <a:xfrm>
              <a:off x="599440" y="629753"/>
              <a:ext cx="3058160" cy="426438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5" name="Textové pole 5"/>
            <p:cNvSpPr txBox="1"/>
            <p:nvPr/>
          </p:nvSpPr>
          <p:spPr>
            <a:xfrm>
              <a:off x="772160" y="598985"/>
              <a:ext cx="951564" cy="45688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kontext: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kultura, obor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14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analytické jednotky studia obsahu: koncept – prekoncept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21736"/>
            <a:ext cx="10515600" cy="435133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Koncept – interpretační a zážitkové pole výrazu; intersubjektivní podmínka </a:t>
            </a:r>
            <a:r>
              <a:rPr lang="cs-CZ" sz="3600" dirty="0" err="1" smtClean="0"/>
              <a:t>prekonceptu</a:t>
            </a:r>
            <a:r>
              <a:rPr lang="cs-CZ" sz="3600" dirty="0" smtClean="0"/>
              <a:t> </a:t>
            </a:r>
          </a:p>
          <a:p>
            <a:r>
              <a:rPr lang="cs-CZ" sz="3600" dirty="0" smtClean="0"/>
              <a:t>Prekoncept – subjektivní podmínka konceptu (koresponduje s představou)  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156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Didaktická </a:t>
            </a:r>
            <a:r>
              <a:rPr lang="cs-CZ" sz="3600" dirty="0" smtClean="0"/>
              <a:t>transformace obsahu – dynamika teorie pro 3A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0629" y="5733256"/>
            <a:ext cx="8229600" cy="1008112"/>
          </a:xfrm>
        </p:spPr>
        <p:txBody>
          <a:bodyPr>
            <a:normAutofit fontScale="62500" lnSpcReduction="20000"/>
          </a:bodyPr>
          <a:lstStyle/>
          <a:p>
            <a:r>
              <a:rPr lang="cs-CZ" sz="2900" dirty="0"/>
              <a:t>Schéma „významového kanálu“ didaktické transformace obsahu </a:t>
            </a:r>
            <a:endParaRPr lang="cs-CZ" sz="1100" dirty="0"/>
          </a:p>
          <a:p>
            <a:r>
              <a:rPr lang="cs-CZ" sz="1100" dirty="0"/>
              <a:t>van DIJK, E. M.; KATTMAN, U. A research model for the study of science </a:t>
            </a:r>
            <a:r>
              <a:rPr lang="cs-CZ" sz="1100" dirty="0" err="1"/>
              <a:t>teachers’</a:t>
            </a:r>
            <a:r>
              <a:rPr lang="cs-CZ" sz="1100" dirty="0"/>
              <a:t> PCK and </a:t>
            </a:r>
            <a:r>
              <a:rPr lang="cs-CZ" sz="1100" dirty="0" err="1"/>
              <a:t>improving</a:t>
            </a:r>
            <a:r>
              <a:rPr lang="cs-CZ" sz="1100" dirty="0"/>
              <a:t> teacher education</a:t>
            </a:r>
            <a:r>
              <a:rPr lang="en-US" sz="1100" dirty="0"/>
              <a:t>. </a:t>
            </a:r>
            <a:r>
              <a:rPr lang="en-US" sz="1100" i="1" dirty="0"/>
              <a:t>Teaching and Teacher Education</a:t>
            </a:r>
            <a:r>
              <a:rPr lang="en-US" sz="1100" dirty="0"/>
              <a:t>, 2007, 23, s. 885-897. </a:t>
            </a:r>
            <a:r>
              <a:rPr lang="cs-CZ" sz="1100" dirty="0"/>
              <a:t>ISSN 0742-051X.</a:t>
            </a:r>
          </a:p>
          <a:p>
            <a:r>
              <a:rPr lang="cs-CZ" sz="1100" dirty="0"/>
              <a:t>JELEMENSKÁ, P. ; SANDER, E ; KATTMANNN, U. Model </a:t>
            </a:r>
            <a:r>
              <a:rPr lang="cs-CZ" sz="1100" dirty="0" err="1"/>
              <a:t>didaktickej</a:t>
            </a:r>
            <a:r>
              <a:rPr lang="cs-CZ" sz="1100" dirty="0"/>
              <a:t> </a:t>
            </a:r>
            <a:r>
              <a:rPr lang="cs-CZ" sz="1100" dirty="0" err="1"/>
              <a:t>rekonštrukcie</a:t>
            </a:r>
            <a:r>
              <a:rPr lang="cs-CZ" sz="1100" dirty="0"/>
              <a:t> : Impulz pre výzkum v oborových didaktikách. </a:t>
            </a:r>
            <a:r>
              <a:rPr lang="cs-CZ" sz="1100" i="1" dirty="0"/>
              <a:t>Pedagogika</a:t>
            </a:r>
            <a:r>
              <a:rPr lang="cs-CZ" sz="1100" dirty="0"/>
              <a:t>, 2003, 53, č. 2, s. 190 – 201. ISSN 3330-3815.</a:t>
            </a:r>
          </a:p>
          <a:p>
            <a:r>
              <a:rPr lang="cs-CZ" sz="1100" dirty="0"/>
              <a:t>SLAVÍK, J.; JANÍK, T. Fakty a fenomény v průniku didaktické teorie, výzkumu a praxe vzdělávání. </a:t>
            </a:r>
            <a:r>
              <a:rPr lang="cs-CZ" sz="1100" i="1" dirty="0"/>
              <a:t>Pedagogika</a:t>
            </a:r>
            <a:r>
              <a:rPr lang="cs-CZ" sz="1100" dirty="0"/>
              <a:t>, 2007, 57, č. 3, s. 263 – 274. ISSN 3330-3815.  </a:t>
            </a:r>
            <a:r>
              <a:rPr lang="cs-CZ" sz="1100" b="1" dirty="0"/>
              <a:t> </a:t>
            </a:r>
            <a:endParaRPr lang="cs-CZ" sz="1100" dirty="0"/>
          </a:p>
          <a:p>
            <a:endParaRPr lang="cs-CZ" sz="2400" dirty="0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66" name="AutoShape 18"/>
          <p:cNvSpPr>
            <a:spLocks noChangeAspect="1" noChangeArrowheads="1" noTextEdit="1"/>
          </p:cNvSpPr>
          <p:nvPr/>
        </p:nvSpPr>
        <p:spPr bwMode="auto">
          <a:xfrm>
            <a:off x="1524000" y="1340768"/>
            <a:ext cx="8941514" cy="34563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332692" y="2918943"/>
            <a:ext cx="4335309" cy="13521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dirty="0">
              <a:latin typeface="Arial" pitchFamily="34" charset="0"/>
              <a:ea typeface="Times New Roman" pitchFamily="18" charset="0"/>
            </a:endParaRPr>
          </a:p>
          <a:p>
            <a:pPr fontAlgn="base">
              <a:spcBef>
                <a:spcPts val="1800"/>
              </a:spcBef>
              <a:spcAft>
                <a:spcPct val="0"/>
              </a:spcAft>
            </a:pPr>
            <a:r>
              <a:rPr lang="cs-CZ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žákovi vzdálená výrazová struktura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524000" y="2924944"/>
            <a:ext cx="3610996" cy="129614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 lang="cs-CZ" sz="2000" b="1" dirty="0">
                <a:latin typeface="Arial" pitchFamily="34" charset="0"/>
                <a:ea typeface="Times New Roman" pitchFamily="18" charset="0"/>
              </a:rPr>
              <a:t>žákovi blízká výrazová struktura  </a:t>
            </a:r>
          </a:p>
          <a:p>
            <a:pPr fontAlgn="base">
              <a:spcAft>
                <a:spcPct val="0"/>
              </a:spcAft>
            </a:pPr>
            <a:r>
              <a:rPr lang="cs-CZ" sz="2000" b="1" dirty="0">
                <a:latin typeface="Arial" pitchFamily="34" charset="0"/>
              </a:rPr>
              <a:t>                             </a:t>
            </a:r>
            <a:endParaRPr lang="cs-CZ" sz="2400" dirty="0">
              <a:latin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447188" y="1340768"/>
            <a:ext cx="3095139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>
                <a:latin typeface="Arial" pitchFamily="34" charset="0"/>
                <a:ea typeface="Times New Roman" pitchFamily="18" charset="0"/>
              </a:rPr>
              <a:t>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>
                <a:latin typeface="Arial" pitchFamily="34" charset="0"/>
                <a:ea typeface="Times New Roman" pitchFamily="18" charset="0"/>
              </a:rPr>
              <a:t>   </a:t>
            </a:r>
            <a:r>
              <a:rPr lang="cs-CZ" sz="2000" b="1" dirty="0">
                <a:latin typeface="Arial" pitchFamily="34" charset="0"/>
                <a:ea typeface="Times New Roman" pitchFamily="18" charset="0"/>
              </a:rPr>
              <a:t>Didaktický metajazyk  </a:t>
            </a:r>
            <a:endParaRPr lang="cs-CZ" sz="2000" dirty="0">
              <a:latin typeface="Arial" pitchFamily="34" charset="0"/>
            </a:endParaRPr>
          </a:p>
        </p:txBody>
      </p:sp>
      <p:sp>
        <p:nvSpPr>
          <p:cNvPr id="2062" name="AutoShape 14"/>
          <p:cNvSpPr>
            <a:spLocks noChangeShapeType="1"/>
          </p:cNvSpPr>
          <p:nvPr/>
        </p:nvSpPr>
        <p:spPr bwMode="auto">
          <a:xfrm flipH="1">
            <a:off x="1524001" y="1916832"/>
            <a:ext cx="2923187" cy="864096"/>
          </a:xfrm>
          <a:prstGeom prst="straightConnector1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1" name="AutoShape 13"/>
          <p:cNvSpPr>
            <a:spLocks noChangeShapeType="1"/>
          </p:cNvSpPr>
          <p:nvPr/>
        </p:nvSpPr>
        <p:spPr bwMode="auto">
          <a:xfrm>
            <a:off x="7542328" y="1916832"/>
            <a:ext cx="3125673" cy="864096"/>
          </a:xfrm>
          <a:prstGeom prst="straightConnector1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775520" y="3821044"/>
            <a:ext cx="1728192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dirty="0">
                <a:latin typeface="Arial" pitchFamily="34" charset="0"/>
                <a:ea typeface="Times New Roman" pitchFamily="18" charset="0"/>
              </a:rPr>
              <a:t>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dirty="0">
                <a:latin typeface="Arial" pitchFamily="34" charset="0"/>
                <a:ea typeface="Times New Roman" pitchFamily="18" charset="0"/>
              </a:rPr>
              <a:t>             </a:t>
            </a:r>
            <a:r>
              <a:rPr lang="cs-CZ" sz="2000" b="1" dirty="0">
                <a:latin typeface="Arial" pitchFamily="34" charset="0"/>
                <a:ea typeface="Times New Roman" pitchFamily="18" charset="0"/>
              </a:rPr>
              <a:t>ŽÁK</a:t>
            </a:r>
            <a:endParaRPr lang="cs-CZ" sz="2000" dirty="0">
              <a:latin typeface="Arial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616281" y="2780929"/>
            <a:ext cx="1872208" cy="70207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latin typeface="Arial" pitchFamily="34" charset="0"/>
                <a:ea typeface="Times New Roman" pitchFamily="18" charset="0"/>
              </a:rPr>
              <a:t>     EXPERT</a:t>
            </a:r>
            <a:endParaRPr lang="cs-CZ" sz="2000" dirty="0">
              <a:latin typeface="Arial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695952" y="1340768"/>
            <a:ext cx="206342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cs-CZ" i="1" dirty="0">
                <a:latin typeface="Arial" pitchFamily="34" charset="0"/>
                <a:ea typeface="Times New Roman" pitchFamily="18" charset="0"/>
              </a:rPr>
              <a:t>Kontext přirozené zkušenosti </a:t>
            </a:r>
            <a:endParaRPr lang="cs-CZ" i="1" dirty="0"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</a:rPr>
              <a:t>fenomén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402088" y="1340768"/>
            <a:ext cx="189147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>
                <a:latin typeface="Arial" pitchFamily="34" charset="0"/>
                <a:ea typeface="Times New Roman" pitchFamily="18" charset="0"/>
              </a:rPr>
              <a:t>Kontext oboru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i="1" dirty="0"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latin typeface="Arial" pitchFamily="34" charset="0"/>
              </a:rPr>
              <a:t>          </a:t>
            </a:r>
            <a:r>
              <a:rPr lang="cs-CZ" b="1" dirty="0">
                <a:solidFill>
                  <a:srgbClr val="FF0000"/>
                </a:solidFill>
                <a:latin typeface="Arial" pitchFamily="34" charset="0"/>
              </a:rPr>
              <a:t>koncept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524000" y="2780928"/>
            <a:ext cx="9144000" cy="0"/>
          </a:xfrm>
          <a:prstGeom prst="line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524001" y="4653135"/>
            <a:ext cx="9143999" cy="1"/>
          </a:xfrm>
          <a:prstGeom prst="line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5134997" y="3356993"/>
            <a:ext cx="1197695" cy="12001"/>
          </a:xfrm>
          <a:prstGeom prst="line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H="1" flipV="1">
            <a:off x="5130220" y="3971060"/>
            <a:ext cx="1202471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054990" y="2768927"/>
            <a:ext cx="154757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 proces  učení  </a:t>
            </a:r>
            <a:endParaRPr lang="cs-CZ" sz="1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830497" y="4271095"/>
            <a:ext cx="1953568" cy="30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latin typeface="Arial Narrow" pitchFamily="34" charset="0"/>
                <a:ea typeface="Times New Roman" pitchFamily="18" charset="0"/>
              </a:rPr>
              <a:t>  </a:t>
            </a:r>
            <a:r>
              <a:rPr lang="cs-CZ" sz="1600" b="1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</a:rPr>
              <a:t>proces  vyučování  </a:t>
            </a:r>
            <a:endParaRPr lang="cs-CZ" sz="1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8544272" y="4005064"/>
            <a:ext cx="194421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latin typeface="Arial" pitchFamily="34" charset="0"/>
                <a:ea typeface="Times New Roman" pitchFamily="18" charset="0"/>
              </a:rPr>
              <a:t>     UČITEL</a:t>
            </a:r>
            <a:endParaRPr lang="cs-CZ" sz="2000" dirty="0">
              <a:latin typeface="Arial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775520" y="4653136"/>
            <a:ext cx="1728192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cs-C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prekoncept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231905" y="3501008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  <a:latin typeface="Arial" pitchFamily="34" charset="0"/>
              </a:rPr>
              <a:t>OBSAH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437757" y="4878250"/>
            <a:ext cx="3316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/>
              <a:t>KONTEXT KULTURY</a:t>
            </a:r>
          </a:p>
        </p:txBody>
      </p:sp>
    </p:spTree>
    <p:extLst>
      <p:ext uri="{BB962C8B-B14F-4D97-AF65-F5344CB8AC3E}">
        <p14:creationId xmlns:p14="http://schemas.microsoft.com/office/powerpoint/2010/main" val="139764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4" grpId="0" animBg="1"/>
      <p:bldP spid="2063" grpId="0" animBg="1"/>
      <p:bldP spid="2062" grpId="0" animBg="1"/>
      <p:bldP spid="2061" grpId="0" animBg="1"/>
      <p:bldP spid="2060" grpId="0" animBg="1"/>
      <p:bldP spid="2059" grpId="0" animBg="1"/>
      <p:bldP spid="2057" grpId="0"/>
      <p:bldP spid="2056" grpId="0"/>
      <p:bldP spid="2054" grpId="0" animBg="1"/>
      <p:bldP spid="2053" grpId="0" animBg="1"/>
      <p:bldP spid="2052" grpId="0" animBg="1"/>
      <p:bldP spid="2051" grpId="0"/>
      <p:bldP spid="2050" grpId="0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Model </a:t>
            </a:r>
            <a:r>
              <a:rPr lang="cs-CZ" dirty="0"/>
              <a:t>hloubkové struktury </a:t>
            </a:r>
            <a:r>
              <a:rPr lang="cs-CZ" dirty="0" smtClean="0"/>
              <a:t>výuky (nástroj 3A) </a:t>
            </a:r>
            <a:br>
              <a:rPr lang="cs-CZ" dirty="0" smtClean="0"/>
            </a:br>
            <a:r>
              <a:rPr lang="cs-CZ" dirty="0" smtClean="0"/>
              <a:t>teoretický model pro realizaci výzkumu </a:t>
            </a:r>
            <a:br>
              <a:rPr lang="cs-CZ" dirty="0" smtClean="0"/>
            </a:br>
            <a:r>
              <a:rPr lang="cs-CZ" i="1" dirty="0"/>
              <a:t/>
            </a:r>
            <a:br>
              <a:rPr lang="cs-CZ" i="1" dirty="0"/>
            </a:br>
            <a:endParaRPr lang="cs-CZ" dirty="0"/>
          </a:p>
        </p:txBody>
      </p:sp>
      <p:pic>
        <p:nvPicPr>
          <p:cNvPr id="4" name="Picture 1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39636"/>
            <a:ext cx="6525639" cy="415636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 rot="10800000" flipV="1">
            <a:off x="7363838" y="2326585"/>
            <a:ext cx="365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>
              <a:spcBef>
                <a:spcPts val="0"/>
              </a:spcBef>
              <a:defRPr/>
            </a:pPr>
            <a:r>
              <a:rPr lang="cs-CZ" sz="2800" dirty="0"/>
              <a:t>Model reprezentuje logické a funkční vztahy mezi </a:t>
            </a:r>
            <a:r>
              <a:rPr lang="cs-CZ" sz="2800" b="1" dirty="0"/>
              <a:t>cíli </a:t>
            </a:r>
            <a:r>
              <a:rPr lang="cs-CZ" sz="2800" b="1" dirty="0" smtClean="0"/>
              <a:t>– obsahem </a:t>
            </a:r>
            <a:r>
              <a:rPr lang="cs-CZ" sz="2800" b="1" dirty="0"/>
              <a:t>– činností žáků</a:t>
            </a:r>
            <a:r>
              <a:rPr lang="cs-CZ" sz="2800" i="1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 rot="20717537">
            <a:off x="1921555" y="5133593"/>
            <a:ext cx="85759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„tělo a neuronální události“ – konstituenty </a:t>
            </a:r>
            <a:r>
              <a:rPr lang="cs-CZ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cs-CZ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 rot="20717537">
            <a:off x="67390" y="2328980"/>
            <a:ext cx="82957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„svět“ a symbolické systémy – konstrukty </a:t>
            </a:r>
            <a:r>
              <a:rPr lang="cs-CZ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cs-CZ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00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Konceptová analýza </a:t>
            </a:r>
            <a:endParaRPr lang="cs-CZ" altLang="cs-CZ" sz="3600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1"/>
            <a:ext cx="400050" cy="4900613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9460" name="TextovéPole 3"/>
          <p:cNvSpPr txBox="1">
            <a:spLocks noChangeArrowheads="1"/>
          </p:cNvSpPr>
          <p:nvPr/>
        </p:nvSpPr>
        <p:spPr bwMode="auto">
          <a:xfrm>
            <a:off x="2452688" y="1857375"/>
            <a:ext cx="342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FF0000"/>
                </a:solidFill>
              </a:rPr>
              <a:t>ONTODIDAKTICKÁ ANALÝZA</a:t>
            </a:r>
            <a:r>
              <a:rPr lang="cs-CZ" altLang="cs-CZ" sz="1800" b="1" dirty="0" smtClean="0"/>
              <a:t> </a:t>
            </a:r>
            <a:r>
              <a:rPr lang="cs-CZ" altLang="cs-CZ" sz="1800" b="1" dirty="0"/>
              <a:t>UČIVA – POJMU  </a:t>
            </a:r>
          </a:p>
        </p:txBody>
      </p:sp>
      <p:sp>
        <p:nvSpPr>
          <p:cNvPr id="19461" name="TextovéPole 4"/>
          <p:cNvSpPr txBox="1">
            <a:spLocks noChangeArrowheads="1"/>
          </p:cNvSpPr>
          <p:nvPr/>
        </p:nvSpPr>
        <p:spPr bwMode="auto">
          <a:xfrm>
            <a:off x="2381250" y="3714751"/>
            <a:ext cx="3214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FF0000"/>
                </a:solidFill>
              </a:rPr>
              <a:t>PSYCHODIDAKTICKÁ ANALÝZA </a:t>
            </a:r>
            <a:r>
              <a:rPr lang="cs-CZ" altLang="cs-CZ" sz="1800" b="1" dirty="0"/>
              <a:t>ŽÁKOVSKÝCH PREKONCEPTŮ</a:t>
            </a:r>
          </a:p>
        </p:txBody>
      </p:sp>
      <p:sp>
        <p:nvSpPr>
          <p:cNvPr id="19462" name="TextovéPole 5"/>
          <p:cNvSpPr txBox="1">
            <a:spLocks noChangeArrowheads="1"/>
          </p:cNvSpPr>
          <p:nvPr/>
        </p:nvSpPr>
        <p:spPr bwMode="auto">
          <a:xfrm>
            <a:off x="7239001" y="1714500"/>
            <a:ext cx="19774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Poznávací překážky</a:t>
            </a:r>
          </a:p>
        </p:txBody>
      </p:sp>
      <p:sp>
        <p:nvSpPr>
          <p:cNvPr id="19463" name="TextovéPole 6"/>
          <p:cNvSpPr txBox="1">
            <a:spLocks noChangeArrowheads="1"/>
          </p:cNvSpPr>
          <p:nvPr/>
        </p:nvSpPr>
        <p:spPr bwMode="auto">
          <a:xfrm>
            <a:off x="7524751" y="4071938"/>
            <a:ext cx="232647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VÝSTUPY,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CÍLE,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KLÍČOVÉ KOMPETENCE</a:t>
            </a:r>
          </a:p>
        </p:txBody>
      </p:sp>
      <p:sp>
        <p:nvSpPr>
          <p:cNvPr id="19464" name="TextovéPole 7"/>
          <p:cNvSpPr txBox="1">
            <a:spLocks noChangeArrowheads="1"/>
          </p:cNvSpPr>
          <p:nvPr/>
        </p:nvSpPr>
        <p:spPr bwMode="auto">
          <a:xfrm>
            <a:off x="5881689" y="5643563"/>
            <a:ext cx="19218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Vyučovací situace </a:t>
            </a:r>
          </a:p>
        </p:txBody>
      </p:sp>
      <p:sp>
        <p:nvSpPr>
          <p:cNvPr id="19465" name="TextovéPole 8"/>
          <p:cNvSpPr txBox="1">
            <a:spLocks noChangeArrowheads="1"/>
          </p:cNvSpPr>
          <p:nvPr/>
        </p:nvSpPr>
        <p:spPr bwMode="auto">
          <a:xfrm>
            <a:off x="3381376" y="5143500"/>
            <a:ext cx="1257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Hodnocení </a:t>
            </a:r>
          </a:p>
        </p:txBody>
      </p:sp>
      <p:cxnSp>
        <p:nvCxnSpPr>
          <p:cNvPr id="11" name="Přímá spojovací čára 10"/>
          <p:cNvCxnSpPr>
            <a:stCxn id="13" idx="1"/>
            <a:endCxn id="19462" idx="1"/>
          </p:cNvCxnSpPr>
          <p:nvPr/>
        </p:nvCxnSpPr>
        <p:spPr>
          <a:xfrm flipV="1">
            <a:off x="5953126" y="1899167"/>
            <a:ext cx="1285875" cy="1172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avá složená závorka 12"/>
          <p:cNvSpPr/>
          <p:nvPr/>
        </p:nvSpPr>
        <p:spPr>
          <a:xfrm>
            <a:off x="5595939" y="1928813"/>
            <a:ext cx="357187" cy="2286000"/>
          </a:xfrm>
          <a:prstGeom prst="rightBrace">
            <a:avLst>
              <a:gd name="adj1" fmla="val 7916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6" name="Přímá spojovací čára 15"/>
          <p:cNvCxnSpPr>
            <a:stCxn id="19462" idx="2"/>
            <a:endCxn id="19463" idx="0"/>
          </p:cNvCxnSpPr>
          <p:nvPr/>
        </p:nvCxnSpPr>
        <p:spPr>
          <a:xfrm>
            <a:off x="8227702" y="2083832"/>
            <a:ext cx="460285" cy="1988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9463" idx="2"/>
            <a:endCxn id="19464" idx="3"/>
          </p:cNvCxnSpPr>
          <p:nvPr/>
        </p:nvCxnSpPr>
        <p:spPr>
          <a:xfrm flipH="1">
            <a:off x="7803497" y="4995268"/>
            <a:ext cx="884490" cy="832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19464" idx="1"/>
            <a:endCxn id="19465" idx="2"/>
          </p:cNvCxnSpPr>
          <p:nvPr/>
        </p:nvCxnSpPr>
        <p:spPr>
          <a:xfrm flipH="1" flipV="1">
            <a:off x="4009914" y="5512832"/>
            <a:ext cx="1871775" cy="315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stCxn id="19465" idx="0"/>
            <a:endCxn id="19461" idx="2"/>
          </p:cNvCxnSpPr>
          <p:nvPr/>
        </p:nvCxnSpPr>
        <p:spPr>
          <a:xfrm flipH="1" flipV="1">
            <a:off x="3988595" y="4360864"/>
            <a:ext cx="21319" cy="782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2" name="TextovéPole 25"/>
          <p:cNvSpPr txBox="1">
            <a:spLocks noChangeArrowheads="1"/>
          </p:cNvSpPr>
          <p:nvPr/>
        </p:nvSpPr>
        <p:spPr bwMode="auto">
          <a:xfrm>
            <a:off x="3381375" y="2714625"/>
            <a:ext cx="3048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</a:p>
        </p:txBody>
      </p:sp>
      <p:cxnSp>
        <p:nvCxnSpPr>
          <p:cNvPr id="39" name="Přímá spojovací čára 38"/>
          <p:cNvCxnSpPr>
            <a:stCxn id="19460" idx="2"/>
            <a:endCxn id="19472" idx="0"/>
          </p:cNvCxnSpPr>
          <p:nvPr/>
        </p:nvCxnSpPr>
        <p:spPr>
          <a:xfrm flipH="1">
            <a:off x="3533821" y="2503706"/>
            <a:ext cx="633367" cy="210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>
            <a:stCxn id="19472" idx="2"/>
            <a:endCxn id="19461" idx="0"/>
          </p:cNvCxnSpPr>
          <p:nvPr/>
        </p:nvCxnSpPr>
        <p:spPr>
          <a:xfrm>
            <a:off x="3533822" y="3083958"/>
            <a:ext cx="454773" cy="630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Zakřivená spojovací čára 55"/>
          <p:cNvCxnSpPr>
            <a:stCxn id="19462" idx="2"/>
            <a:endCxn id="19464" idx="0"/>
          </p:cNvCxnSpPr>
          <p:nvPr/>
        </p:nvCxnSpPr>
        <p:spPr>
          <a:xfrm rot="5400000">
            <a:off x="5755283" y="3171143"/>
            <a:ext cx="3559731" cy="1385109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6" name="TextovéPole 57"/>
          <p:cNvSpPr txBox="1">
            <a:spLocks noChangeArrowheads="1"/>
          </p:cNvSpPr>
          <p:nvPr/>
        </p:nvSpPr>
        <p:spPr bwMode="auto">
          <a:xfrm>
            <a:off x="1524001" y="6143626"/>
            <a:ext cx="3857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dirty="0"/>
              <a:t>ŠTECH, S. (2003) </a:t>
            </a:r>
            <a:r>
              <a:rPr lang="cs-CZ" altLang="cs-CZ" sz="1000" dirty="0" smtClean="0"/>
              <a:t>s</a:t>
            </a:r>
            <a:r>
              <a:rPr lang="cs-CZ" altLang="cs-CZ" sz="1000" dirty="0"/>
              <a:t>. 66 – 85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0012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grpSp>
        <p:nvGrpSpPr>
          <p:cNvPr id="18437" name="Group 1"/>
          <p:cNvGrpSpPr>
            <a:grpSpLocks noChangeAspect="1"/>
          </p:cNvGrpSpPr>
          <p:nvPr/>
        </p:nvGrpSpPr>
        <p:grpSpPr bwMode="auto">
          <a:xfrm>
            <a:off x="1524001" y="0"/>
            <a:ext cx="8893175" cy="6858000"/>
            <a:chOff x="2205" y="-197"/>
            <a:chExt cx="8905" cy="7462"/>
          </a:xfrm>
        </p:grpSpPr>
        <p:sp>
          <p:nvSpPr>
            <p:cNvPr id="18438" name="AutoShape 25"/>
            <p:cNvSpPr>
              <a:spLocks noChangeAspect="1" noChangeArrowheads="1" noTextEdit="1"/>
            </p:cNvSpPr>
            <p:nvPr/>
          </p:nvSpPr>
          <p:spPr bwMode="auto">
            <a:xfrm>
              <a:off x="2205" y="-197"/>
              <a:ext cx="8905" cy="7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39" name="AutoShape 24"/>
            <p:cNvSpPr>
              <a:spLocks noChangeArrowheads="1"/>
            </p:cNvSpPr>
            <p:nvPr/>
          </p:nvSpPr>
          <p:spPr bwMode="auto">
            <a:xfrm flipH="1">
              <a:off x="2205" y="6283"/>
              <a:ext cx="4547" cy="786"/>
            </a:xfrm>
            <a:prstGeom prst="homePlate">
              <a:avLst>
                <a:gd name="adj" fmla="val 6481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8440" name="AutoShape 23"/>
            <p:cNvSpPr>
              <a:spLocks noChangeArrowheads="1"/>
            </p:cNvSpPr>
            <p:nvPr/>
          </p:nvSpPr>
          <p:spPr bwMode="auto">
            <a:xfrm>
              <a:off x="7321" y="6283"/>
              <a:ext cx="3789" cy="786"/>
            </a:xfrm>
            <a:prstGeom prst="homePlate">
              <a:avLst>
                <a:gd name="adj" fmla="val 5400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8441" name="AutoShape 22"/>
            <p:cNvSpPr>
              <a:spLocks noChangeArrowheads="1"/>
            </p:cNvSpPr>
            <p:nvPr/>
          </p:nvSpPr>
          <p:spPr bwMode="auto">
            <a:xfrm>
              <a:off x="2963" y="-1"/>
              <a:ext cx="3410" cy="589"/>
            </a:xfrm>
            <a:prstGeom prst="homePlate">
              <a:avLst>
                <a:gd name="adj" fmla="val 6486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8442" name="Text Box 21"/>
            <p:cNvSpPr txBox="1">
              <a:spLocks noChangeArrowheads="1"/>
            </p:cNvSpPr>
            <p:nvPr/>
          </p:nvSpPr>
          <p:spPr bwMode="auto">
            <a:xfrm>
              <a:off x="6751" y="2551"/>
              <a:ext cx="4359" cy="1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cs typeface="Times New Roman" pitchFamily="18" charset="0"/>
                </a:rPr>
                <a:t>Přírůstek 1, 2, 3… n </a:t>
              </a:r>
              <a:endParaRPr lang="cs-CZ" sz="1100"/>
            </a:p>
            <a:p>
              <a:r>
                <a:rPr lang="cs-CZ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</a:t>
              </a:r>
              <a:r>
                <a:rPr lang="cs-CZ" sz="1200">
                  <a:cs typeface="Times New Roman" pitchFamily="18" charset="0"/>
                </a:rPr>
                <a:t> potenciálně proměnlivá vlastnost.</a:t>
              </a:r>
              <a:r>
                <a:rPr lang="cs-CZ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</a:t>
              </a:r>
              <a:endParaRPr lang="cs-CZ" sz="1100">
                <a:latin typeface="Times New Roman" pitchFamily="18" charset="0"/>
                <a:sym typeface="Symbol" pitchFamily="18" charset="2"/>
              </a:endParaRPr>
            </a:p>
            <a:p>
              <a:r>
                <a:rPr lang="cs-CZ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Schéma percepčního Gestaltu extenze:</a:t>
              </a:r>
              <a:endParaRPr lang="cs-CZ" sz="1100">
                <a:latin typeface="Times New Roman" pitchFamily="18" charset="0"/>
                <a:sym typeface="Symbol" pitchFamily="18" charset="2"/>
              </a:endParaRPr>
            </a:p>
            <a:p>
              <a:r>
                <a:rPr lang="cs-CZ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fr-FR" sz="11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[1]</a:t>
              </a:r>
              <a:r>
                <a:rPr lang="fr-FR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fr-FR" b="1">
                  <a:solidFill>
                    <a:srgbClr val="77933C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</a:t>
              </a:r>
              <a:r>
                <a:rPr lang="fr-FR" b="1">
                  <a:solidFill>
                    <a:srgbClr val="77933C"/>
                  </a:solidFill>
                  <a:cs typeface="Times New Roman" pitchFamily="18" charset="0"/>
                </a:rPr>
                <a:t> </a:t>
              </a:r>
              <a:r>
                <a:rPr lang="fr-FR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</a:t>
              </a:r>
              <a:r>
                <a:rPr lang="fr-FR" sz="1200">
                  <a:cs typeface="Times New Roman" pitchFamily="18" charset="0"/>
                </a:rPr>
                <a:t> </a:t>
              </a:r>
              <a:r>
                <a:rPr lang="fr-FR" sz="11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[2]</a:t>
              </a:r>
              <a:r>
                <a:rPr lang="fr-FR" sz="1200" b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fr-FR" b="1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</a:t>
              </a:r>
              <a:r>
                <a:rPr lang="fr-FR" sz="1200" b="1">
                  <a:cs typeface="Times New Roman" pitchFamily="18" charset="0"/>
                </a:rPr>
                <a:t> </a:t>
              </a:r>
              <a:r>
                <a:rPr lang="fr-FR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</a:t>
              </a:r>
              <a:r>
                <a:rPr lang="fr-FR" sz="1200">
                  <a:cs typeface="Times New Roman" pitchFamily="18" charset="0"/>
                </a:rPr>
                <a:t> </a:t>
              </a:r>
              <a:r>
                <a:rPr lang="fr-FR" sz="11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[3] </a:t>
              </a: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</a:t>
              </a:r>
              <a:r>
                <a:rPr lang="fr-FR" sz="1200" b="1">
                  <a:solidFill>
                    <a:srgbClr val="0070C0"/>
                  </a:solidFill>
                  <a:cs typeface="Times New Roman" pitchFamily="18" charset="0"/>
                </a:rPr>
                <a:t> </a:t>
              </a:r>
              <a:r>
                <a:rPr lang="fr-FR" sz="1200">
                  <a:cs typeface="Times New Roman" pitchFamily="18" charset="0"/>
                </a:rPr>
                <a:t>…</a:t>
              </a:r>
              <a:r>
                <a:rPr lang="fr-FR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[n] </a:t>
              </a:r>
              <a:endParaRPr lang="fr-FR" sz="1100">
                <a:latin typeface="Times New Roman" pitchFamily="18" charset="0"/>
                <a:sym typeface="Symbol" pitchFamily="18" charset="2"/>
              </a:endParaRPr>
            </a:p>
            <a:p>
              <a:endParaRPr lang="fr-FR" sz="12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8443" name="Text Box 20"/>
            <p:cNvSpPr txBox="1">
              <a:spLocks noChangeArrowheads="1"/>
            </p:cNvSpPr>
            <p:nvPr/>
          </p:nvSpPr>
          <p:spPr bwMode="auto">
            <a:xfrm>
              <a:off x="2394" y="2945"/>
              <a:ext cx="1137" cy="9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cs typeface="Times New Roman" pitchFamily="18" charset="0"/>
                </a:rPr>
                <a:t>RŮST</a:t>
              </a:r>
              <a:endParaRPr lang="cs-CZ"/>
            </a:p>
          </p:txBody>
        </p:sp>
        <p:sp>
          <p:nvSpPr>
            <p:cNvPr id="18444" name="Text Box 19"/>
            <p:cNvSpPr txBox="1">
              <a:spLocks noChangeArrowheads="1"/>
            </p:cNvSpPr>
            <p:nvPr/>
          </p:nvSpPr>
          <p:spPr bwMode="auto">
            <a:xfrm>
              <a:off x="3910" y="1373"/>
              <a:ext cx="2084" cy="5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cs typeface="Times New Roman" pitchFamily="18" charset="0"/>
                </a:rPr>
                <a:t>ZVĚTŠOVÁNÍ</a:t>
              </a:r>
              <a:endParaRPr lang="cs-CZ"/>
            </a:p>
          </p:txBody>
        </p:sp>
        <p:sp>
          <p:nvSpPr>
            <p:cNvPr id="18445" name="Text Box 18"/>
            <p:cNvSpPr txBox="1">
              <a:spLocks noChangeArrowheads="1"/>
            </p:cNvSpPr>
            <p:nvPr/>
          </p:nvSpPr>
          <p:spPr bwMode="auto">
            <a:xfrm>
              <a:off x="4289" y="3140"/>
              <a:ext cx="1705" cy="5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cs typeface="Times New Roman" pitchFamily="18" charset="0"/>
                </a:rPr>
                <a:t>ZRÁNÍ</a:t>
              </a:r>
              <a:endParaRPr lang="cs-CZ"/>
            </a:p>
          </p:txBody>
        </p:sp>
        <p:sp>
          <p:nvSpPr>
            <p:cNvPr id="18446" name="Text Box 17"/>
            <p:cNvSpPr txBox="1">
              <a:spLocks noChangeArrowheads="1"/>
            </p:cNvSpPr>
            <p:nvPr/>
          </p:nvSpPr>
          <p:spPr bwMode="auto">
            <a:xfrm>
              <a:off x="3910" y="4908"/>
              <a:ext cx="2084" cy="7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cs typeface="Times New Roman" pitchFamily="18" charset="0"/>
                </a:rPr>
                <a:t>ZVYŠOVÁNÍ </a:t>
              </a:r>
              <a:endParaRPr lang="cs-CZ" sz="1100"/>
            </a:p>
            <a:p>
              <a:r>
                <a:rPr lang="cs-CZ" sz="1200">
                  <a:cs typeface="Times New Roman" pitchFamily="18" charset="0"/>
                </a:rPr>
                <a:t>POČTU</a:t>
              </a:r>
              <a:endParaRPr lang="cs-CZ"/>
            </a:p>
          </p:txBody>
        </p:sp>
        <p:cxnSp>
          <p:nvCxnSpPr>
            <p:cNvPr id="18447" name="AutoShape 16"/>
            <p:cNvCxnSpPr>
              <a:cxnSpLocks noChangeShapeType="1"/>
            </p:cNvCxnSpPr>
            <p:nvPr/>
          </p:nvCxnSpPr>
          <p:spPr bwMode="auto">
            <a:xfrm flipV="1">
              <a:off x="3531" y="1667"/>
              <a:ext cx="379" cy="17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8" name="AutoShape 15"/>
            <p:cNvCxnSpPr>
              <a:cxnSpLocks noChangeShapeType="1"/>
            </p:cNvCxnSpPr>
            <p:nvPr/>
          </p:nvCxnSpPr>
          <p:spPr bwMode="auto">
            <a:xfrm>
              <a:off x="3531" y="3436"/>
              <a:ext cx="379" cy="18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9" name="AutoShape 14"/>
            <p:cNvCxnSpPr>
              <a:cxnSpLocks noChangeShapeType="1"/>
            </p:cNvCxnSpPr>
            <p:nvPr/>
          </p:nvCxnSpPr>
          <p:spPr bwMode="auto">
            <a:xfrm>
              <a:off x="3531" y="3436"/>
              <a:ext cx="75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0" name="Text Box 13"/>
            <p:cNvSpPr txBox="1">
              <a:spLocks noChangeArrowheads="1"/>
            </p:cNvSpPr>
            <p:nvPr/>
          </p:nvSpPr>
          <p:spPr bwMode="auto">
            <a:xfrm>
              <a:off x="6752" y="784"/>
              <a:ext cx="4358" cy="15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cs typeface="Times New Roman" pitchFamily="18" charset="0"/>
                </a:rPr>
                <a:t>Přírůstek 1, 2, 3… n </a:t>
              </a:r>
              <a:endParaRPr lang="cs-CZ" sz="1100"/>
            </a:p>
            <a:p>
              <a:r>
                <a:rPr lang="cs-CZ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</a:t>
              </a:r>
              <a:r>
                <a:rPr lang="cs-CZ" sz="1200">
                  <a:cs typeface="Times New Roman" pitchFamily="18" charset="0"/>
                </a:rPr>
                <a:t> veličina délky, objemu apod. </a:t>
              </a:r>
              <a:endParaRPr lang="cs-CZ" sz="1100">
                <a:latin typeface="Times New Roman" pitchFamily="18" charset="0"/>
                <a:sym typeface="Symbol" pitchFamily="18" charset="2"/>
              </a:endParaRPr>
            </a:p>
            <a:p>
              <a:r>
                <a:rPr lang="cs-CZ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Schéma percepčního Gestaltu extenze:</a:t>
              </a:r>
              <a:endParaRPr lang="cs-CZ" sz="1100">
                <a:latin typeface="Times New Roman" pitchFamily="18" charset="0"/>
                <a:sym typeface="Symbol" pitchFamily="18" charset="2"/>
              </a:endParaRPr>
            </a:p>
            <a:p>
              <a:r>
                <a:rPr lang="cs-CZ" sz="11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[1]o</a:t>
              </a:r>
              <a:r>
                <a:rPr lang="cs-CZ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</a:t>
              </a:r>
              <a:r>
                <a:rPr lang="cs-CZ" sz="1200">
                  <a:cs typeface="Times New Roman" pitchFamily="18" charset="0"/>
                </a:rPr>
                <a:t> </a:t>
              </a:r>
              <a:r>
                <a:rPr lang="cs-CZ" sz="11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[2] </a:t>
              </a:r>
              <a:r>
                <a:rPr lang="cs-CZ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O </a:t>
              </a:r>
              <a:r>
                <a:rPr lang="cs-CZ" sz="1200">
                  <a:cs typeface="Times New Roman" pitchFamily="18" charset="0"/>
                </a:rPr>
                <a:t> </a:t>
              </a:r>
              <a:r>
                <a:rPr lang="cs-CZ" sz="11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[3] </a:t>
              </a:r>
              <a:r>
                <a:rPr lang="cs-CZ" sz="16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O </a:t>
              </a:r>
              <a:r>
                <a:rPr lang="cs-CZ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…</a:t>
              </a:r>
              <a:r>
                <a:rPr lang="fr-FR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[n] </a:t>
              </a:r>
              <a:endParaRPr lang="fr-FR" sz="1100">
                <a:latin typeface="Times New Roman" pitchFamily="18" charset="0"/>
                <a:sym typeface="Symbol" pitchFamily="18" charset="2"/>
              </a:endParaRPr>
            </a:p>
            <a:p>
              <a:endParaRPr lang="fr-FR" sz="12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8451" name="Text Box 12"/>
            <p:cNvSpPr txBox="1">
              <a:spLocks noChangeArrowheads="1"/>
            </p:cNvSpPr>
            <p:nvPr/>
          </p:nvSpPr>
          <p:spPr bwMode="auto">
            <a:xfrm>
              <a:off x="6752" y="4515"/>
              <a:ext cx="4358" cy="1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cs typeface="Times New Roman" pitchFamily="18" charset="0"/>
                </a:rPr>
                <a:t>Přírůstek 1, 2, 3… n. </a:t>
              </a:r>
              <a:endParaRPr lang="cs-CZ" sz="1100"/>
            </a:p>
            <a:p>
              <a:r>
                <a:rPr lang="cs-CZ" sz="1200">
                  <a:cs typeface="Times New Roman" pitchFamily="18" charset="0"/>
                </a:rPr>
                <a:t>Schéma percepčního Gestaltu extenze:</a:t>
              </a:r>
              <a:endParaRPr lang="cs-CZ" sz="1100"/>
            </a:p>
            <a:p>
              <a:r>
                <a:rPr lang="fr-FR" sz="1100">
                  <a:cs typeface="Times New Roman" pitchFamily="18" charset="0"/>
                </a:rPr>
                <a:t>[1] </a:t>
              </a:r>
              <a:r>
                <a:rPr lang="fr-FR" sz="1200">
                  <a:cs typeface="Times New Roman" pitchFamily="18" charset="0"/>
                </a:rPr>
                <a:t>/ </a:t>
              </a:r>
              <a:r>
                <a:rPr lang="fr-FR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</a:t>
              </a:r>
              <a:r>
                <a:rPr lang="fr-FR" sz="1200">
                  <a:cs typeface="Times New Roman" pitchFamily="18" charset="0"/>
                </a:rPr>
                <a:t>  </a:t>
              </a:r>
              <a:r>
                <a:rPr lang="fr-FR" sz="11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[2] </a:t>
              </a:r>
              <a:r>
                <a:rPr lang="fr-FR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// </a:t>
              </a:r>
              <a:r>
                <a:rPr lang="fr-FR" sz="1200">
                  <a:cs typeface="Times New Roman" pitchFamily="18" charset="0"/>
                </a:rPr>
                <a:t> </a:t>
              </a:r>
              <a:r>
                <a:rPr lang="fr-FR" sz="11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[3] </a:t>
              </a:r>
              <a:r>
                <a:rPr lang="fr-FR" sz="12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/// …[n] </a:t>
              </a:r>
              <a:endParaRPr lang="fr-FR" sz="1100">
                <a:latin typeface="Times New Roman" pitchFamily="18" charset="0"/>
                <a:sym typeface="Symbol" pitchFamily="18" charset="2"/>
              </a:endParaRPr>
            </a:p>
            <a:p>
              <a:endParaRPr lang="fr-FR" sz="12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8452" name="AutoShape 11"/>
            <p:cNvCxnSpPr>
              <a:cxnSpLocks noChangeShapeType="1"/>
            </p:cNvCxnSpPr>
            <p:nvPr/>
          </p:nvCxnSpPr>
          <p:spPr bwMode="auto">
            <a:xfrm flipV="1">
              <a:off x="5994" y="1570"/>
              <a:ext cx="758" cy="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3" name="AutoShape 10"/>
            <p:cNvCxnSpPr>
              <a:cxnSpLocks noChangeShapeType="1"/>
            </p:cNvCxnSpPr>
            <p:nvPr/>
          </p:nvCxnSpPr>
          <p:spPr bwMode="auto">
            <a:xfrm flipV="1">
              <a:off x="5994" y="3337"/>
              <a:ext cx="758" cy="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4" name="AutoShape 9"/>
            <p:cNvCxnSpPr>
              <a:cxnSpLocks noChangeShapeType="1"/>
            </p:cNvCxnSpPr>
            <p:nvPr/>
          </p:nvCxnSpPr>
          <p:spPr bwMode="auto">
            <a:xfrm flipV="1">
              <a:off x="5994" y="5203"/>
              <a:ext cx="758" cy="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5" name="AutoShape 8"/>
            <p:cNvSpPr>
              <a:spLocks/>
            </p:cNvSpPr>
            <p:nvPr/>
          </p:nvSpPr>
          <p:spPr bwMode="auto">
            <a:xfrm rot="5400000">
              <a:off x="5040" y="4571"/>
              <a:ext cx="393" cy="3031"/>
            </a:xfrm>
            <a:prstGeom prst="rightBrace">
              <a:avLst>
                <a:gd name="adj1" fmla="val 64271"/>
                <a:gd name="adj2" fmla="val 50616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8456" name="AutoShape 7"/>
            <p:cNvSpPr>
              <a:spLocks/>
            </p:cNvSpPr>
            <p:nvPr/>
          </p:nvSpPr>
          <p:spPr bwMode="auto">
            <a:xfrm rot="5400000">
              <a:off x="8734" y="3908"/>
              <a:ext cx="393" cy="4358"/>
            </a:xfrm>
            <a:prstGeom prst="rightBrace">
              <a:avLst>
                <a:gd name="adj1" fmla="val 92409"/>
                <a:gd name="adj2" fmla="val 50616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8457" name="Text Box 6"/>
            <p:cNvSpPr txBox="1">
              <a:spLocks noChangeArrowheads="1"/>
            </p:cNvSpPr>
            <p:nvPr/>
          </p:nvSpPr>
          <p:spPr bwMode="auto">
            <a:xfrm>
              <a:off x="2773" y="6283"/>
              <a:ext cx="3979" cy="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cs typeface="Times New Roman" pitchFamily="18" charset="0"/>
                </a:rPr>
                <a:t>          Intenzionální významy  </a:t>
              </a:r>
              <a:r>
                <a:rPr lang="cs-CZ" sz="1200" i="1">
                  <a:cs typeface="Times New Roman" pitchFamily="18" charset="0"/>
                </a:rPr>
                <a:t>intenzionální rozvíjení</a:t>
              </a:r>
              <a:r>
                <a:rPr lang="cs-CZ" sz="12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</a:t>
              </a:r>
              <a:r>
                <a:rPr lang="cs-CZ" sz="1200" i="1">
                  <a:cs typeface="Times New Roman" pitchFamily="18" charset="0"/>
                </a:rPr>
                <a:t>zhušťování</a:t>
              </a:r>
              <a:endParaRPr lang="cs-CZ" sz="1200" i="1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8458" name="Text Box 5"/>
            <p:cNvSpPr txBox="1">
              <a:spLocks noChangeArrowheads="1"/>
            </p:cNvSpPr>
            <p:nvPr/>
          </p:nvSpPr>
          <p:spPr bwMode="auto">
            <a:xfrm>
              <a:off x="7510" y="6283"/>
              <a:ext cx="3600" cy="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cs typeface="Times New Roman" pitchFamily="18" charset="0"/>
                </a:rPr>
                <a:t>Extenzionální významy </a:t>
              </a:r>
              <a:endParaRPr lang="cs-CZ" sz="1100"/>
            </a:p>
            <a:p>
              <a:r>
                <a:rPr lang="cs-CZ" sz="1200" i="1">
                  <a:cs typeface="Times New Roman" pitchFamily="18" charset="0"/>
                </a:rPr>
                <a:t>extenzionální dekonstrukce</a:t>
              </a:r>
              <a:endParaRPr lang="cs-CZ"/>
            </a:p>
          </p:txBody>
        </p:sp>
        <p:sp>
          <p:nvSpPr>
            <p:cNvPr id="18459" name="AutoShape 4"/>
            <p:cNvSpPr>
              <a:spLocks noChangeArrowheads="1"/>
            </p:cNvSpPr>
            <p:nvPr/>
          </p:nvSpPr>
          <p:spPr bwMode="auto">
            <a:xfrm flipH="1">
              <a:off x="6752" y="-1"/>
              <a:ext cx="3411" cy="589"/>
            </a:xfrm>
            <a:prstGeom prst="homePlate">
              <a:avLst>
                <a:gd name="adj" fmla="val 6488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18460" name="Text Box 3"/>
            <p:cNvSpPr txBox="1">
              <a:spLocks noChangeArrowheads="1"/>
            </p:cNvSpPr>
            <p:nvPr/>
          </p:nvSpPr>
          <p:spPr bwMode="auto">
            <a:xfrm>
              <a:off x="3220" y="96"/>
              <a:ext cx="2653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dirty="0">
                  <a:cs typeface="Times New Roman" pitchFamily="18" charset="0"/>
                </a:rPr>
                <a:t>Výrazový konstrukt</a:t>
              </a:r>
              <a:endParaRPr lang="cs-CZ" dirty="0"/>
            </a:p>
          </p:txBody>
        </p:sp>
        <p:sp>
          <p:nvSpPr>
            <p:cNvPr id="18461" name="Text Box 2"/>
            <p:cNvSpPr txBox="1">
              <a:spLocks noChangeArrowheads="1"/>
            </p:cNvSpPr>
            <p:nvPr/>
          </p:nvSpPr>
          <p:spPr bwMode="auto">
            <a:xfrm>
              <a:off x="7416" y="47"/>
              <a:ext cx="2652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dirty="0">
                  <a:cs typeface="Times New Roman" pitchFamily="18" charset="0"/>
                </a:rPr>
                <a:t>Obsahový konstituent</a:t>
              </a:r>
              <a:endParaRPr lang="cs-CZ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03299" y="1314604"/>
            <a:ext cx="21346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KONCEPT</a:t>
            </a:r>
          </a:p>
          <a:p>
            <a:r>
              <a:rPr lang="cs-CZ" sz="1600" dirty="0" smtClean="0"/>
              <a:t>(Janík &amp; Slavík 2009)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735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Koncept ZVUK 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7" y="1512888"/>
            <a:ext cx="5172076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4264" y="3429001"/>
            <a:ext cx="4321175" cy="2879725"/>
          </a:xfrm>
        </p:spPr>
      </p:pic>
      <p:pic>
        <p:nvPicPr>
          <p:cNvPr id="18437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1512889"/>
            <a:ext cx="381635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4076700"/>
            <a:ext cx="3878262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 rot="20717537">
            <a:off x="3732123" y="1495439"/>
            <a:ext cx="59279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symbolické systémy – notace </a:t>
            </a:r>
            <a:r>
              <a:rPr lang="cs-CZ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cs-CZ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73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636</Words>
  <Application>Microsoft Office PowerPoint</Application>
  <PresentationFormat>Širokoúhlá obrazovka</PresentationFormat>
  <Paragraphs>130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Symbol</vt:lpstr>
      <vt:lpstr>Times New Roman</vt:lpstr>
      <vt:lpstr>Motiv Office</vt:lpstr>
      <vt:lpstr>IC3</vt:lpstr>
      <vt:lpstr>Obsahově zaměřený přístup – úcta k pojmu a textu   (teoretické východisko a centrální kategorie pro 3A)</vt:lpstr>
      <vt:lpstr>Transformace obsahu </vt:lpstr>
      <vt:lpstr>Základní analytické jednotky studia obsahu: koncept – prekoncept </vt:lpstr>
      <vt:lpstr>Didaktická transformace obsahu – dynamika teorie pro 3A</vt:lpstr>
      <vt:lpstr>  Model hloubkové struktury výuky (nástroj 3A)  teoretický model pro realizaci výzkumu   </vt:lpstr>
      <vt:lpstr>Konceptová analýza </vt:lpstr>
      <vt:lpstr>Prezentace aplikace PowerPoint</vt:lpstr>
      <vt:lpstr>Koncept ZVUK </vt:lpstr>
      <vt:lpstr>Prezentace aplikace PowerPoint</vt:lpstr>
      <vt:lpstr>Transdukce – intersubjektivní transformace obsahu (Slavík, Chrz, Štech et. al. 2013, s. 45 – 81)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IC3</dc:title>
  <dc:creator>Jan Slavík</dc:creator>
  <cp:lastModifiedBy>Jan Slavík</cp:lastModifiedBy>
  <cp:revision>13</cp:revision>
  <dcterms:created xsi:type="dcterms:W3CDTF">2014-09-21T06:25:54Z</dcterms:created>
  <dcterms:modified xsi:type="dcterms:W3CDTF">2014-09-24T07:33:12Z</dcterms:modified>
</cp:coreProperties>
</file>