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76" r:id="rId6"/>
    <p:sldId id="270" r:id="rId7"/>
    <p:sldId id="269" r:id="rId8"/>
    <p:sldId id="271" r:id="rId9"/>
    <p:sldId id="268" r:id="rId10"/>
    <p:sldId id="274" r:id="rId11"/>
    <p:sldId id="277" r:id="rId12"/>
    <p:sldId id="272" r:id="rId13"/>
    <p:sldId id="260" r:id="rId14"/>
    <p:sldId id="273" r:id="rId15"/>
    <p:sldId id="278" r:id="rId16"/>
    <p:sldId id="279" r:id="rId17"/>
    <p:sldId id="267" r:id="rId18"/>
    <p:sldId id="261" r:id="rId19"/>
    <p:sldId id="262" r:id="rId20"/>
    <p:sldId id="264" r:id="rId21"/>
    <p:sldId id="263" r:id="rId22"/>
    <p:sldId id="265" r:id="rId23"/>
    <p:sldId id="266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334895-B485-452A-8337-E20FDEBE939E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F940564-A21C-48D0-991A-2E7C202EEA82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cs-CZ" dirty="0" smtClean="0"/>
            <a:t>Didaktika předmětů zaměřených na ICT a informatiku a výpočetní techniku</a:t>
          </a:r>
          <a:endParaRPr lang="cs-CZ" dirty="0"/>
        </a:p>
      </dgm:t>
    </dgm:pt>
    <dgm:pt modelId="{4E54E7F4-711D-4018-9507-D813C951D5ED}" type="parTrans" cxnId="{FC0984EA-42C3-4E4A-BABC-9D8C82A32C57}">
      <dgm:prSet/>
      <dgm:spPr/>
      <dgm:t>
        <a:bodyPr/>
        <a:lstStyle/>
        <a:p>
          <a:endParaRPr lang="cs-CZ"/>
        </a:p>
      </dgm:t>
    </dgm:pt>
    <dgm:pt modelId="{DD94FA23-036A-4491-A5AF-286BFC021340}" type="sibTrans" cxnId="{FC0984EA-42C3-4E4A-BABC-9D8C82A32C57}">
      <dgm:prSet/>
      <dgm:spPr/>
      <dgm:t>
        <a:bodyPr/>
        <a:lstStyle/>
        <a:p>
          <a:endParaRPr lang="cs-CZ"/>
        </a:p>
      </dgm:t>
    </dgm:pt>
    <dgm:pt modelId="{30D937F0-4CA3-4256-99A4-9EC0DF4DE2D5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0"/>
          <a:r>
            <a:rPr lang="cs-CZ" dirty="0" err="1" smtClean="0"/>
            <a:t>eDidaktika</a:t>
          </a:r>
          <a:r>
            <a:rPr lang="cs-CZ" dirty="0" smtClean="0"/>
            <a:t> jako obecná didaktika integrující digitální technologie do edukačního prostředí, do výuky a procesu učení</a:t>
          </a:r>
          <a:endParaRPr lang="cs-CZ" dirty="0"/>
        </a:p>
      </dgm:t>
    </dgm:pt>
    <dgm:pt modelId="{B2D4DA0D-CB56-4AEA-ADB7-43C3E906455D}" type="parTrans" cxnId="{DCF008CA-0B43-4D5F-B6AB-2A8008A0CA54}">
      <dgm:prSet/>
      <dgm:spPr/>
      <dgm:t>
        <a:bodyPr/>
        <a:lstStyle/>
        <a:p>
          <a:endParaRPr lang="cs-CZ"/>
        </a:p>
      </dgm:t>
    </dgm:pt>
    <dgm:pt modelId="{F7384009-6DCF-4A69-8F29-56AA818ADA59}" type="sibTrans" cxnId="{DCF008CA-0B43-4D5F-B6AB-2A8008A0CA54}">
      <dgm:prSet/>
      <dgm:spPr/>
      <dgm:t>
        <a:bodyPr/>
        <a:lstStyle/>
        <a:p>
          <a:endParaRPr lang="cs-CZ"/>
        </a:p>
      </dgm:t>
    </dgm:pt>
    <dgm:pt modelId="{F57B2DB0-028A-4BBA-A5DB-95FDDC4122C7}">
      <dgm:prSet phldrT="[Text]" custT="1"/>
      <dgm:spPr/>
      <dgm:t>
        <a:bodyPr/>
        <a:lstStyle/>
        <a:p>
          <a:r>
            <a:rPr lang="cs-CZ" sz="1400" dirty="0" smtClean="0"/>
            <a:t> Uspořádání edukačního prostředí</a:t>
          </a:r>
          <a:endParaRPr lang="cs-CZ" sz="1400" dirty="0"/>
        </a:p>
      </dgm:t>
    </dgm:pt>
    <dgm:pt modelId="{8EE35725-E2CC-469D-BF4B-740DACE58B78}" type="sibTrans" cxnId="{C4FA67F8-5169-4D28-BAB1-7F6B6B624C56}">
      <dgm:prSet/>
      <dgm:spPr/>
      <dgm:t>
        <a:bodyPr/>
        <a:lstStyle/>
        <a:p>
          <a:endParaRPr lang="cs-CZ"/>
        </a:p>
      </dgm:t>
    </dgm:pt>
    <dgm:pt modelId="{08157759-A483-49AF-8529-AE2E902F13BE}" type="parTrans" cxnId="{C4FA67F8-5169-4D28-BAB1-7F6B6B624C56}">
      <dgm:prSet/>
      <dgm:spPr/>
      <dgm:t>
        <a:bodyPr/>
        <a:lstStyle/>
        <a:p>
          <a:endParaRPr lang="cs-CZ"/>
        </a:p>
      </dgm:t>
    </dgm:pt>
    <dgm:pt modelId="{6412D097-440B-40A6-AE38-FC9B5B4F9D75}">
      <dgm:prSet phldrT="[Text]" custT="1"/>
      <dgm:spPr/>
      <dgm:t>
        <a:bodyPr/>
        <a:lstStyle/>
        <a:p>
          <a:r>
            <a:rPr lang="cs-CZ" sz="1400" dirty="0" smtClean="0"/>
            <a:t>  Zobecnění postupů a zkušeností s integrací ICT do  procesu poznávání </a:t>
          </a:r>
          <a:endParaRPr lang="cs-CZ" sz="1400" dirty="0"/>
        </a:p>
      </dgm:t>
    </dgm:pt>
    <dgm:pt modelId="{AEB51217-08F8-4083-94D3-3FD0D0D915F6}" type="sibTrans" cxnId="{A8C03C5C-FFAF-45A4-BDF6-C7FFCDD44337}">
      <dgm:prSet/>
      <dgm:spPr/>
      <dgm:t>
        <a:bodyPr/>
        <a:lstStyle/>
        <a:p>
          <a:endParaRPr lang="cs-CZ"/>
        </a:p>
      </dgm:t>
    </dgm:pt>
    <dgm:pt modelId="{F789938B-0ECE-4255-90CB-676C4C0D218F}" type="parTrans" cxnId="{A8C03C5C-FFAF-45A4-BDF6-C7FFCDD44337}">
      <dgm:prSet/>
      <dgm:spPr/>
      <dgm:t>
        <a:bodyPr/>
        <a:lstStyle/>
        <a:p>
          <a:endParaRPr lang="cs-CZ"/>
        </a:p>
      </dgm:t>
    </dgm:pt>
    <dgm:pt modelId="{628B8DBD-B3C7-4FF6-9873-3301F28771F2}">
      <dgm:prSet phldrT="[Text]" custT="1"/>
      <dgm:spPr/>
      <dgm:t>
        <a:bodyPr/>
        <a:lstStyle/>
        <a:p>
          <a:r>
            <a:rPr lang="cs-CZ" sz="1400" b="1" smtClean="0"/>
            <a:t>Profese ICT učitele a profesní identita</a:t>
          </a:r>
          <a:endParaRPr lang="cs-CZ" sz="1400" b="1" dirty="0"/>
        </a:p>
      </dgm:t>
    </dgm:pt>
    <dgm:pt modelId="{B730769B-EAD7-44FE-A5DC-068344BE7974}" type="sibTrans" cxnId="{22E402C7-8A31-49D2-BBA3-237817DD3E12}">
      <dgm:prSet/>
      <dgm:spPr/>
      <dgm:t>
        <a:bodyPr/>
        <a:lstStyle/>
        <a:p>
          <a:endParaRPr lang="cs-CZ"/>
        </a:p>
      </dgm:t>
    </dgm:pt>
    <dgm:pt modelId="{B0D8A02A-187C-40E6-A2BF-4AC62BC5512C}" type="parTrans" cxnId="{22E402C7-8A31-49D2-BBA3-237817DD3E12}">
      <dgm:prSet/>
      <dgm:spPr/>
      <dgm:t>
        <a:bodyPr/>
        <a:lstStyle/>
        <a:p>
          <a:endParaRPr lang="cs-CZ"/>
        </a:p>
      </dgm:t>
    </dgm:pt>
    <dgm:pt modelId="{87F9BFFF-1BF3-4B2E-8549-DF275511321F}">
      <dgm:prSet phldrT="[Text]" custT="1"/>
      <dgm:spPr/>
      <dgm:t>
        <a:bodyPr/>
        <a:lstStyle/>
        <a:p>
          <a:r>
            <a:rPr lang="cs-CZ" sz="1400" dirty="0" smtClean="0"/>
            <a:t>Kurikulum (učivo)</a:t>
          </a:r>
          <a:endParaRPr lang="cs-CZ" sz="1400" dirty="0"/>
        </a:p>
      </dgm:t>
    </dgm:pt>
    <dgm:pt modelId="{9E8E6513-1408-417C-9F50-85612C664977}" type="sibTrans" cxnId="{A87E9D96-913C-432A-BB8D-F6C35650B706}">
      <dgm:prSet/>
      <dgm:spPr/>
      <dgm:t>
        <a:bodyPr/>
        <a:lstStyle/>
        <a:p>
          <a:endParaRPr lang="cs-CZ"/>
        </a:p>
      </dgm:t>
    </dgm:pt>
    <dgm:pt modelId="{8BB661EB-FA18-48AD-BDDE-B338CD29E85C}" type="parTrans" cxnId="{A87E9D96-913C-432A-BB8D-F6C35650B706}">
      <dgm:prSet/>
      <dgm:spPr/>
      <dgm:t>
        <a:bodyPr/>
        <a:lstStyle/>
        <a:p>
          <a:endParaRPr lang="cs-CZ"/>
        </a:p>
      </dgm:t>
    </dgm:pt>
    <dgm:pt modelId="{B492D250-966D-474E-86FA-3189C892FDCE}">
      <dgm:prSet phldrT="[Text]" custT="1"/>
      <dgm:spPr/>
      <dgm:t>
        <a:bodyPr/>
        <a:lstStyle/>
        <a:p>
          <a:r>
            <a:rPr lang="cs-CZ" sz="1400" b="1" smtClean="0"/>
            <a:t>PSYCHODIDAKTIKA:</a:t>
          </a:r>
          <a:endParaRPr lang="cs-CZ" sz="1400" b="1" dirty="0"/>
        </a:p>
      </dgm:t>
    </dgm:pt>
    <dgm:pt modelId="{DC5E1157-9766-4D1E-8C5A-9956DCD250A7}" type="parTrans" cxnId="{57E07D25-9017-4EB4-9423-8326AC1974CD}">
      <dgm:prSet/>
      <dgm:spPr/>
      <dgm:t>
        <a:bodyPr/>
        <a:lstStyle/>
        <a:p>
          <a:endParaRPr lang="cs-CZ"/>
        </a:p>
      </dgm:t>
    </dgm:pt>
    <dgm:pt modelId="{88FAB54B-4F06-4925-A4C3-0F959235A461}" type="sibTrans" cxnId="{57E07D25-9017-4EB4-9423-8326AC1974CD}">
      <dgm:prSet/>
      <dgm:spPr/>
      <dgm:t>
        <a:bodyPr/>
        <a:lstStyle/>
        <a:p>
          <a:endParaRPr lang="cs-CZ"/>
        </a:p>
      </dgm:t>
    </dgm:pt>
    <dgm:pt modelId="{DF6259E9-25E1-454D-A070-E71D95073F74}">
      <dgm:prSet phldrT="[Text]" custT="1"/>
      <dgm:spPr/>
      <dgm:t>
        <a:bodyPr/>
        <a:lstStyle/>
        <a:p>
          <a:r>
            <a:rPr lang="cs-CZ" sz="1400" dirty="0" smtClean="0"/>
            <a:t>Výzkum kognitivních procesů žáků při osvojování učiva a procesů (mentální reprezentace) konstrukce poznání v mysli žáka</a:t>
          </a:r>
          <a:endParaRPr lang="cs-CZ" sz="1400" dirty="0"/>
        </a:p>
      </dgm:t>
    </dgm:pt>
    <dgm:pt modelId="{6D74EC0E-26F2-4784-BCC8-B458824228EB}" type="parTrans" cxnId="{5FDB9C07-EC5E-4954-88A5-0256CE3A0243}">
      <dgm:prSet/>
      <dgm:spPr/>
      <dgm:t>
        <a:bodyPr/>
        <a:lstStyle/>
        <a:p>
          <a:endParaRPr lang="cs-CZ"/>
        </a:p>
      </dgm:t>
    </dgm:pt>
    <dgm:pt modelId="{342F729C-035C-4DDB-8D99-2CB98B1FD70C}" type="sibTrans" cxnId="{5FDB9C07-EC5E-4954-88A5-0256CE3A0243}">
      <dgm:prSet/>
      <dgm:spPr/>
      <dgm:t>
        <a:bodyPr/>
        <a:lstStyle/>
        <a:p>
          <a:endParaRPr lang="cs-CZ"/>
        </a:p>
      </dgm:t>
    </dgm:pt>
    <dgm:pt modelId="{DB3F85FE-29E6-4EDE-BAE1-C3C0DA1321EB}">
      <dgm:prSet phldrT="[Text]" custT="1"/>
      <dgm:spPr/>
      <dgm:t>
        <a:bodyPr/>
        <a:lstStyle/>
        <a:p>
          <a:r>
            <a:rPr lang="cs-CZ" sz="1400" b="1" smtClean="0"/>
            <a:t>ONTODIDAKTIKA:</a:t>
          </a:r>
          <a:endParaRPr lang="cs-CZ" sz="1400" b="1" dirty="0"/>
        </a:p>
      </dgm:t>
    </dgm:pt>
    <dgm:pt modelId="{013706CC-A869-40A9-AEBD-E666D884EB63}" type="parTrans" cxnId="{48FFF884-3F3D-4D14-9EF5-B48285B2F306}">
      <dgm:prSet/>
      <dgm:spPr/>
      <dgm:t>
        <a:bodyPr/>
        <a:lstStyle/>
        <a:p>
          <a:endParaRPr lang="cs-CZ"/>
        </a:p>
      </dgm:t>
    </dgm:pt>
    <dgm:pt modelId="{A98DC02A-913B-43CA-AC77-2FE68A53814D}" type="sibTrans" cxnId="{48FFF884-3F3D-4D14-9EF5-B48285B2F306}">
      <dgm:prSet/>
      <dgm:spPr/>
      <dgm:t>
        <a:bodyPr/>
        <a:lstStyle/>
        <a:p>
          <a:endParaRPr lang="cs-CZ"/>
        </a:p>
      </dgm:t>
    </dgm:pt>
    <dgm:pt modelId="{4FF9B23D-06F1-4344-AE65-37F088EA9448}">
      <dgm:prSet phldrT="[Text]" custT="1"/>
      <dgm:spPr/>
      <dgm:t>
        <a:bodyPr/>
        <a:lstStyle/>
        <a:p>
          <a:r>
            <a:rPr lang="cs-CZ" sz="1400" dirty="0" smtClean="0"/>
            <a:t>Výchozí vědní disciplíny</a:t>
          </a:r>
          <a:endParaRPr lang="cs-CZ" sz="1400" dirty="0"/>
        </a:p>
      </dgm:t>
    </dgm:pt>
    <dgm:pt modelId="{01C64E1E-9C05-4104-AA07-098574620EDC}" type="parTrans" cxnId="{2775B64E-18F8-4928-A12A-481CFB28A104}">
      <dgm:prSet/>
      <dgm:spPr/>
      <dgm:t>
        <a:bodyPr/>
        <a:lstStyle/>
        <a:p>
          <a:endParaRPr lang="cs-CZ"/>
        </a:p>
      </dgm:t>
    </dgm:pt>
    <dgm:pt modelId="{BD5257B8-07DA-45B8-BA75-E9530953E5DC}" type="sibTrans" cxnId="{2775B64E-18F8-4928-A12A-481CFB28A104}">
      <dgm:prSet/>
      <dgm:spPr/>
      <dgm:t>
        <a:bodyPr/>
        <a:lstStyle/>
        <a:p>
          <a:endParaRPr lang="cs-CZ"/>
        </a:p>
      </dgm:t>
    </dgm:pt>
    <dgm:pt modelId="{B6BFD1E9-0869-43ED-B149-BDA60060BBA0}">
      <dgm:prSet phldrT="[Text]" custT="1"/>
      <dgm:spPr/>
      <dgm:t>
        <a:bodyPr/>
        <a:lstStyle/>
        <a:p>
          <a:r>
            <a:rPr lang="cs-CZ" sz="1400" dirty="0" smtClean="0"/>
            <a:t>Didaktická transformace  obsahu</a:t>
          </a:r>
          <a:endParaRPr lang="cs-CZ" sz="1400" dirty="0"/>
        </a:p>
      </dgm:t>
    </dgm:pt>
    <dgm:pt modelId="{D439B5D3-505A-48F1-8386-3A428200D358}" type="parTrans" cxnId="{C9AA54AA-9949-46A2-A997-8CE1BCAE451D}">
      <dgm:prSet/>
      <dgm:spPr/>
      <dgm:t>
        <a:bodyPr/>
        <a:lstStyle/>
        <a:p>
          <a:endParaRPr lang="cs-CZ"/>
        </a:p>
      </dgm:t>
    </dgm:pt>
    <dgm:pt modelId="{146AC3D4-C24B-4502-A994-93A046B80127}" type="sibTrans" cxnId="{C9AA54AA-9949-46A2-A997-8CE1BCAE451D}">
      <dgm:prSet/>
      <dgm:spPr/>
      <dgm:t>
        <a:bodyPr/>
        <a:lstStyle/>
        <a:p>
          <a:endParaRPr lang="cs-CZ"/>
        </a:p>
      </dgm:t>
    </dgm:pt>
    <dgm:pt modelId="{EB4189BA-B514-4A2C-A457-A0F6CA7C5765}">
      <dgm:prSet phldrT="[Text]" custT="1"/>
      <dgm:spPr/>
      <dgm:t>
        <a:bodyPr/>
        <a:lstStyle/>
        <a:p>
          <a:r>
            <a:rPr lang="cs-CZ" sz="1400" b="1" smtClean="0"/>
            <a:t>specifika profese učitele ICT předmětů</a:t>
          </a:r>
          <a:endParaRPr lang="cs-CZ" sz="1400" b="1" dirty="0"/>
        </a:p>
      </dgm:t>
    </dgm:pt>
    <dgm:pt modelId="{A2489FEA-164D-4C14-AA56-A8CD0FDA1CFA}" type="parTrans" cxnId="{52B8088B-8591-4E84-A1FE-0671696271D7}">
      <dgm:prSet/>
      <dgm:spPr/>
      <dgm:t>
        <a:bodyPr/>
        <a:lstStyle/>
        <a:p>
          <a:endParaRPr lang="cs-CZ"/>
        </a:p>
      </dgm:t>
    </dgm:pt>
    <dgm:pt modelId="{36CA02A2-3DCA-46B4-9659-0C1E383B366F}" type="sibTrans" cxnId="{52B8088B-8591-4E84-A1FE-0671696271D7}">
      <dgm:prSet/>
      <dgm:spPr/>
      <dgm:t>
        <a:bodyPr/>
        <a:lstStyle/>
        <a:p>
          <a:endParaRPr lang="cs-CZ"/>
        </a:p>
      </dgm:t>
    </dgm:pt>
    <dgm:pt modelId="{09D4A235-5A8D-4D2F-8E77-02FD5912F407}">
      <dgm:prSet phldrT="[Text]" custT="1"/>
      <dgm:spPr/>
      <dgm:t>
        <a:bodyPr/>
        <a:lstStyle/>
        <a:p>
          <a:r>
            <a:rPr lang="cs-CZ" sz="1400" dirty="0" smtClean="0"/>
            <a:t>Proměny procesu učení a vyučování v souvislosti s implementací  digitálních technologií</a:t>
          </a:r>
          <a:endParaRPr lang="cs-CZ" sz="1400" dirty="0"/>
        </a:p>
      </dgm:t>
    </dgm:pt>
    <dgm:pt modelId="{A4357051-7A74-4AF9-945D-7482980B72EF}" type="parTrans" cxnId="{1DFD8C59-5FFE-4C35-B5BF-14D158D02F6C}">
      <dgm:prSet/>
      <dgm:spPr/>
      <dgm:t>
        <a:bodyPr/>
        <a:lstStyle/>
        <a:p>
          <a:endParaRPr lang="cs-CZ"/>
        </a:p>
      </dgm:t>
    </dgm:pt>
    <dgm:pt modelId="{3D6BEE84-DF00-4253-A5DF-72A299AC926A}" type="sibTrans" cxnId="{1DFD8C59-5FFE-4C35-B5BF-14D158D02F6C}">
      <dgm:prSet/>
      <dgm:spPr/>
      <dgm:t>
        <a:bodyPr/>
        <a:lstStyle/>
        <a:p>
          <a:endParaRPr lang="cs-CZ"/>
        </a:p>
      </dgm:t>
    </dgm:pt>
    <dgm:pt modelId="{344050C8-98DC-4141-B11D-B75876B69CCC}">
      <dgm:prSet phldrT="[Text]" custT="1"/>
      <dgm:spPr/>
      <dgm:t>
        <a:bodyPr/>
        <a:lstStyle/>
        <a:p>
          <a:r>
            <a:rPr lang="cs-CZ" sz="1400" dirty="0" smtClean="0"/>
            <a:t> Uspořádání prostředí pro žákovo učení</a:t>
          </a:r>
          <a:endParaRPr lang="cs-CZ" sz="1400" dirty="0"/>
        </a:p>
      </dgm:t>
    </dgm:pt>
    <dgm:pt modelId="{38A9F7CD-0C85-418F-BA33-AE82F130ADDF}" type="parTrans" cxnId="{88478926-7965-456A-A505-1B2A957F54D8}">
      <dgm:prSet/>
      <dgm:spPr/>
      <dgm:t>
        <a:bodyPr/>
        <a:lstStyle/>
        <a:p>
          <a:endParaRPr lang="cs-CZ"/>
        </a:p>
      </dgm:t>
    </dgm:pt>
    <dgm:pt modelId="{40F0500F-D514-4EB1-9527-6A97C013358A}" type="sibTrans" cxnId="{88478926-7965-456A-A505-1B2A957F54D8}">
      <dgm:prSet/>
      <dgm:spPr/>
      <dgm:t>
        <a:bodyPr/>
        <a:lstStyle/>
        <a:p>
          <a:endParaRPr lang="cs-CZ"/>
        </a:p>
      </dgm:t>
    </dgm:pt>
    <dgm:pt modelId="{660767C9-2DDA-440C-B0B0-66B8AB31F1C3}" type="pres">
      <dgm:prSet presAssocID="{40334895-B485-452A-8337-E20FDEBE939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269CBBC-D250-4CB7-AB67-14BAF66BAACD}" type="pres">
      <dgm:prSet presAssocID="{40334895-B485-452A-8337-E20FDEBE939E}" presName="cycle" presStyleCnt="0"/>
      <dgm:spPr/>
      <dgm:t>
        <a:bodyPr/>
        <a:lstStyle/>
        <a:p>
          <a:endParaRPr lang="cs-CZ"/>
        </a:p>
      </dgm:t>
    </dgm:pt>
    <dgm:pt modelId="{8D37CAE5-7C8C-4C8B-8535-F7CFF9B78CB3}" type="pres">
      <dgm:prSet presAssocID="{40334895-B485-452A-8337-E20FDEBE939E}" presName="centerShape" presStyleCnt="0"/>
      <dgm:spPr/>
      <dgm:t>
        <a:bodyPr/>
        <a:lstStyle/>
        <a:p>
          <a:endParaRPr lang="cs-CZ"/>
        </a:p>
      </dgm:t>
    </dgm:pt>
    <dgm:pt modelId="{C1585E67-6BA3-41BA-9EB8-E96CAF97B183}" type="pres">
      <dgm:prSet presAssocID="{40334895-B485-452A-8337-E20FDEBE939E}" presName="connSite" presStyleLbl="node1" presStyleIdx="0" presStyleCnt="3"/>
      <dgm:spPr/>
      <dgm:t>
        <a:bodyPr/>
        <a:lstStyle/>
        <a:p>
          <a:endParaRPr lang="cs-CZ"/>
        </a:p>
      </dgm:t>
    </dgm:pt>
    <dgm:pt modelId="{D6D6DCF7-74F3-4289-A39A-03CAB084BF29}" type="pres">
      <dgm:prSet presAssocID="{40334895-B485-452A-8337-E20FDEBE939E}" presName="visible" presStyleLbl="node1" presStyleIdx="0" presStyleCnt="3" custLinFactNeighborX="-26" custLinFactNeighborY="-72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cs-CZ"/>
        </a:p>
      </dgm:t>
    </dgm:pt>
    <dgm:pt modelId="{F7AC98C1-BE62-469D-B836-A3D6CEFAA9A1}" type="pres">
      <dgm:prSet presAssocID="{4E54E7F4-711D-4018-9507-D813C951D5ED}" presName="Name25" presStyleLbl="parChTrans1D1" presStyleIdx="0" presStyleCnt="2"/>
      <dgm:spPr/>
      <dgm:t>
        <a:bodyPr/>
        <a:lstStyle/>
        <a:p>
          <a:endParaRPr lang="cs-CZ"/>
        </a:p>
      </dgm:t>
    </dgm:pt>
    <dgm:pt modelId="{3161F738-C24E-45FD-9E35-14E0BBA7FEF9}" type="pres">
      <dgm:prSet presAssocID="{2F940564-A21C-48D0-991A-2E7C202EEA82}" presName="node" presStyleCnt="0"/>
      <dgm:spPr/>
      <dgm:t>
        <a:bodyPr/>
        <a:lstStyle/>
        <a:p>
          <a:endParaRPr lang="cs-CZ"/>
        </a:p>
      </dgm:t>
    </dgm:pt>
    <dgm:pt modelId="{AB82F0B9-A7EB-4EB1-A821-6856803D843C}" type="pres">
      <dgm:prSet presAssocID="{2F940564-A21C-48D0-991A-2E7C202EEA82}" presName="parentNode" presStyleLbl="node1" presStyleIdx="1" presStyleCnt="3" custLinFactNeighborX="-2494" custLinFactNeighborY="750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79A9498-7C51-4B8B-8B10-972D3A911595}" type="pres">
      <dgm:prSet presAssocID="{2F940564-A21C-48D0-991A-2E7C202EEA82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C80B75C-2994-428B-90BE-09FE91F336B4}" type="pres">
      <dgm:prSet presAssocID="{B2D4DA0D-CB56-4AEA-ADB7-43C3E906455D}" presName="Name25" presStyleLbl="parChTrans1D1" presStyleIdx="1" presStyleCnt="2"/>
      <dgm:spPr/>
      <dgm:t>
        <a:bodyPr/>
        <a:lstStyle/>
        <a:p>
          <a:endParaRPr lang="cs-CZ"/>
        </a:p>
      </dgm:t>
    </dgm:pt>
    <dgm:pt modelId="{50DCB964-8B1D-4EB2-AD96-626FC0B153C4}" type="pres">
      <dgm:prSet presAssocID="{30D937F0-4CA3-4256-99A4-9EC0DF4DE2D5}" presName="node" presStyleCnt="0"/>
      <dgm:spPr/>
      <dgm:t>
        <a:bodyPr/>
        <a:lstStyle/>
        <a:p>
          <a:endParaRPr lang="cs-CZ"/>
        </a:p>
      </dgm:t>
    </dgm:pt>
    <dgm:pt modelId="{E2C4534B-889C-4DC0-877A-995DCBA4AF72}" type="pres">
      <dgm:prSet presAssocID="{30D937F0-4CA3-4256-99A4-9EC0DF4DE2D5}" presName="parentNode" presStyleLbl="node1" presStyleIdx="2" presStyleCnt="3" custLinFactNeighborX="43" custLinFactNeighborY="268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E39F44-DAF1-404C-8DB2-FAF2F8045723}" type="pres">
      <dgm:prSet presAssocID="{30D937F0-4CA3-4256-99A4-9EC0DF4DE2D5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7FAE928-B54C-4637-91E3-7E0D4883D73B}" type="presOf" srcId="{B6BFD1E9-0869-43ED-B149-BDA60060BBA0}" destId="{879A9498-7C51-4B8B-8B10-972D3A911595}" srcOrd="0" destOrd="4" presId="urn:microsoft.com/office/officeart/2005/8/layout/radial2"/>
    <dgm:cxn modelId="{7F05C50A-9F60-4D5F-B1D1-AC66DBE15D0E}" type="presOf" srcId="{4FF9B23D-06F1-4344-AE65-37F088EA9448}" destId="{879A9498-7C51-4B8B-8B10-972D3A911595}" srcOrd="0" destOrd="1" presId="urn:microsoft.com/office/officeart/2005/8/layout/radial2"/>
    <dgm:cxn modelId="{FF699104-DE5A-4DA6-95B4-9094F27453CE}" type="presOf" srcId="{2F940564-A21C-48D0-991A-2E7C202EEA82}" destId="{AB82F0B9-A7EB-4EB1-A821-6856803D843C}" srcOrd="0" destOrd="0" presId="urn:microsoft.com/office/officeart/2005/8/layout/radial2"/>
    <dgm:cxn modelId="{DCF008CA-0B43-4D5F-B6AB-2A8008A0CA54}" srcId="{40334895-B485-452A-8337-E20FDEBE939E}" destId="{30D937F0-4CA3-4256-99A4-9EC0DF4DE2D5}" srcOrd="1" destOrd="0" parTransId="{B2D4DA0D-CB56-4AEA-ADB7-43C3E906455D}" sibTransId="{F7384009-6DCF-4A69-8F29-56AA818ADA59}"/>
    <dgm:cxn modelId="{EFA4F957-5B9D-472C-97AA-D7467ADF5C34}" type="presOf" srcId="{DB3F85FE-29E6-4EDE-BAE1-C3C0DA1321EB}" destId="{879A9498-7C51-4B8B-8B10-972D3A911595}" srcOrd="0" destOrd="0" presId="urn:microsoft.com/office/officeart/2005/8/layout/radial2"/>
    <dgm:cxn modelId="{52B8088B-8591-4E84-A1FE-0671696271D7}" srcId="{628B8DBD-B3C7-4FF6-9873-3301F28771F2}" destId="{EB4189BA-B514-4A2C-A457-A0F6CA7C5765}" srcOrd="0" destOrd="0" parTransId="{A2489FEA-164D-4C14-AA56-A8CD0FDA1CFA}" sibTransId="{36CA02A2-3DCA-46B4-9659-0C1E383B366F}"/>
    <dgm:cxn modelId="{FC0984EA-42C3-4E4A-BABC-9D8C82A32C57}" srcId="{40334895-B485-452A-8337-E20FDEBE939E}" destId="{2F940564-A21C-48D0-991A-2E7C202EEA82}" srcOrd="0" destOrd="0" parTransId="{4E54E7F4-711D-4018-9507-D813C951D5ED}" sibTransId="{DD94FA23-036A-4491-A5AF-286BFC021340}"/>
    <dgm:cxn modelId="{B05002F6-8BE8-4370-A742-FEC5784AF888}" type="presOf" srcId="{EB4189BA-B514-4A2C-A457-A0F6CA7C5765}" destId="{879A9498-7C51-4B8B-8B10-972D3A911595}" srcOrd="0" destOrd="7" presId="urn:microsoft.com/office/officeart/2005/8/layout/radial2"/>
    <dgm:cxn modelId="{BF0E1CC7-43A6-43B9-BFAE-FA779989AEB7}" type="presOf" srcId="{40334895-B485-452A-8337-E20FDEBE939E}" destId="{660767C9-2DDA-440C-B0B0-66B8AB31F1C3}" srcOrd="0" destOrd="0" presId="urn:microsoft.com/office/officeart/2005/8/layout/radial2"/>
    <dgm:cxn modelId="{C4FA67F8-5169-4D28-BAB1-7F6B6B624C56}" srcId="{30D937F0-4CA3-4256-99A4-9EC0DF4DE2D5}" destId="{F57B2DB0-028A-4BBA-A5DB-95FDDC4122C7}" srcOrd="2" destOrd="0" parTransId="{08157759-A483-49AF-8529-AE2E902F13BE}" sibTransId="{8EE35725-E2CC-469D-BF4B-740DACE58B78}"/>
    <dgm:cxn modelId="{5FDB9C07-EC5E-4954-88A5-0256CE3A0243}" srcId="{B492D250-966D-474E-86FA-3189C892FDCE}" destId="{DF6259E9-25E1-454D-A070-E71D95073F74}" srcOrd="1" destOrd="0" parTransId="{6D74EC0E-26F2-4784-BCC8-B458824228EB}" sibTransId="{342F729C-035C-4DDB-8D99-2CB98B1FD70C}"/>
    <dgm:cxn modelId="{8C01C938-5CFB-4A74-857D-49D751A64C36}" type="presOf" srcId="{344050C8-98DC-4141-B11D-B75876B69CCC}" destId="{99E39F44-DAF1-404C-8DB2-FAF2F8045723}" srcOrd="0" destOrd="3" presId="urn:microsoft.com/office/officeart/2005/8/layout/radial2"/>
    <dgm:cxn modelId="{8A08E3ED-A5DA-44F9-9CEB-2F52D5866913}" type="presOf" srcId="{87F9BFFF-1BF3-4B2E-8549-DF275511321F}" destId="{879A9498-7C51-4B8B-8B10-972D3A911595}" srcOrd="0" destOrd="2" presId="urn:microsoft.com/office/officeart/2005/8/layout/radial2"/>
    <dgm:cxn modelId="{B0899EFC-C935-46DF-9707-2F3A8C295BA3}" type="presOf" srcId="{B2D4DA0D-CB56-4AEA-ADB7-43C3E906455D}" destId="{BC80B75C-2994-428B-90BE-09FE91F336B4}" srcOrd="0" destOrd="0" presId="urn:microsoft.com/office/officeart/2005/8/layout/radial2"/>
    <dgm:cxn modelId="{88478926-7965-456A-A505-1B2A957F54D8}" srcId="{30D937F0-4CA3-4256-99A4-9EC0DF4DE2D5}" destId="{344050C8-98DC-4141-B11D-B75876B69CCC}" srcOrd="3" destOrd="0" parTransId="{38A9F7CD-0C85-418F-BA33-AE82F130ADDF}" sibTransId="{40F0500F-D514-4EB1-9527-6A97C013358A}"/>
    <dgm:cxn modelId="{57E07D25-9017-4EB4-9423-8326AC1974CD}" srcId="{2F940564-A21C-48D0-991A-2E7C202EEA82}" destId="{B492D250-966D-474E-86FA-3189C892FDCE}" srcOrd="1" destOrd="0" parTransId="{DC5E1157-9766-4D1E-8C5A-9956DCD250A7}" sibTransId="{88FAB54B-4F06-4925-A4C3-0F959235A461}"/>
    <dgm:cxn modelId="{22E402C7-8A31-49D2-BBA3-237817DD3E12}" srcId="{2F940564-A21C-48D0-991A-2E7C202EEA82}" destId="{628B8DBD-B3C7-4FF6-9873-3301F28771F2}" srcOrd="2" destOrd="0" parTransId="{B0D8A02A-187C-40E6-A2BF-4AC62BC5512C}" sibTransId="{B730769B-EAD7-44FE-A5DC-068344BE7974}"/>
    <dgm:cxn modelId="{C9AA54AA-9949-46A2-A997-8CE1BCAE451D}" srcId="{B492D250-966D-474E-86FA-3189C892FDCE}" destId="{B6BFD1E9-0869-43ED-B149-BDA60060BBA0}" srcOrd="0" destOrd="0" parTransId="{D439B5D3-505A-48F1-8386-3A428200D358}" sibTransId="{146AC3D4-C24B-4502-A994-93A046B80127}"/>
    <dgm:cxn modelId="{1DFD8C59-5FFE-4C35-B5BF-14D158D02F6C}" srcId="{30D937F0-4CA3-4256-99A4-9EC0DF4DE2D5}" destId="{09D4A235-5A8D-4D2F-8E77-02FD5912F407}" srcOrd="1" destOrd="0" parTransId="{A4357051-7A74-4AF9-945D-7482980B72EF}" sibTransId="{3D6BEE84-DF00-4253-A5DF-72A299AC926A}"/>
    <dgm:cxn modelId="{A8C03C5C-FFAF-45A4-BDF6-C7FFCDD44337}" srcId="{30D937F0-4CA3-4256-99A4-9EC0DF4DE2D5}" destId="{6412D097-440B-40A6-AE38-FC9B5B4F9D75}" srcOrd="0" destOrd="0" parTransId="{F789938B-0ECE-4255-90CB-676C4C0D218F}" sibTransId="{AEB51217-08F8-4083-94D3-3FD0D0D915F6}"/>
    <dgm:cxn modelId="{EA267182-C02A-4D5C-8700-B458B281CFF8}" type="presOf" srcId="{09D4A235-5A8D-4D2F-8E77-02FD5912F407}" destId="{99E39F44-DAF1-404C-8DB2-FAF2F8045723}" srcOrd="0" destOrd="1" presId="urn:microsoft.com/office/officeart/2005/8/layout/radial2"/>
    <dgm:cxn modelId="{48FFF884-3F3D-4D14-9EF5-B48285B2F306}" srcId="{2F940564-A21C-48D0-991A-2E7C202EEA82}" destId="{DB3F85FE-29E6-4EDE-BAE1-C3C0DA1321EB}" srcOrd="0" destOrd="0" parTransId="{013706CC-A869-40A9-AEBD-E666D884EB63}" sibTransId="{A98DC02A-913B-43CA-AC77-2FE68A53814D}"/>
    <dgm:cxn modelId="{128B0285-BDB5-4DBD-8218-5E7A6C068081}" type="presOf" srcId="{DF6259E9-25E1-454D-A070-E71D95073F74}" destId="{879A9498-7C51-4B8B-8B10-972D3A911595}" srcOrd="0" destOrd="5" presId="urn:microsoft.com/office/officeart/2005/8/layout/radial2"/>
    <dgm:cxn modelId="{47C2C9A0-F6AD-4FFD-A721-F8D55BB2C352}" type="presOf" srcId="{B492D250-966D-474E-86FA-3189C892FDCE}" destId="{879A9498-7C51-4B8B-8B10-972D3A911595}" srcOrd="0" destOrd="3" presId="urn:microsoft.com/office/officeart/2005/8/layout/radial2"/>
    <dgm:cxn modelId="{A87E9D96-913C-432A-BB8D-F6C35650B706}" srcId="{DB3F85FE-29E6-4EDE-BAE1-C3C0DA1321EB}" destId="{87F9BFFF-1BF3-4B2E-8549-DF275511321F}" srcOrd="1" destOrd="0" parTransId="{8BB661EB-FA18-48AD-BDDE-B338CD29E85C}" sibTransId="{9E8E6513-1408-417C-9F50-85612C664977}"/>
    <dgm:cxn modelId="{B3E56002-BB2A-492F-B90A-27669A0ADC54}" type="presOf" srcId="{30D937F0-4CA3-4256-99A4-9EC0DF4DE2D5}" destId="{E2C4534B-889C-4DC0-877A-995DCBA4AF72}" srcOrd="0" destOrd="0" presId="urn:microsoft.com/office/officeart/2005/8/layout/radial2"/>
    <dgm:cxn modelId="{EE600119-25BB-4A7F-B549-54D1687F84C7}" type="presOf" srcId="{F57B2DB0-028A-4BBA-A5DB-95FDDC4122C7}" destId="{99E39F44-DAF1-404C-8DB2-FAF2F8045723}" srcOrd="0" destOrd="2" presId="urn:microsoft.com/office/officeart/2005/8/layout/radial2"/>
    <dgm:cxn modelId="{2775B64E-18F8-4928-A12A-481CFB28A104}" srcId="{DB3F85FE-29E6-4EDE-BAE1-C3C0DA1321EB}" destId="{4FF9B23D-06F1-4344-AE65-37F088EA9448}" srcOrd="0" destOrd="0" parTransId="{01C64E1E-9C05-4104-AA07-098574620EDC}" sibTransId="{BD5257B8-07DA-45B8-BA75-E9530953E5DC}"/>
    <dgm:cxn modelId="{81CB82EB-3C66-4D56-BBE8-2388828CD156}" type="presOf" srcId="{6412D097-440B-40A6-AE38-FC9B5B4F9D75}" destId="{99E39F44-DAF1-404C-8DB2-FAF2F8045723}" srcOrd="0" destOrd="0" presId="urn:microsoft.com/office/officeart/2005/8/layout/radial2"/>
    <dgm:cxn modelId="{260941B2-31B2-48A0-A6B2-ECDD36679C93}" type="presOf" srcId="{628B8DBD-B3C7-4FF6-9873-3301F28771F2}" destId="{879A9498-7C51-4B8B-8B10-972D3A911595}" srcOrd="0" destOrd="6" presId="urn:microsoft.com/office/officeart/2005/8/layout/radial2"/>
    <dgm:cxn modelId="{D2CE6928-48EB-4049-8F12-28A3E5119AA7}" type="presOf" srcId="{4E54E7F4-711D-4018-9507-D813C951D5ED}" destId="{F7AC98C1-BE62-469D-B836-A3D6CEFAA9A1}" srcOrd="0" destOrd="0" presId="urn:microsoft.com/office/officeart/2005/8/layout/radial2"/>
    <dgm:cxn modelId="{290B0893-F411-448F-B8B5-CD5DDB199D20}" type="presParOf" srcId="{660767C9-2DDA-440C-B0B0-66B8AB31F1C3}" destId="{7269CBBC-D250-4CB7-AB67-14BAF66BAACD}" srcOrd="0" destOrd="0" presId="urn:microsoft.com/office/officeart/2005/8/layout/radial2"/>
    <dgm:cxn modelId="{113DE270-AC3A-4A56-B772-9FF46A352DDD}" type="presParOf" srcId="{7269CBBC-D250-4CB7-AB67-14BAF66BAACD}" destId="{8D37CAE5-7C8C-4C8B-8535-F7CFF9B78CB3}" srcOrd="0" destOrd="0" presId="urn:microsoft.com/office/officeart/2005/8/layout/radial2"/>
    <dgm:cxn modelId="{15528196-3BE8-496C-8CBD-E7F07F51ABBB}" type="presParOf" srcId="{8D37CAE5-7C8C-4C8B-8535-F7CFF9B78CB3}" destId="{C1585E67-6BA3-41BA-9EB8-E96CAF97B183}" srcOrd="0" destOrd="0" presId="urn:microsoft.com/office/officeart/2005/8/layout/radial2"/>
    <dgm:cxn modelId="{353F89BC-AC73-4970-BD23-D32AC01366DC}" type="presParOf" srcId="{8D37CAE5-7C8C-4C8B-8535-F7CFF9B78CB3}" destId="{D6D6DCF7-74F3-4289-A39A-03CAB084BF29}" srcOrd="1" destOrd="0" presId="urn:microsoft.com/office/officeart/2005/8/layout/radial2"/>
    <dgm:cxn modelId="{B8BF7ADA-D947-4692-877E-9F0ECE9A007F}" type="presParOf" srcId="{7269CBBC-D250-4CB7-AB67-14BAF66BAACD}" destId="{F7AC98C1-BE62-469D-B836-A3D6CEFAA9A1}" srcOrd="1" destOrd="0" presId="urn:microsoft.com/office/officeart/2005/8/layout/radial2"/>
    <dgm:cxn modelId="{775479AC-EFB2-4127-9DBA-BF100FE6AACC}" type="presParOf" srcId="{7269CBBC-D250-4CB7-AB67-14BAF66BAACD}" destId="{3161F738-C24E-45FD-9E35-14E0BBA7FEF9}" srcOrd="2" destOrd="0" presId="urn:microsoft.com/office/officeart/2005/8/layout/radial2"/>
    <dgm:cxn modelId="{B5EFEB56-47E9-4E18-BA99-9DD66B647F82}" type="presParOf" srcId="{3161F738-C24E-45FD-9E35-14E0BBA7FEF9}" destId="{AB82F0B9-A7EB-4EB1-A821-6856803D843C}" srcOrd="0" destOrd="0" presId="urn:microsoft.com/office/officeart/2005/8/layout/radial2"/>
    <dgm:cxn modelId="{74BFD44E-0B73-4A0D-A483-94811A7B9BB6}" type="presParOf" srcId="{3161F738-C24E-45FD-9E35-14E0BBA7FEF9}" destId="{879A9498-7C51-4B8B-8B10-972D3A911595}" srcOrd="1" destOrd="0" presId="urn:microsoft.com/office/officeart/2005/8/layout/radial2"/>
    <dgm:cxn modelId="{5BCA287E-96FC-41D5-B6EE-880B5F517BD8}" type="presParOf" srcId="{7269CBBC-D250-4CB7-AB67-14BAF66BAACD}" destId="{BC80B75C-2994-428B-90BE-09FE91F336B4}" srcOrd="3" destOrd="0" presId="urn:microsoft.com/office/officeart/2005/8/layout/radial2"/>
    <dgm:cxn modelId="{A755F4BA-1506-4EDC-A243-9DA224AD7096}" type="presParOf" srcId="{7269CBBC-D250-4CB7-AB67-14BAF66BAACD}" destId="{50DCB964-8B1D-4EB2-AD96-626FC0B153C4}" srcOrd="4" destOrd="0" presId="urn:microsoft.com/office/officeart/2005/8/layout/radial2"/>
    <dgm:cxn modelId="{69AC8B08-2542-469D-A74A-49614EF93C36}" type="presParOf" srcId="{50DCB964-8B1D-4EB2-AD96-626FC0B153C4}" destId="{E2C4534B-889C-4DC0-877A-995DCBA4AF72}" srcOrd="0" destOrd="0" presId="urn:microsoft.com/office/officeart/2005/8/layout/radial2"/>
    <dgm:cxn modelId="{7C3AC607-82D8-4D6D-9AEF-69C3A62527A7}" type="presParOf" srcId="{50DCB964-8B1D-4EB2-AD96-626FC0B153C4}" destId="{99E39F44-DAF1-404C-8DB2-FAF2F8045723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80B75C-2994-428B-90BE-09FE91F336B4}">
      <dsp:nvSpPr>
        <dsp:cNvPr id="0" name=""/>
        <dsp:cNvSpPr/>
      </dsp:nvSpPr>
      <dsp:spPr>
        <a:xfrm rot="1809325">
          <a:off x="2805498" y="3778038"/>
          <a:ext cx="1054662" cy="68203"/>
        </a:xfrm>
        <a:custGeom>
          <a:avLst/>
          <a:gdLst/>
          <a:ahLst/>
          <a:cxnLst/>
          <a:rect l="0" t="0" r="0" b="0"/>
          <a:pathLst>
            <a:path>
              <a:moveTo>
                <a:pt x="0" y="34101"/>
              </a:moveTo>
              <a:lnTo>
                <a:pt x="1054662" y="341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AC98C1-BE62-469D-B836-A3D6CEFAA9A1}">
      <dsp:nvSpPr>
        <dsp:cNvPr id="0" name=""/>
        <dsp:cNvSpPr/>
      </dsp:nvSpPr>
      <dsp:spPr>
        <a:xfrm rot="19993634">
          <a:off x="2816542" y="1974162"/>
          <a:ext cx="1125404" cy="68203"/>
        </a:xfrm>
        <a:custGeom>
          <a:avLst/>
          <a:gdLst/>
          <a:ahLst/>
          <a:cxnLst/>
          <a:rect l="0" t="0" r="0" b="0"/>
          <a:pathLst>
            <a:path>
              <a:moveTo>
                <a:pt x="0" y="34101"/>
              </a:moveTo>
              <a:lnTo>
                <a:pt x="1125404" y="341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6DCF7-74F3-4289-A39A-03CAB084BF29}">
      <dsp:nvSpPr>
        <dsp:cNvPr id="0" name=""/>
        <dsp:cNvSpPr/>
      </dsp:nvSpPr>
      <dsp:spPr>
        <a:xfrm>
          <a:off x="0" y="1143003"/>
          <a:ext cx="3383525" cy="338352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B82F0B9-A7EB-4EB1-A821-6856803D843C}">
      <dsp:nvSpPr>
        <dsp:cNvPr id="0" name=""/>
        <dsp:cNvSpPr/>
      </dsp:nvSpPr>
      <dsp:spPr>
        <a:xfrm>
          <a:off x="3780100" y="381124"/>
          <a:ext cx="1894123" cy="1894123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Didaktika předmětů zaměřených na ICT a informatiku a výpočetní techniku</a:t>
          </a:r>
          <a:endParaRPr lang="cs-CZ" sz="1400" kern="1200" dirty="0"/>
        </a:p>
      </dsp:txBody>
      <dsp:txXfrm>
        <a:off x="3780100" y="381124"/>
        <a:ext cx="1894123" cy="1894123"/>
      </dsp:txXfrm>
    </dsp:sp>
    <dsp:sp modelId="{879A9498-7C51-4B8B-8B10-972D3A911595}">
      <dsp:nvSpPr>
        <dsp:cNvPr id="0" name=""/>
        <dsp:cNvSpPr/>
      </dsp:nvSpPr>
      <dsp:spPr>
        <a:xfrm>
          <a:off x="5863636" y="381124"/>
          <a:ext cx="2841185" cy="1894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1" kern="1200" smtClean="0"/>
            <a:t>ONTODIDAKTIKA:</a:t>
          </a:r>
          <a:endParaRPr lang="cs-CZ" sz="1400" b="1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Výchozí vědní disciplíny</a:t>
          </a:r>
          <a:endParaRPr lang="cs-CZ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Kurikulum (učivo)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1" kern="1200" smtClean="0"/>
            <a:t>PSYCHODIDAKTIKA:</a:t>
          </a:r>
          <a:endParaRPr lang="cs-CZ" sz="1400" b="1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Didaktická transformace  obsahu</a:t>
          </a:r>
          <a:endParaRPr lang="cs-CZ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Výzkum kognitivních procesů žáků při osvojování učiva a procesů (mentální reprezentace) konstrukce poznání v mysli žáka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1" kern="1200" smtClean="0"/>
            <a:t>Profese ICT učitele a profesní identita</a:t>
          </a:r>
          <a:endParaRPr lang="cs-CZ" sz="1400" b="1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1" kern="1200" smtClean="0"/>
            <a:t>specifika profese učitele ICT předmětů</a:t>
          </a:r>
          <a:endParaRPr lang="cs-CZ" sz="1400" b="1" kern="1200" dirty="0"/>
        </a:p>
      </dsp:txBody>
      <dsp:txXfrm>
        <a:off x="5863636" y="381124"/>
        <a:ext cx="2841185" cy="1894123"/>
      </dsp:txXfrm>
    </dsp:sp>
    <dsp:sp modelId="{E2C4534B-889C-4DC0-877A-995DCBA4AF72}">
      <dsp:nvSpPr>
        <dsp:cNvPr id="0" name=""/>
        <dsp:cNvSpPr/>
      </dsp:nvSpPr>
      <dsp:spPr>
        <a:xfrm>
          <a:off x="3651423" y="3571896"/>
          <a:ext cx="2030115" cy="2030115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err="1" smtClean="0"/>
            <a:t>eDidaktika</a:t>
          </a:r>
          <a:r>
            <a:rPr lang="cs-CZ" sz="1400" kern="1200" dirty="0" smtClean="0"/>
            <a:t> jako obecná didaktika integrující digitální technologie do edukačního prostředí, do výuky a procesu učení</a:t>
          </a:r>
          <a:endParaRPr lang="cs-CZ" sz="1400" kern="1200" dirty="0"/>
        </a:p>
      </dsp:txBody>
      <dsp:txXfrm>
        <a:off x="3651423" y="3571896"/>
        <a:ext cx="2030115" cy="2030115"/>
      </dsp:txXfrm>
    </dsp:sp>
    <dsp:sp modelId="{99E39F44-DAF1-404C-8DB2-FAF2F8045723}">
      <dsp:nvSpPr>
        <dsp:cNvPr id="0" name=""/>
        <dsp:cNvSpPr/>
      </dsp:nvSpPr>
      <dsp:spPr>
        <a:xfrm>
          <a:off x="5884550" y="3571896"/>
          <a:ext cx="3045173" cy="2030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  Zobecnění postupů a zkušeností s integrací ICT do  procesu poznávání 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Proměny procesu učení a vyučování v souvislosti s implementací  digitálních technologií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 Uspořádání edukačního prostředí</a:t>
          </a: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 Uspořádání prostředí pro žákovo učení</a:t>
          </a:r>
          <a:endParaRPr lang="cs-CZ" sz="1400" kern="1200" dirty="0"/>
        </a:p>
      </dsp:txBody>
      <dsp:txXfrm>
        <a:off x="5884550" y="3571896"/>
        <a:ext cx="3045173" cy="2030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5B4AA-FF93-4314-A584-2D8D68AC1A43}" type="datetimeFigureOut">
              <a:rPr lang="cs-CZ" smtClean="0"/>
              <a:pPr/>
              <a:t>5.4.2013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52E74-EA86-4DD8-8465-055C41E202B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87854-EDB7-4F7C-A7B2-AF9E76226176}" type="datetimeFigureOut">
              <a:rPr lang="cs-CZ" smtClean="0"/>
              <a:pPr/>
              <a:t>5.4.2013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E3296-B06A-496D-BB7D-87CF7BEB841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E3296-B06A-496D-BB7D-87CF7BEB841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5C96-1C2B-4BB0-A5AD-2DC44B65121B}" type="datetime1">
              <a:rPr lang="cs-CZ" smtClean="0"/>
              <a:pPr/>
              <a:t>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62CA-0911-4A0F-B667-A05B977E7333}" type="datetime1">
              <a:rPr lang="cs-CZ" smtClean="0"/>
              <a:pPr/>
              <a:t>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3394-8681-4552-8D8E-6B46593A48D6}" type="datetime1">
              <a:rPr lang="cs-CZ" smtClean="0"/>
              <a:pPr/>
              <a:t>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05ED-9837-42FC-B159-82027A1CDAFA}" type="datetime1">
              <a:rPr lang="cs-CZ" smtClean="0"/>
              <a:pPr/>
              <a:t>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19B5D-91E6-4647-BF95-3AA2467F5352}" type="datetime1">
              <a:rPr lang="cs-CZ" smtClean="0"/>
              <a:pPr/>
              <a:t>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6884-11A9-4F6C-BB1F-2071AAF297B8}" type="datetime1">
              <a:rPr lang="cs-CZ" smtClean="0"/>
              <a:pPr/>
              <a:t>5.4.2013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65E4-24FF-4985-96E2-7B09E1166DE5}" type="datetime1">
              <a:rPr lang="cs-CZ" smtClean="0"/>
              <a:pPr/>
              <a:t>5.4.2013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07EB-D367-4095-A09D-0584361F6EE1}" type="datetime1">
              <a:rPr lang="cs-CZ" smtClean="0"/>
              <a:pPr/>
              <a:t>5.4.2013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2091-C31F-4F3C-801A-19B961894D46}" type="datetime1">
              <a:rPr lang="cs-CZ" smtClean="0"/>
              <a:pPr/>
              <a:t>5.4.2013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6FBF-115C-43FF-907C-2A04A468AA29}" type="datetime1">
              <a:rPr lang="cs-CZ" smtClean="0"/>
              <a:pPr/>
              <a:t>5.4.2013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BA52-ADDB-4399-9104-82A8A8562C10}" type="datetime1">
              <a:rPr lang="cs-CZ" smtClean="0"/>
              <a:pPr/>
              <a:t>5.4.2013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0E9FF-0C3F-43B0-BFF4-1DBE09EB77AE}" type="datetime1">
              <a:rPr lang="cs-CZ" smtClean="0"/>
              <a:pPr/>
              <a:t>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752CA-52B8-4622-896E-318DD2D8190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eun.org/eminent/" TargetMode="External"/><Relationship Id="rId2" Type="http://schemas.openxmlformats.org/officeDocument/2006/relationships/hyperlink" Target="http://calibrate.eun.org/ww/en/pub/calibrate_project/home_page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recop.eu/" TargetMode="External"/><Relationship Id="rId5" Type="http://schemas.openxmlformats.org/officeDocument/2006/relationships/hyperlink" Target="http://www.eqnet.eun.org/web/guest;jsessionid=BBBFFE4407A69D54C65CA5561A1411E2" TargetMode="External"/><Relationship Id="rId4" Type="http://schemas.openxmlformats.org/officeDocument/2006/relationships/hyperlink" Target="http://insight.eun.org/ww/en/pub/insight/minisites/steps.ht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telmap.org/" TargetMode="External"/><Relationship Id="rId2" Type="http://schemas.openxmlformats.org/officeDocument/2006/relationships/hyperlink" Target="http://is.jrc.ec.europa.eu/pages/EAP/SCALECCR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://www.millennium-project.org/millennium/Global_Challenges/chall-06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5400" b="1" dirty="0" smtClean="0">
                <a:solidFill>
                  <a:schemeClr val="accent4">
                    <a:lumMod val="75000"/>
                  </a:schemeClr>
                </a:solidFill>
              </a:rPr>
              <a:t>OBOROVÁ DIDAKTIKA INFORMAČNÍ VÝCHOVY</a:t>
            </a:r>
            <a:br>
              <a:rPr lang="cs-CZ" sz="5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cs-CZ" sz="5400" b="1" dirty="0" smtClean="0">
                <a:solidFill>
                  <a:schemeClr val="accent4">
                    <a:lumMod val="75000"/>
                  </a:schemeClr>
                </a:solidFill>
              </a:rPr>
              <a:t>A ICT</a:t>
            </a:r>
            <a:endParaRPr lang="cs-CZ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3108" y="5429264"/>
            <a:ext cx="6343672" cy="923916"/>
          </a:xfrm>
        </p:spPr>
        <p:txBody>
          <a:bodyPr>
            <a:normAutofit fontScale="70000" lnSpcReduction="20000"/>
          </a:bodyPr>
          <a:lstStyle/>
          <a:p>
            <a:pPr algn="r"/>
            <a:endParaRPr lang="cs-CZ" sz="2000" dirty="0" smtClean="0"/>
          </a:p>
          <a:p>
            <a:pPr algn="r"/>
            <a:r>
              <a:rPr lang="cs-CZ" sz="2000" dirty="0" smtClean="0"/>
              <a:t>Za řešitelský tým KITTV, </a:t>
            </a:r>
            <a:r>
              <a:rPr lang="cs-CZ" sz="2000" dirty="0" err="1" smtClean="0"/>
              <a:t>PedF</a:t>
            </a:r>
            <a:r>
              <a:rPr lang="cs-CZ" sz="2000" dirty="0" smtClean="0"/>
              <a:t> UK v Praze</a:t>
            </a:r>
          </a:p>
          <a:p>
            <a:pPr algn="r"/>
            <a:r>
              <a:rPr lang="cs-CZ" sz="2000" dirty="0" smtClean="0"/>
              <a:t>Miroslava Černochová</a:t>
            </a:r>
          </a:p>
          <a:p>
            <a:pPr algn="r"/>
            <a:r>
              <a:rPr lang="cs-CZ" sz="2000" dirty="0" smtClean="0"/>
              <a:t>5. dubna 2013</a:t>
            </a:r>
          </a:p>
        </p:txBody>
      </p:sp>
      <p:pic>
        <p:nvPicPr>
          <p:cNvPr id="5" name="Obrázek 4" descr="086 Colegio Reforma-Mexi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4214818"/>
            <a:ext cx="1857356" cy="1393017"/>
          </a:xfrm>
          <a:prstGeom prst="rect">
            <a:avLst/>
          </a:prstGeom>
        </p:spPr>
      </p:pic>
      <p:pic>
        <p:nvPicPr>
          <p:cNvPr id="7" name="Obrázek 6" descr="P1000201-Mexi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4214818"/>
            <a:ext cx="1857388" cy="1393042"/>
          </a:xfrm>
          <a:prstGeom prst="rect">
            <a:avLst/>
          </a:prstGeom>
        </p:spPr>
      </p:pic>
      <p:pic>
        <p:nvPicPr>
          <p:cNvPr id="8" name="Obrázek 7" descr="220 Quebec-Mexi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4876" y="4214818"/>
            <a:ext cx="1857388" cy="13930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3600" b="1" dirty="0"/>
              <a:t>2</a:t>
            </a:r>
            <a:r>
              <a:rPr lang="cs-CZ" sz="3600" b="1" dirty="0" smtClean="0"/>
              <a:t>. Představení badatelského tématu</a:t>
            </a:r>
            <a:endParaRPr lang="cs-CZ" sz="36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643997" cy="4911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602217"/>
                <a:gridCol w="368432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 smtClean="0"/>
                        <a:t>Výzkumný</a:t>
                      </a:r>
                      <a:r>
                        <a:rPr lang="cs-CZ" sz="2400" i="1" baseline="0" dirty="0" smtClean="0"/>
                        <a:t> okruh (problém)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 smtClean="0"/>
                        <a:t>Zdroje , východiska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 smtClean="0"/>
                        <a:t>Úkoly</a:t>
                      </a:r>
                      <a:endParaRPr lang="cs-CZ" sz="2400" i="1" dirty="0"/>
                    </a:p>
                  </a:txBody>
                  <a:tcPr/>
                </a:tc>
              </a:tr>
              <a:tr h="38115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/>
                        <a:t>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/>
                        <a:t>Didaktika předmětů zaměřených na ICT a informatiku a výpočetní techniku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000" dirty="0" smtClean="0"/>
                    </a:p>
                    <a:p>
                      <a:r>
                        <a:rPr lang="cs-CZ" sz="2000" dirty="0" smtClean="0"/>
                        <a:t>Oborové didaktiky (matematiky, fyziky, informatiky,</a:t>
                      </a:r>
                      <a:r>
                        <a:rPr lang="cs-CZ" sz="2000" baseline="0" dirty="0" smtClean="0"/>
                        <a:t> biologie aj.)</a:t>
                      </a:r>
                      <a:endParaRPr lang="cs-CZ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000" dirty="0" smtClean="0"/>
                    </a:p>
                    <a:p>
                      <a:r>
                        <a:rPr lang="cs-CZ" sz="2000" dirty="0" smtClean="0"/>
                        <a:t>Položení</a:t>
                      </a:r>
                      <a:r>
                        <a:rPr lang="cs-CZ" sz="2000" baseline="0" dirty="0" smtClean="0"/>
                        <a:t> základů oborové didaktiky informační výchovy a ICT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2000" baseline="0" dirty="0" smtClean="0"/>
                        <a:t> cíle informační výchovy a ICT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2000" baseline="0" dirty="0" smtClean="0"/>
                        <a:t> obsah (učivo)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2000" baseline="0" dirty="0" smtClean="0"/>
                        <a:t> organizace a metody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2000" baseline="0" dirty="0" smtClean="0"/>
                        <a:t> učitel ICT předmětů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sz="20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cs-CZ" sz="2000" baseline="0" dirty="0" smtClean="0"/>
                        <a:t>Integrační a interdisciplinární charakter didaktiky informační výchovy a </a:t>
                      </a:r>
                      <a:r>
                        <a:rPr lang="cs-CZ" sz="2000" baseline="0" dirty="0" smtClean="0"/>
                        <a:t>ICT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cs-CZ" sz="2000" baseline="0" dirty="0" smtClean="0"/>
                        <a:t>Terminologie</a:t>
                      </a:r>
                      <a:endParaRPr lang="cs-CZ" sz="2000" baseline="0" dirty="0" smtClean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10</a:t>
            </a:fld>
            <a:r>
              <a:rPr lang="cs-CZ" dirty="0" smtClean="0"/>
              <a:t>/22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3600" b="1" dirty="0"/>
              <a:t>2</a:t>
            </a:r>
            <a:r>
              <a:rPr lang="cs-CZ" sz="3600" b="1" dirty="0" smtClean="0"/>
              <a:t>. Představení badatelského tématu</a:t>
            </a:r>
            <a:endParaRPr lang="cs-CZ" sz="36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85720" y="1428736"/>
          <a:ext cx="8643997" cy="4740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602217"/>
                <a:gridCol w="3684326"/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 smtClean="0"/>
                        <a:t>Výzkumný</a:t>
                      </a:r>
                      <a:r>
                        <a:rPr lang="cs-CZ" sz="2400" i="1" baseline="0" dirty="0" smtClean="0"/>
                        <a:t> okruh (problém)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 smtClean="0"/>
                        <a:t>Zdroje , východiska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 smtClean="0"/>
                        <a:t>Úkoly</a:t>
                      </a:r>
                      <a:endParaRPr lang="cs-CZ" sz="2400" i="1" dirty="0"/>
                    </a:p>
                  </a:txBody>
                  <a:tcPr/>
                </a:tc>
              </a:tr>
              <a:tr h="38115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/>
                        <a:t>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/>
                        <a:t>Didaktika předmětů zaměřených na ICT a informatiku a výpočetní techniku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000" dirty="0" smtClean="0"/>
                    </a:p>
                    <a:p>
                      <a:r>
                        <a:rPr lang="cs-CZ" sz="2000" dirty="0" smtClean="0"/>
                        <a:t>Kognitivní</a:t>
                      </a:r>
                      <a:r>
                        <a:rPr lang="cs-CZ" sz="2000" baseline="0" dirty="0" smtClean="0"/>
                        <a:t> psychologie</a:t>
                      </a:r>
                    </a:p>
                    <a:p>
                      <a:r>
                        <a:rPr lang="cs-CZ" sz="2000" baseline="0" dirty="0" smtClean="0"/>
                        <a:t>Informatika</a:t>
                      </a:r>
                    </a:p>
                    <a:p>
                      <a:endParaRPr lang="cs-CZ" sz="2000" baseline="0" dirty="0" smtClean="0"/>
                    </a:p>
                    <a:p>
                      <a:r>
                        <a:rPr lang="cs-CZ" sz="2000" baseline="0" dirty="0" smtClean="0"/>
                        <a:t>Počítačové vědy</a:t>
                      </a:r>
                      <a:endParaRPr lang="cs-CZ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000" dirty="0" smtClean="0"/>
                    </a:p>
                    <a:p>
                      <a:r>
                        <a:rPr lang="cs-CZ" sz="2000" dirty="0" smtClean="0"/>
                        <a:t>Položení</a:t>
                      </a:r>
                      <a:r>
                        <a:rPr lang="cs-CZ" sz="2000" baseline="0" dirty="0" smtClean="0"/>
                        <a:t> základů oborové didaktiky informační výchovy a ICT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2000" baseline="0" dirty="0" smtClean="0"/>
                        <a:t> jak probíhá proces osvojování konceptů informační výchovy a ICT u dětí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2000" baseline="0" dirty="0" smtClean="0"/>
                        <a:t> </a:t>
                      </a:r>
                      <a:r>
                        <a:rPr lang="cs-CZ" sz="2000" baseline="0" dirty="0" err="1" smtClean="0"/>
                        <a:t>elementaristika</a:t>
                      </a:r>
                      <a:r>
                        <a:rPr lang="cs-CZ" sz="2000" baseline="0" dirty="0" smtClean="0"/>
                        <a:t> vybraných témat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cs-CZ" sz="2000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cs-CZ" sz="2000" baseline="0" dirty="0" smtClean="0"/>
                        <a:t>Spolupráce odborníků medicíny, (kognitivní) psychologie, …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11</a:t>
            </a:fld>
            <a:r>
              <a:rPr lang="cs-CZ" dirty="0" smtClean="0"/>
              <a:t>/22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3600" b="1" dirty="0"/>
              <a:t>2</a:t>
            </a:r>
            <a:r>
              <a:rPr lang="cs-CZ" sz="3600" b="1" dirty="0" smtClean="0"/>
              <a:t>. Představení badatelského tématu</a:t>
            </a:r>
            <a:endParaRPr lang="cs-CZ" sz="36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42844" y="1142984"/>
          <a:ext cx="8786874" cy="5481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825"/>
                <a:gridCol w="2088683"/>
                <a:gridCol w="4177366"/>
              </a:tblGrid>
              <a:tr h="766317"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 smtClean="0"/>
                        <a:t>Výzkumný</a:t>
                      </a:r>
                      <a:r>
                        <a:rPr lang="cs-CZ" sz="2400" i="1" baseline="0" dirty="0" smtClean="0"/>
                        <a:t> okruh (problém)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 smtClean="0"/>
                        <a:t>Zdroje , východiska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 smtClean="0"/>
                        <a:t>Výstup</a:t>
                      </a:r>
                      <a:endParaRPr lang="cs-CZ" sz="2400" i="1" dirty="0"/>
                    </a:p>
                  </a:txBody>
                  <a:tcPr/>
                </a:tc>
              </a:tr>
              <a:tr h="1873219">
                <a:tc rowSpan="2"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II.</a:t>
                      </a:r>
                    </a:p>
                    <a:p>
                      <a:r>
                        <a:rPr lang="cs-CZ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E-Didaktika: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dirty="0" smtClean="0"/>
                        <a:t> </a:t>
                      </a:r>
                      <a:r>
                        <a:rPr lang="cs-CZ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Zobecnění metodických postupů a zkušeností s aplikací ICT do poznávání v různých oborech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cs-CZ" sz="1800" dirty="0" smtClean="0"/>
                        <a:t> </a:t>
                      </a:r>
                      <a:r>
                        <a:rPr lang="cs-CZ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Didaktika vytváření a implementace</a:t>
                      </a:r>
                      <a:r>
                        <a:rPr lang="cs-CZ" sz="1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cs-CZ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komplexního edukačního prostředí integrujícího technologie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sz="1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Oborové</a:t>
                      </a:r>
                      <a:r>
                        <a:rPr lang="cs-CZ" sz="18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didaktiky</a:t>
                      </a:r>
                    </a:p>
                    <a:p>
                      <a:r>
                        <a:rPr lang="cs-CZ" sz="18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Obecná didaktika</a:t>
                      </a:r>
                    </a:p>
                    <a:p>
                      <a:r>
                        <a:rPr lang="cs-CZ" sz="18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Kognitivní psychologie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Metodika, jak učit děti/studenty využívat ICT a digitální technologie pro potřeby učení a poznání.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Jak si dělat zápisky? Jak modelovat procesy? Jak zobrazovat výsledky? Jak číst multimediální texty? Jak využívat technologie k řešení problémů? …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46875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Psychologie</a:t>
                      </a:r>
                    </a:p>
                    <a:p>
                      <a:r>
                        <a:rPr lang="cs-CZ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Pedagogika</a:t>
                      </a:r>
                    </a:p>
                    <a:p>
                      <a:r>
                        <a:rPr lang="cs-CZ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ICT,</a:t>
                      </a:r>
                      <a:r>
                        <a:rPr lang="cs-CZ" sz="1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telekomunikace</a:t>
                      </a:r>
                    </a:p>
                    <a:p>
                      <a:r>
                        <a:rPr lang="cs-CZ" sz="1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Edukační technologie</a:t>
                      </a:r>
                    </a:p>
                    <a:p>
                      <a:r>
                        <a:rPr lang="cs-CZ" sz="1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Technické výukové prostředky</a:t>
                      </a:r>
                      <a:endParaRPr lang="cs-CZ" sz="1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Položení základů e-Didaktiky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Využívání OER. Metodika</a:t>
                      </a:r>
                      <a:r>
                        <a:rPr lang="cs-CZ" sz="1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tvorby OCW, tvorby digitálních (učebních) materiálů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Využití zkušeností žáků z </a:t>
                      </a:r>
                      <a:r>
                        <a:rPr lang="cs-CZ" sz="18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informálního</a:t>
                      </a:r>
                      <a:r>
                        <a:rPr lang="cs-CZ" sz="1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učení ve formálním učení.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Přehodnocení</a:t>
                      </a:r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toho,  co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znamená  vyučovat s ICT.</a:t>
                      </a:r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Zkoumání všeho</a:t>
                      </a:r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 vyučování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 ICT</a:t>
                      </a:r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cs-CZ" sz="1800" dirty="0" err="1" smtClean="0"/>
                        <a:t>The</a:t>
                      </a:r>
                      <a:r>
                        <a:rPr lang="cs-CZ" sz="1800" dirty="0" smtClean="0"/>
                        <a:t> </a:t>
                      </a:r>
                      <a:r>
                        <a:rPr lang="cs-CZ" sz="1800" dirty="0" err="1" smtClean="0"/>
                        <a:t>Future</a:t>
                      </a:r>
                      <a:r>
                        <a:rPr lang="cs-CZ" sz="1800" dirty="0" smtClean="0"/>
                        <a:t> </a:t>
                      </a:r>
                      <a:r>
                        <a:rPr lang="cs-CZ" sz="1800" dirty="0" err="1" smtClean="0"/>
                        <a:t>of</a:t>
                      </a:r>
                      <a:r>
                        <a:rPr lang="cs-CZ" sz="1800" dirty="0" smtClean="0"/>
                        <a:t> </a:t>
                      </a:r>
                      <a:r>
                        <a:rPr lang="cs-CZ" sz="1800" dirty="0" err="1" smtClean="0"/>
                        <a:t>Education</a:t>
                      </a:r>
                      <a:r>
                        <a:rPr lang="cs-CZ" sz="1800" dirty="0" smtClean="0"/>
                        <a:t>, 2013)</a:t>
                      </a:r>
                      <a:endParaRPr lang="cs-CZ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12</a:t>
            </a:fld>
            <a:r>
              <a:rPr lang="cs-CZ" dirty="0" smtClean="0"/>
              <a:t>/22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3600" b="1" dirty="0" smtClean="0"/>
              <a:t>3. Současný stav poznání v oblasti badatelského zaměření  týmu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Výsledky výzkumů a oficiální dokumenty a trendy ve vývoji technologií</a:t>
            </a:r>
          </a:p>
          <a:p>
            <a:r>
              <a:rPr lang="cs-CZ" dirty="0" smtClean="0"/>
              <a:t>UNESCO, OECD/CERI, ISSEP, MIT, WCCE IFIP</a:t>
            </a:r>
          </a:p>
          <a:p>
            <a:r>
              <a:rPr lang="cs-CZ" dirty="0" smtClean="0"/>
              <a:t>EC (projekty 7FP, JRC IPTS, …)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Vyhodnocení zkušeností</a:t>
            </a:r>
          </a:p>
          <a:p>
            <a:r>
              <a:rPr lang="cs-CZ" dirty="0" smtClean="0"/>
              <a:t>ze zahraničí (</a:t>
            </a:r>
            <a:r>
              <a:rPr lang="cs-CZ" dirty="0" err="1" smtClean="0"/>
              <a:t>Singapore</a:t>
            </a:r>
            <a:r>
              <a:rPr lang="cs-CZ" dirty="0" smtClean="0"/>
              <a:t>, </a:t>
            </a:r>
            <a:r>
              <a:rPr lang="cs-CZ" dirty="0" smtClean="0"/>
              <a:t>Jižní Korea, </a:t>
            </a:r>
            <a:r>
              <a:rPr lang="cs-CZ" dirty="0" smtClean="0"/>
              <a:t>Japonsko, UK, USA, Kanada, Austrálie, NL, …)</a:t>
            </a:r>
          </a:p>
          <a:p>
            <a:r>
              <a:rPr lang="cs-CZ" dirty="0" smtClean="0"/>
              <a:t>s OER, OCW, MOOC, JIGSAW, …</a:t>
            </a:r>
          </a:p>
          <a:p>
            <a:r>
              <a:rPr lang="cs-CZ" dirty="0" smtClean="0"/>
              <a:t>a poznatků o učení stávající (digitální) generace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13</a:t>
            </a:fld>
            <a:r>
              <a:rPr lang="cs-CZ" dirty="0" smtClean="0"/>
              <a:t>/22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3600" b="1" dirty="0" smtClean="0"/>
              <a:t>3. Současný stav poznání v oblasti badatelského zaměření  týmu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r>
              <a:rPr lang="cs-CZ" sz="1600" b="1" dirty="0" smtClean="0"/>
              <a:t>Výzkumný záměr </a:t>
            </a:r>
            <a:r>
              <a:rPr lang="cs-CZ" sz="1600" dirty="0" smtClean="0"/>
              <a:t>(1999-2003) Vzdělávání pro život v informační společnosti - vzdělávání v informační společnosti a pro informační společnost v podmínkách ČR</a:t>
            </a:r>
          </a:p>
          <a:p>
            <a:pPr lvl="2"/>
            <a:r>
              <a:rPr lang="cs-CZ" sz="1600" b="1" dirty="0" smtClean="0"/>
              <a:t>Výzkum</a:t>
            </a:r>
            <a:r>
              <a:rPr lang="cs-CZ" sz="1600" dirty="0" smtClean="0"/>
              <a:t> (2007): Výzkum informační výchovy na základních školách</a:t>
            </a:r>
          </a:p>
          <a:p>
            <a:pPr lvl="2"/>
            <a:r>
              <a:rPr lang="cs-CZ" sz="1600" b="1" dirty="0" smtClean="0"/>
              <a:t>GAČR</a:t>
            </a:r>
            <a:r>
              <a:rPr lang="cs-CZ" sz="1600" dirty="0" smtClean="0"/>
              <a:t> (2012-13) Informačně technologické kompetence dětí a jejich rozvoj na základních školách</a:t>
            </a:r>
          </a:p>
          <a:p>
            <a:pPr lvl="2"/>
            <a:r>
              <a:rPr lang="cs-CZ" sz="1600" b="1" dirty="0" smtClean="0"/>
              <a:t>5FP</a:t>
            </a:r>
            <a:r>
              <a:rPr lang="cs-CZ" sz="1600" dirty="0" smtClean="0"/>
              <a:t>: SCHOOL+ (2000-2004)</a:t>
            </a:r>
          </a:p>
          <a:p>
            <a:pPr lvl="2"/>
            <a:r>
              <a:rPr lang="cs-CZ" sz="1600" b="1" dirty="0" smtClean="0"/>
              <a:t>6FP</a:t>
            </a:r>
            <a:r>
              <a:rPr lang="cs-CZ" sz="1600" dirty="0" smtClean="0"/>
              <a:t>: SCHOOL-FORESIGHT (2004)</a:t>
            </a:r>
          </a:p>
          <a:p>
            <a:pPr lvl="2"/>
            <a:r>
              <a:rPr lang="cs-CZ" sz="1600" b="1" dirty="0" smtClean="0"/>
              <a:t>6FP</a:t>
            </a:r>
            <a:r>
              <a:rPr lang="cs-CZ" sz="1600" dirty="0" smtClean="0"/>
              <a:t>: </a:t>
            </a:r>
            <a:r>
              <a:rPr lang="en-US" sz="1600" dirty="0" smtClean="0">
                <a:hlinkClick r:id="rId2"/>
              </a:rPr>
              <a:t>CALIBRATE</a:t>
            </a:r>
            <a:r>
              <a:rPr lang="cs-CZ" sz="1600" dirty="0" smtClean="0"/>
              <a:t> (2006 – 2008) </a:t>
            </a:r>
            <a:r>
              <a:rPr lang="en-US" sz="1600" dirty="0" smtClean="0"/>
              <a:t>Calibrating eLearning in Europe</a:t>
            </a:r>
            <a:endParaRPr lang="cs-CZ" sz="1600" dirty="0" smtClean="0"/>
          </a:p>
          <a:p>
            <a:pPr lvl="2"/>
            <a:r>
              <a:rPr lang="cs-CZ" sz="1600" b="1" dirty="0" smtClean="0"/>
              <a:t>6FP</a:t>
            </a:r>
            <a:r>
              <a:rPr lang="cs-CZ" sz="1600" dirty="0" smtClean="0"/>
              <a:t>: </a:t>
            </a:r>
            <a:r>
              <a:rPr lang="cs-CZ" sz="1600" dirty="0" smtClean="0">
                <a:hlinkClick r:id="rId3"/>
              </a:rPr>
              <a:t>EMINENT</a:t>
            </a:r>
            <a:r>
              <a:rPr lang="cs-CZ" sz="1600" dirty="0" smtClean="0"/>
              <a:t> (2011)</a:t>
            </a:r>
          </a:p>
          <a:p>
            <a:pPr lvl="2"/>
            <a:r>
              <a:rPr lang="cs-CZ" sz="1600" b="1" dirty="0" smtClean="0"/>
              <a:t>Projekt EUN </a:t>
            </a:r>
            <a:r>
              <a:rPr lang="cs-CZ" sz="1600" dirty="0" smtClean="0">
                <a:hlinkClick r:id="rId4"/>
              </a:rPr>
              <a:t>STEPS</a:t>
            </a:r>
            <a:r>
              <a:rPr lang="cs-CZ" sz="1600" dirty="0" smtClean="0"/>
              <a:t> (2008-2009) </a:t>
            </a:r>
            <a:r>
              <a:rPr lang="en-US" sz="1600" dirty="0" smtClean="0"/>
              <a:t>The Study of the impact of technology in primary schools</a:t>
            </a:r>
            <a:endParaRPr lang="cs-CZ" sz="1600" dirty="0" smtClean="0"/>
          </a:p>
          <a:p>
            <a:pPr lvl="2"/>
            <a:r>
              <a:rPr lang="cs-CZ" sz="1600" b="1" dirty="0" smtClean="0"/>
              <a:t>Projekt EUN</a:t>
            </a:r>
            <a:r>
              <a:rPr lang="cs-CZ" sz="1600" dirty="0" smtClean="0"/>
              <a:t> </a:t>
            </a:r>
            <a:r>
              <a:rPr lang="cs-CZ" sz="1600" dirty="0" err="1" smtClean="0">
                <a:hlinkClick r:id="rId5"/>
              </a:rPr>
              <a:t>eQnet</a:t>
            </a:r>
            <a:r>
              <a:rPr lang="cs-CZ" sz="1600" dirty="0" smtClean="0"/>
              <a:t> (2009 - 2012) </a:t>
            </a:r>
            <a:r>
              <a:rPr lang="en-US" sz="1600" dirty="0" smtClean="0"/>
              <a:t>Quality Network for a European Learning Resource Exchange</a:t>
            </a:r>
            <a:endParaRPr lang="cs-CZ" sz="1600" dirty="0" smtClean="0"/>
          </a:p>
          <a:p>
            <a:pPr lvl="2"/>
            <a:r>
              <a:rPr lang="cs-CZ" sz="1600" b="1" dirty="0" smtClean="0"/>
              <a:t>Projekt </a:t>
            </a:r>
            <a:r>
              <a:rPr lang="cs-CZ" sz="1600" b="1" dirty="0" err="1" smtClean="0"/>
              <a:t>Comenius</a:t>
            </a:r>
            <a:r>
              <a:rPr lang="cs-CZ" sz="1600" b="1" dirty="0" smtClean="0"/>
              <a:t> 2.1 </a:t>
            </a:r>
            <a:r>
              <a:rPr lang="cs-CZ" sz="1600" dirty="0" err="1" smtClean="0">
                <a:hlinkClick r:id="rId6"/>
              </a:rPr>
              <a:t>TERECoP</a:t>
            </a:r>
            <a:r>
              <a:rPr lang="cs-CZ" sz="1600" dirty="0" smtClean="0"/>
              <a:t> (2006 - 2008) </a:t>
            </a:r>
            <a:r>
              <a:rPr lang="en-US" sz="1600" dirty="0" smtClean="0"/>
              <a:t>Teacher Education on Robotics-Enhanced Constructivist Pedagogical Methods</a:t>
            </a:r>
            <a:endParaRPr lang="cs-CZ" sz="1600" dirty="0" smtClean="0"/>
          </a:p>
          <a:p>
            <a:pPr lvl="2"/>
            <a:r>
              <a:rPr lang="cs-CZ" sz="1600" b="1" dirty="0" smtClean="0"/>
              <a:t>ESF</a:t>
            </a:r>
            <a:r>
              <a:rPr lang="cs-CZ" sz="1600" dirty="0" smtClean="0"/>
              <a:t> (Čtenářská gramotnost. ICT ve škole. Rozvoj výuky přírodovědných a technických předmětů s ohledem na specifika velkoměsta - kombinované kurzy s online podporou pro učitele a žáky)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71472" y="1285860"/>
            <a:ext cx="4183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Dosavadní výsledky řešitelského týmu: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14</a:t>
            </a:fld>
            <a:r>
              <a:rPr lang="cs-CZ" dirty="0" smtClean="0"/>
              <a:t>/22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3600" b="1" dirty="0" smtClean="0"/>
              <a:t>3. Současný stav poznání v oblasti badatelského zaměření  týmu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Disertační práce</a:t>
            </a:r>
          </a:p>
          <a:p>
            <a:pPr lvl="2"/>
            <a:r>
              <a:rPr lang="cs-CZ" dirty="0" smtClean="0"/>
              <a:t>PANSKÝ, M. (2012) </a:t>
            </a:r>
            <a:r>
              <a:rPr lang="cs-CZ" i="1" dirty="0" smtClean="0"/>
              <a:t>Rozvoj databázového myšlení</a:t>
            </a:r>
          </a:p>
          <a:p>
            <a:pPr lvl="2"/>
            <a:r>
              <a:rPr lang="cs-CZ" dirty="0" smtClean="0"/>
              <a:t>FUGLÍK, V. (2012) </a:t>
            </a:r>
            <a:r>
              <a:rPr lang="cs-CZ" i="1" dirty="0" smtClean="0"/>
              <a:t>Elektronické portfolio jako prostředek podpory evaluace a sebehodnocení žáků</a:t>
            </a:r>
          </a:p>
          <a:p>
            <a:pPr lvl="2"/>
            <a:r>
              <a:rPr lang="cs-CZ" dirty="0" smtClean="0"/>
              <a:t>MUDRÁK, D. (2007) </a:t>
            </a:r>
            <a:r>
              <a:rPr lang="cs-CZ" i="1" dirty="0" smtClean="0"/>
              <a:t>Rozvíjení kompetence pro manipulaci se strukturami jako součást informační výchovy</a:t>
            </a:r>
          </a:p>
          <a:p>
            <a:pPr lvl="2"/>
            <a:r>
              <a:rPr lang="cs-CZ" dirty="0" smtClean="0"/>
              <a:t>NOVÁK, M. (2007) </a:t>
            </a:r>
            <a:r>
              <a:rPr lang="cs-CZ" i="1" dirty="0" smtClean="0"/>
              <a:t>Využití </a:t>
            </a:r>
            <a:r>
              <a:rPr lang="cs-CZ" i="1" dirty="0" err="1" smtClean="0"/>
              <a:t>webcastingových</a:t>
            </a:r>
            <a:r>
              <a:rPr lang="cs-CZ" i="1" dirty="0" smtClean="0"/>
              <a:t> systémů ve vzdělávání</a:t>
            </a:r>
            <a:endParaRPr lang="cs-CZ" dirty="0" smtClean="0"/>
          </a:p>
          <a:p>
            <a:pPr lvl="2"/>
            <a:r>
              <a:rPr lang="cs-CZ" dirty="0" err="1" smtClean="0"/>
              <a:t>Neumajer</a:t>
            </a:r>
            <a:r>
              <a:rPr lang="cs-CZ" dirty="0" smtClean="0"/>
              <a:t>, O. (2007) </a:t>
            </a:r>
            <a:r>
              <a:rPr lang="cs-CZ" i="1" dirty="0" smtClean="0"/>
              <a:t>ICT kompetence učitelů</a:t>
            </a:r>
          </a:p>
          <a:p>
            <a:pPr lvl="2"/>
            <a:r>
              <a:rPr lang="cs-CZ" dirty="0" smtClean="0"/>
              <a:t>ŠTÍPEK, J. (2004) </a:t>
            </a:r>
            <a:r>
              <a:rPr lang="cs-CZ" i="1" dirty="0" smtClean="0"/>
              <a:t>Informační </a:t>
            </a:r>
            <a:r>
              <a:rPr lang="cs-CZ" i="1" dirty="0" err="1" smtClean="0"/>
              <a:t>elementaristika</a:t>
            </a:r>
            <a:r>
              <a:rPr lang="cs-CZ" i="1" dirty="0" smtClean="0"/>
              <a:t> a systémové pojetí jejího obsahu</a:t>
            </a:r>
          </a:p>
          <a:p>
            <a:pPr lvl="2"/>
            <a:r>
              <a:rPr lang="cs-CZ" dirty="0" smtClean="0"/>
              <a:t>PROCHÁZKA, J. (2004) </a:t>
            </a:r>
            <a:r>
              <a:rPr lang="cs-CZ" i="1" dirty="0" smtClean="0"/>
              <a:t>Výukové www stránky jako prostředek edukace</a:t>
            </a:r>
          </a:p>
          <a:p>
            <a:pPr lvl="2"/>
            <a:r>
              <a:rPr lang="cs-CZ" dirty="0" smtClean="0"/>
              <a:t>LEIPERT, J. (2001) </a:t>
            </a:r>
            <a:r>
              <a:rPr lang="cs-CZ" i="1" dirty="0" smtClean="0"/>
              <a:t>Metodika </a:t>
            </a:r>
            <a:r>
              <a:rPr lang="cs-CZ" i="1" dirty="0" err="1" smtClean="0"/>
              <a:t>elementarizace</a:t>
            </a:r>
            <a:r>
              <a:rPr lang="cs-CZ" i="1" dirty="0" smtClean="0"/>
              <a:t> elektronického textu jako složky informační výchovy</a:t>
            </a:r>
            <a:endParaRPr lang="cs-CZ" dirty="0" smtClean="0"/>
          </a:p>
          <a:p>
            <a:pPr lvl="2"/>
            <a:endParaRPr lang="cs-CZ" i="1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15</a:t>
            </a:fld>
            <a:r>
              <a:rPr lang="cs-CZ" dirty="0" smtClean="0"/>
              <a:t>/22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3600" b="1" dirty="0" smtClean="0"/>
              <a:t>3. Současný stav poznání v oblasti badatelského zaměření  týmu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Zvaní experti:</a:t>
            </a:r>
          </a:p>
          <a:p>
            <a:pPr>
              <a:buNone/>
            </a:pPr>
            <a:r>
              <a:rPr lang="cs-CZ" dirty="0" smtClean="0"/>
              <a:t>M. Černochová</a:t>
            </a:r>
          </a:p>
          <a:p>
            <a:pPr lvl="2"/>
            <a:r>
              <a:rPr lang="cs-CZ" dirty="0" err="1" smtClean="0"/>
              <a:t>EDUsummIT</a:t>
            </a:r>
            <a:r>
              <a:rPr lang="cs-CZ" dirty="0" smtClean="0"/>
              <a:t> UNESCO (Paříž, 2011)</a:t>
            </a:r>
          </a:p>
          <a:p>
            <a:pPr lvl="2"/>
            <a:r>
              <a:rPr lang="cs-CZ" dirty="0" smtClean="0"/>
              <a:t>workshop EC "ICT </a:t>
            </a:r>
            <a:r>
              <a:rPr lang="cs-CZ" dirty="0" err="1" smtClean="0"/>
              <a:t>Skills</a:t>
            </a:r>
            <a:r>
              <a:rPr lang="cs-CZ" dirty="0" smtClean="0"/>
              <a:t>“ (Brusel, 2011)</a:t>
            </a:r>
          </a:p>
          <a:p>
            <a:pPr lvl="2"/>
            <a:r>
              <a:rPr lang="cs-CZ" dirty="0" smtClean="0"/>
              <a:t>workshop EU projektu JRC ISTP “</a:t>
            </a:r>
            <a:r>
              <a:rPr lang="cs-CZ" dirty="0" err="1" smtClean="0">
                <a:hlinkClick r:id="rId2"/>
              </a:rPr>
              <a:t>Up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scaling</a:t>
            </a:r>
            <a:r>
              <a:rPr lang="cs-CZ" dirty="0" smtClean="0"/>
              <a:t> </a:t>
            </a:r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Classrooms</a:t>
            </a:r>
            <a:r>
              <a:rPr lang="cs-CZ" dirty="0" smtClean="0"/>
              <a:t> in </a:t>
            </a:r>
            <a:r>
              <a:rPr lang="cs-CZ" dirty="0" err="1" smtClean="0"/>
              <a:t>Europe</a:t>
            </a:r>
            <a:r>
              <a:rPr lang="cs-CZ" dirty="0" smtClean="0"/>
              <a:t>” (Sevilla, 2012)</a:t>
            </a:r>
          </a:p>
          <a:p>
            <a:pPr lvl="2"/>
            <a:r>
              <a:rPr lang="cs-CZ" dirty="0" smtClean="0"/>
              <a:t>Workshopy EU projektu 7FP </a:t>
            </a:r>
            <a:r>
              <a:rPr lang="cs-CZ" dirty="0" smtClean="0">
                <a:hlinkClick r:id="rId3"/>
              </a:rPr>
              <a:t>TEL-Map</a:t>
            </a:r>
            <a:r>
              <a:rPr lang="cs-CZ" dirty="0" smtClean="0"/>
              <a:t> (Bologna 2012, Berlín 2012, Brusel, 2013)</a:t>
            </a:r>
          </a:p>
          <a:p>
            <a:pPr lvl="2"/>
            <a:r>
              <a:rPr lang="cs-CZ" dirty="0" smtClean="0"/>
              <a:t>…</a:t>
            </a:r>
          </a:p>
          <a:p>
            <a:pPr>
              <a:buNone/>
            </a:pPr>
            <a:r>
              <a:rPr lang="cs-CZ" dirty="0" smtClean="0"/>
              <a:t>O. </a:t>
            </a:r>
            <a:r>
              <a:rPr lang="cs-CZ" dirty="0" err="1" smtClean="0"/>
              <a:t>Neumajer</a:t>
            </a:r>
            <a:endParaRPr lang="cs-CZ" dirty="0" smtClean="0"/>
          </a:p>
          <a:p>
            <a:pPr lvl="2"/>
            <a:r>
              <a:rPr lang="cs-CZ" dirty="0" smtClean="0"/>
              <a:t>Zvaný expert pro MŠMT ČR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16</a:t>
            </a:fld>
            <a:r>
              <a:rPr lang="cs-CZ" dirty="0" smtClean="0"/>
              <a:t>/22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3600" b="1" dirty="0"/>
              <a:t>4</a:t>
            </a:r>
            <a:r>
              <a:rPr lang="cs-CZ" sz="3600" b="1" dirty="0" smtClean="0"/>
              <a:t>. Dlouhodobé cíle týmu (do roku 2016)</a:t>
            </a:r>
            <a:br>
              <a:rPr lang="cs-CZ" sz="3600" b="1" dirty="0" smtClean="0"/>
            </a:br>
            <a:r>
              <a:rPr lang="cs-CZ" sz="3600" b="1" dirty="0" smtClean="0"/>
              <a:t>+ indikátory splnění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Vymezit učivo, vzdělávací obsah informační výchovy a ICT, identifikovat klíčové koncepty, dovednosti, kompetence</a:t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(CO UČIT?)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Identifikovat procesy spojené s mentální reprezentací obsahů informační výchovy a ICT u žáků ZŠ/SŠ</a:t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(JAK SI ŽÁK OSVOJUJE, JAK SE UČÍ?)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Identifikovat nové účinné vyučovací metody a organizační formy výuky a navrhnout jejich uplatnění v předmětech zaměřených na témata ICT a informatiku v úzkém propojení s rozvojem oborů informatika, výpočetní technika, aj</a:t>
            </a:r>
            <a:r>
              <a:rPr lang="cs-CZ" b="1" dirty="0" smtClean="0">
                <a:solidFill>
                  <a:srgbClr val="FF0000"/>
                </a:solidFill>
              </a:rPr>
              <a:t>. (JAK UČIT?)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 teoretické i praktické oblasti přispět k posunu vzdělávacích systémů do vzdělávání v digitálním věku (jak zvětšovat a rozvíjet znalostní bázi žáků s využitím </a:t>
            </a:r>
            <a:r>
              <a:rPr lang="en-US" dirty="0" smtClean="0"/>
              <a:t>ICT </a:t>
            </a:r>
            <a:r>
              <a:rPr lang="cs-CZ" dirty="0" smtClean="0"/>
              <a:t>pro</a:t>
            </a:r>
            <a:r>
              <a:rPr lang="en-US" dirty="0" smtClean="0"/>
              <a:t> </a:t>
            </a:r>
            <a:r>
              <a:rPr lang="cs-CZ" dirty="0" smtClean="0"/>
              <a:t>potřeby rozvoje vzdělávání, jak utvářet a rozvíjet pracovní prostředí pro potřeby formálního, </a:t>
            </a:r>
            <a:r>
              <a:rPr lang="cs-CZ" dirty="0" err="1" smtClean="0"/>
              <a:t>nonformálního</a:t>
            </a:r>
            <a:r>
              <a:rPr lang="cs-CZ" dirty="0" smtClean="0"/>
              <a:t> a </a:t>
            </a:r>
            <a:r>
              <a:rPr lang="cs-CZ" dirty="0" err="1" smtClean="0"/>
              <a:t>informálního</a:t>
            </a:r>
            <a:r>
              <a:rPr lang="cs-CZ" dirty="0" smtClean="0"/>
              <a:t> učení aj.)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17</a:t>
            </a:fld>
            <a:r>
              <a:rPr lang="cs-CZ" dirty="0" smtClean="0"/>
              <a:t>/22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3600" b="1" dirty="0"/>
              <a:t>4</a:t>
            </a:r>
            <a:r>
              <a:rPr lang="cs-CZ" sz="3600" b="1" dirty="0" smtClean="0"/>
              <a:t>. Dlouhodobé cíle týmu (do roku 2016)</a:t>
            </a:r>
            <a:br>
              <a:rPr lang="cs-CZ" sz="3600" b="1" dirty="0" smtClean="0"/>
            </a:br>
            <a:r>
              <a:rPr lang="cs-CZ" sz="3600" b="1" dirty="0" smtClean="0"/>
              <a:t>+ indikátory splnění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2400" dirty="0" smtClean="0"/>
              <a:t>5. </a:t>
            </a:r>
            <a:r>
              <a:rPr lang="cs-CZ" sz="2200" dirty="0" smtClean="0"/>
              <a:t>Porozumět rozporům mezi technologickými zkušenostmi žáků ve formálním a </a:t>
            </a:r>
            <a:r>
              <a:rPr lang="cs-CZ" sz="2200" dirty="0" err="1" smtClean="0"/>
              <a:t>informálním</a:t>
            </a:r>
            <a:r>
              <a:rPr lang="cs-CZ" sz="2200" dirty="0" smtClean="0"/>
              <a:t> edukačním prostředí a navrhnout, jak využít </a:t>
            </a:r>
            <a:r>
              <a:rPr lang="cs-CZ" sz="2200" dirty="0" err="1" smtClean="0"/>
              <a:t>informální</a:t>
            </a:r>
            <a:r>
              <a:rPr lang="cs-CZ" sz="2200" dirty="0" smtClean="0"/>
              <a:t> učení v učení formálním</a:t>
            </a:r>
          </a:p>
          <a:p>
            <a:pPr marL="457200" indent="-457200">
              <a:buNone/>
            </a:pPr>
            <a:r>
              <a:rPr lang="cs-CZ" sz="2200" dirty="0" smtClean="0"/>
              <a:t>6. Navrhnout a vyzkoušet model </a:t>
            </a:r>
            <a:r>
              <a:rPr lang="cs-CZ" sz="2200" dirty="0" err="1" smtClean="0"/>
              <a:t>pregraduálního</a:t>
            </a:r>
            <a:r>
              <a:rPr lang="cs-CZ" sz="2200" dirty="0" smtClean="0"/>
              <a:t> a postgraduálního vzdělávání učitelů ve využívání technologií ve školní edukaci</a:t>
            </a:r>
          </a:p>
          <a:p>
            <a:pPr marL="457200" indent="-457200">
              <a:buNone/>
            </a:pPr>
            <a:r>
              <a:rPr lang="cs-CZ" sz="2200" dirty="0" smtClean="0"/>
              <a:t>7. Využít ICT a metod datové analýzy k hodnocení procesu učení a výsledků učení s ICT (např. využití e-portfolia)</a:t>
            </a:r>
            <a:endParaRPr lang="en-US" sz="22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18</a:t>
            </a:fld>
            <a:r>
              <a:rPr lang="cs-CZ" dirty="0" smtClean="0"/>
              <a:t>/22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3600" b="1" dirty="0" smtClean="0"/>
              <a:t>5. </a:t>
            </a:r>
            <a:r>
              <a:rPr lang="pl-PL" sz="3600" b="1" dirty="0" smtClean="0"/>
              <a:t>Podrobněji program a cíle pro rok 2013 + indikátory splnění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Bude upřesněno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19</a:t>
            </a:fld>
            <a:r>
              <a:rPr lang="cs-CZ" dirty="0" smtClean="0"/>
              <a:t>/22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1 . Představení  týmu</a:t>
            </a:r>
          </a:p>
          <a:p>
            <a:pPr>
              <a:buNone/>
            </a:pPr>
            <a:r>
              <a:rPr lang="cs-CZ" dirty="0" smtClean="0"/>
              <a:t>2.  Představení badatelského tématu (témat)</a:t>
            </a:r>
          </a:p>
          <a:p>
            <a:pPr>
              <a:buNone/>
            </a:pPr>
            <a:r>
              <a:rPr lang="cs-CZ" dirty="0" smtClean="0"/>
              <a:t>3. Současný stav poznání v oblasti badatelského zaměření  týmu</a:t>
            </a:r>
          </a:p>
          <a:p>
            <a:pPr>
              <a:buNone/>
            </a:pPr>
            <a:r>
              <a:rPr lang="cs-CZ" dirty="0" smtClean="0"/>
              <a:t>4. Dlouhodobé cíle týmu (do roku 2016) + jaké budou indikátory splnění</a:t>
            </a:r>
          </a:p>
          <a:p>
            <a:pPr>
              <a:buNone/>
            </a:pPr>
            <a:r>
              <a:rPr lang="cs-CZ" dirty="0" smtClean="0"/>
              <a:t>5. Podrobněji program a cíle pro rok 2013 + jaké budou indikátory splnění</a:t>
            </a:r>
          </a:p>
          <a:p>
            <a:pPr>
              <a:buNone/>
            </a:pPr>
            <a:r>
              <a:rPr lang="cs-CZ" dirty="0" smtClean="0"/>
              <a:t>6. Představa týmu o možnostech integrace výzkumných témat, nad nimiž tým pracuje, s jinými týmy  v rámci </a:t>
            </a:r>
            <a:r>
              <a:rPr lang="cs-CZ" dirty="0" err="1" smtClean="0"/>
              <a:t>PRVOUKu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2</a:t>
            </a:fld>
            <a:r>
              <a:rPr lang="cs-CZ" dirty="0" smtClean="0"/>
              <a:t>/22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cs-CZ" sz="3600" b="1" dirty="0"/>
              <a:t>6</a:t>
            </a:r>
            <a:r>
              <a:rPr lang="cs-CZ" sz="3600" b="1" dirty="0" smtClean="0"/>
              <a:t>. M</a:t>
            </a:r>
            <a:r>
              <a:rPr lang="pl-PL" sz="3600" b="1" dirty="0" smtClean="0"/>
              <a:t>ožnosti integrace výzkumných témat </a:t>
            </a:r>
            <a:br>
              <a:rPr lang="pl-PL" sz="3600" b="1" dirty="0" smtClean="0"/>
            </a:br>
            <a:r>
              <a:rPr lang="pl-PL" sz="3600" b="1" dirty="0" smtClean="0"/>
              <a:t>s jinými týmy v rámci PRVOUKu</a:t>
            </a:r>
            <a:endParaRPr lang="cs-CZ" sz="36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58204" cy="4757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3572"/>
                <a:gridCol w="1433726"/>
                <a:gridCol w="4630906"/>
              </a:tblGrid>
              <a:tr h="448150"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Oborová didaktika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tým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Témata</a:t>
                      </a:r>
                      <a:endParaRPr lang="cs-CZ" i="1" dirty="0"/>
                    </a:p>
                  </a:txBody>
                  <a:tcPr/>
                </a:tc>
              </a:tr>
              <a:tr h="1105028">
                <a:tc>
                  <a:txBody>
                    <a:bodyPr/>
                    <a:lstStyle/>
                    <a:p>
                      <a:r>
                        <a:rPr lang="cs-CZ" dirty="0" smtClean="0"/>
                        <a:t>Pedagogika – standardy</a:t>
                      </a:r>
                      <a:r>
                        <a:rPr lang="cs-CZ" baseline="0" dirty="0" smtClean="0"/>
                        <a:t> profese učitele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č. 1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(prof. Spilková)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Profese ICT učitele a její specifika</a:t>
                      </a:r>
                      <a:endParaRPr lang="cs-CZ" dirty="0"/>
                    </a:p>
                  </a:txBody>
                  <a:tcPr/>
                </a:tc>
              </a:tr>
              <a:tr h="1436536">
                <a:tc>
                  <a:txBody>
                    <a:bodyPr/>
                    <a:lstStyle/>
                    <a:p>
                      <a:r>
                        <a:rPr lang="cs-CZ" dirty="0" smtClean="0"/>
                        <a:t>Pedagogika - výzkumy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č. 2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(prof. </a:t>
                      </a:r>
                      <a:r>
                        <a:rPr lang="cs-CZ" dirty="0" err="1" smtClean="0"/>
                        <a:t>Walterová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Metodologie výzkumu</a:t>
                      </a:r>
                    </a:p>
                    <a:p>
                      <a:r>
                        <a:rPr lang="cs-CZ" dirty="0" smtClean="0"/>
                        <a:t>Modely vzdělávání a vzdělávacích systémů založených</a:t>
                      </a:r>
                      <a:r>
                        <a:rPr lang="cs-CZ" baseline="0" dirty="0" smtClean="0"/>
                        <a:t> na technologiích </a:t>
                      </a:r>
                      <a:r>
                        <a:rPr lang="cs-CZ" dirty="0" smtClean="0"/>
                        <a:t>pro vzdělávání v budoucnosti (</a:t>
                      </a:r>
                      <a:r>
                        <a:rPr lang="cs-CZ" dirty="0" err="1" smtClean="0"/>
                        <a:t>redesign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of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schooling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</a:tr>
              <a:tr h="1768044">
                <a:tc>
                  <a:txBody>
                    <a:bodyPr/>
                    <a:lstStyle/>
                    <a:p>
                      <a:r>
                        <a:rPr lang="cs-CZ" dirty="0" smtClean="0"/>
                        <a:t>Pedagogika – koncepty školy budoucnosti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č. 3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(prof.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Bendl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Jak může vzdělání připravit jednotlivce  a společnost na</a:t>
                      </a:r>
                      <a:r>
                        <a:rPr lang="cs-CZ" baseline="0" dirty="0" smtClean="0"/>
                        <a:t> to, aby využívali ICT,  které pronikají stále více do všech oblastí života?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Hodnocení ve</a:t>
                      </a:r>
                      <a:r>
                        <a:rPr lang="cs-CZ" baseline="0" dirty="0" smtClean="0"/>
                        <a:t> škole</a:t>
                      </a:r>
                    </a:p>
                    <a:p>
                      <a:r>
                        <a:rPr lang="cs-CZ" baseline="0" dirty="0" smtClean="0"/>
                        <a:t>Jak budou integrovány  do školního vzdělávání technologie jako VR, AR, … ?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20</a:t>
            </a:fld>
            <a:r>
              <a:rPr lang="cs-CZ" dirty="0" smtClean="0"/>
              <a:t>/22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cs-CZ" sz="3600" b="1" dirty="0" smtClean="0"/>
              <a:t>6. M</a:t>
            </a:r>
            <a:r>
              <a:rPr lang="pl-PL" sz="3600" b="1" dirty="0" smtClean="0"/>
              <a:t>ožnosti integrace výzkumných témat </a:t>
            </a:r>
            <a:br>
              <a:rPr lang="pl-PL" sz="3600" b="1" dirty="0" smtClean="0"/>
            </a:br>
            <a:r>
              <a:rPr lang="pl-PL" sz="3600" b="1" dirty="0" smtClean="0"/>
              <a:t>s jinými týmy v rámci PRVOUKu</a:t>
            </a:r>
            <a:endParaRPr lang="cs-CZ" sz="36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974"/>
                <a:gridCol w="1428760"/>
                <a:gridCol w="46148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Oborová didaktika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tým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Témata</a:t>
                      </a:r>
                      <a:endParaRPr lang="cs-CZ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Pedagogika – koncepty gramotnosti a kompetencí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???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Roste význam digitální</a:t>
                      </a:r>
                      <a:r>
                        <a:rPr lang="cs-CZ" baseline="0" dirty="0" smtClean="0"/>
                        <a:t> mediální gramotnosti jako klíčové dovednosti ve všech oborech a profesích</a:t>
                      </a:r>
                      <a:r>
                        <a:rPr lang="cs-CZ" dirty="0" smtClean="0"/>
                        <a:t> (</a:t>
                      </a:r>
                      <a:r>
                        <a:rPr lang="cs-CZ" dirty="0" err="1" smtClean="0"/>
                        <a:t>Horizon</a:t>
                      </a:r>
                      <a:r>
                        <a:rPr lang="cs-CZ" dirty="0" smtClean="0"/>
                        <a:t> Report, 2012)</a:t>
                      </a:r>
                      <a:r>
                        <a:rPr lang="en-US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Didaktika matematiky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č. 4</a:t>
                      </a:r>
                    </a:p>
                    <a:p>
                      <a:r>
                        <a:rPr lang="cs-CZ" dirty="0" smtClean="0"/>
                        <a:t>(doc.</a:t>
                      </a:r>
                      <a:r>
                        <a:rPr lang="cs-CZ" baseline="0" dirty="0" smtClean="0"/>
                        <a:t> Vondrová)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Rozvíjení</a:t>
                      </a:r>
                      <a:r>
                        <a:rPr lang="cs-CZ" baseline="0" dirty="0" smtClean="0"/>
                        <a:t> konceptu algoritmus</a:t>
                      </a:r>
                    </a:p>
                    <a:p>
                      <a:r>
                        <a:rPr lang="cs-CZ" baseline="0" dirty="0" smtClean="0"/>
                        <a:t>Utváření a rozvoj logického myšlení žáků</a:t>
                      </a:r>
                    </a:p>
                    <a:p>
                      <a:r>
                        <a:rPr lang="cs-CZ" baseline="0" dirty="0" smtClean="0"/>
                        <a:t>Dovednosti řešit problémy/badatelský přístup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Oborové didaktiky  přírodních věd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č. 5</a:t>
                      </a:r>
                    </a:p>
                    <a:p>
                      <a:r>
                        <a:rPr lang="cs-CZ" dirty="0" smtClean="0"/>
                        <a:t>(doc. Hrouda)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Robotika</a:t>
                      </a:r>
                    </a:p>
                    <a:p>
                      <a:r>
                        <a:rPr lang="cs-CZ" dirty="0" err="1" smtClean="0"/>
                        <a:t>Bioinformatika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…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Oborová didaktika OV a filosofie (filosofie výchovy a vzdělávání)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č. 9</a:t>
                      </a:r>
                    </a:p>
                    <a:p>
                      <a:r>
                        <a:rPr lang="cs-CZ" dirty="0" smtClean="0"/>
                        <a:t>(doc. Pelcová)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Jak mohou</a:t>
                      </a:r>
                      <a:r>
                        <a:rPr lang="cs-CZ" baseline="0" dirty="0" smtClean="0"/>
                        <a:t> ICT zvyšovat spravedlnost a excelenci ve vzdělání</a:t>
                      </a:r>
                      <a:r>
                        <a:rPr lang="en-US" dirty="0" smtClean="0"/>
                        <a:t>?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Remix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culture</a:t>
                      </a:r>
                      <a:endParaRPr lang="cs-CZ" dirty="0" smtClean="0"/>
                    </a:p>
                    <a:p>
                      <a:pPr rt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innovation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 of the learning ethic</a:t>
                      </a:r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cs-CZ" dirty="0" err="1" smtClean="0"/>
                        <a:t>The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Future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of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Education</a:t>
                      </a:r>
                      <a:r>
                        <a:rPr lang="cs-CZ" dirty="0" smtClean="0"/>
                        <a:t>, 2013)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21</a:t>
            </a:fld>
            <a:r>
              <a:rPr lang="cs-CZ" dirty="0" smtClean="0"/>
              <a:t>/22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cs-CZ" sz="3600" b="1" dirty="0" smtClean="0"/>
              <a:t>6. M</a:t>
            </a:r>
            <a:r>
              <a:rPr lang="pl-PL" sz="3600" b="1" dirty="0" smtClean="0"/>
              <a:t>ožnosti integrace výzkumných témat </a:t>
            </a:r>
            <a:br>
              <a:rPr lang="pl-PL" sz="3600" b="1" dirty="0" smtClean="0"/>
            </a:br>
            <a:r>
              <a:rPr lang="pl-PL" sz="3600" b="1" dirty="0" smtClean="0"/>
              <a:t>s jinými týmy v rámci PRVOUKu</a:t>
            </a:r>
            <a:endParaRPr lang="cs-CZ" sz="36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82296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974"/>
                <a:gridCol w="1428760"/>
                <a:gridCol w="46148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Oborová didaktika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tým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Témata</a:t>
                      </a:r>
                      <a:endParaRPr lang="cs-CZ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Oborové didaktiky uměleckých oborů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č. 10</a:t>
                      </a:r>
                    </a:p>
                    <a:p>
                      <a:r>
                        <a:rPr lang="cs-CZ" dirty="0" smtClean="0"/>
                        <a:t>(prof. Nedělka)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Vizuální myšlení</a:t>
                      </a:r>
                    </a:p>
                    <a:p>
                      <a:r>
                        <a:rPr lang="cs-CZ" dirty="0" smtClean="0"/>
                        <a:t>Tvůrčí myšlení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Pedagogická psychologie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č.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(dr. </a:t>
                      </a:r>
                      <a:r>
                        <a:rPr lang="cs-CZ" dirty="0" err="1" smtClean="0"/>
                        <a:t>Kucharská</a:t>
                      </a:r>
                      <a:r>
                        <a:rPr lang="cs-CZ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Inkluze nadaných dětí</a:t>
                      </a:r>
                    </a:p>
                    <a:p>
                      <a:r>
                        <a:rPr lang="cs-CZ" dirty="0" smtClean="0"/>
                        <a:t>Inkluze dětí, které nemají přístup k ICT (sociální znevýhodnění)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How can ICT help reconcile local specificity with universality of knowledge?</a:t>
                      </a:r>
                      <a:endParaRPr lang="cs-C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H</a:t>
                      </a:r>
                      <a:r>
                        <a:rPr lang="en-US" dirty="0" err="1" smtClean="0"/>
                        <a:t>uman</a:t>
                      </a:r>
                      <a:r>
                        <a:rPr lang="en-US" dirty="0" smtClean="0"/>
                        <a:t> computer interactions and knowledge representations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Školský management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č. 14</a:t>
                      </a:r>
                    </a:p>
                    <a:p>
                      <a:r>
                        <a:rPr lang="cs-CZ" dirty="0" smtClean="0"/>
                        <a:t>(dr. Trojan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ICT v řízení školy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22</a:t>
            </a:fld>
            <a:r>
              <a:rPr lang="cs-CZ" dirty="0" smtClean="0"/>
              <a:t>/22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600" b="1" dirty="0" smtClean="0"/>
              <a:t>ZDROJE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err="1" smtClean="0"/>
              <a:t>EDUsummIT</a:t>
            </a:r>
            <a:r>
              <a:rPr lang="cs-CZ" dirty="0" smtClean="0"/>
              <a:t> 2011. </a:t>
            </a:r>
            <a:r>
              <a:rPr lang="en-US" dirty="0" smtClean="0"/>
              <a:t>Building a Global Community of</a:t>
            </a:r>
            <a:r>
              <a:rPr lang="cs-CZ" dirty="0" smtClean="0"/>
              <a:t> </a:t>
            </a:r>
            <a:r>
              <a:rPr lang="en-US" dirty="0" smtClean="0"/>
              <a:t>Policy-makers</a:t>
            </a:r>
            <a:r>
              <a:rPr lang="cs-CZ" dirty="0" smtClean="0"/>
              <a:t>,   </a:t>
            </a:r>
            <a:r>
              <a:rPr lang="en-US" dirty="0" smtClean="0"/>
              <a:t>Researchers and Teachers</a:t>
            </a:r>
            <a:r>
              <a:rPr lang="cs-CZ" dirty="0" smtClean="0"/>
              <a:t> </a:t>
            </a:r>
            <a:r>
              <a:rPr lang="en-US" dirty="0" smtClean="0"/>
              <a:t>to Move Education Systems into the Digital Age</a:t>
            </a:r>
            <a:r>
              <a:rPr lang="cs-CZ" dirty="0" smtClean="0"/>
              <a:t>. </a:t>
            </a:r>
            <a:r>
              <a:rPr lang="cs-CZ" dirty="0" err="1" smtClean="0"/>
              <a:t>Summary</a:t>
            </a:r>
            <a:r>
              <a:rPr lang="cs-CZ" dirty="0" smtClean="0"/>
              <a:t> Report. (</a:t>
            </a:r>
            <a:r>
              <a:rPr lang="cs-CZ" dirty="0" err="1" smtClean="0"/>
              <a:t>Eds</a:t>
            </a:r>
            <a:r>
              <a:rPr lang="cs-CZ" dirty="0" smtClean="0"/>
              <a:t>.) </a:t>
            </a:r>
            <a:r>
              <a:rPr lang="cs-CZ" dirty="0" err="1" smtClean="0"/>
              <a:t>P.Resta</a:t>
            </a:r>
            <a:r>
              <a:rPr lang="cs-CZ" dirty="0" smtClean="0"/>
              <a:t>, </a:t>
            </a:r>
            <a:r>
              <a:rPr lang="cs-CZ" dirty="0" err="1" smtClean="0"/>
              <a:t>M</a:t>
            </a:r>
            <a:r>
              <a:rPr lang="cs-CZ" dirty="0" smtClean="0"/>
              <a:t>.</a:t>
            </a:r>
            <a:r>
              <a:rPr lang="cs-CZ" dirty="0" err="1" smtClean="0"/>
              <a:t>Searson</a:t>
            </a:r>
            <a:r>
              <a:rPr lang="cs-CZ" dirty="0" smtClean="0"/>
              <a:t>, </a:t>
            </a:r>
            <a:r>
              <a:rPr lang="cs-CZ" dirty="0" err="1" smtClean="0"/>
              <a:t>M</a:t>
            </a:r>
            <a:r>
              <a:rPr lang="cs-CZ" dirty="0" smtClean="0"/>
              <a:t>.Patru, </a:t>
            </a:r>
            <a:r>
              <a:rPr lang="cs-CZ" dirty="0" err="1" smtClean="0"/>
              <a:t>G</a:t>
            </a:r>
            <a:r>
              <a:rPr lang="cs-CZ" dirty="0" smtClean="0"/>
              <a:t>.</a:t>
            </a:r>
            <a:r>
              <a:rPr lang="cs-CZ" dirty="0" err="1" smtClean="0"/>
              <a:t>Knezek</a:t>
            </a:r>
            <a:r>
              <a:rPr lang="cs-CZ" dirty="0" smtClean="0"/>
              <a:t>, </a:t>
            </a:r>
            <a:r>
              <a:rPr lang="cs-CZ" dirty="0" err="1" smtClean="0"/>
              <a:t>J.Voogt</a:t>
            </a:r>
            <a:r>
              <a:rPr lang="cs-CZ" dirty="0" smtClean="0"/>
              <a:t>. UNESCO, 2011.</a:t>
            </a:r>
          </a:p>
          <a:p>
            <a:pPr>
              <a:buNone/>
            </a:pPr>
            <a:r>
              <a:rPr lang="cs-CZ" dirty="0" smtClean="0"/>
              <a:t>ELLIOT, B. E-PEDAGOGY &amp; E-ASSESSMENT. </a:t>
            </a:r>
            <a:r>
              <a:rPr lang="cs-CZ" dirty="0" err="1" smtClean="0"/>
              <a:t>Scottish</a:t>
            </a:r>
            <a:r>
              <a:rPr lang="cs-CZ" dirty="0" smtClean="0"/>
              <a:t> </a:t>
            </a:r>
            <a:r>
              <a:rPr lang="cs-CZ" dirty="0" err="1" smtClean="0"/>
              <a:t>Qualifications</a:t>
            </a:r>
            <a:r>
              <a:rPr lang="cs-CZ" dirty="0" smtClean="0"/>
              <a:t> </a:t>
            </a:r>
            <a:r>
              <a:rPr lang="cs-CZ" dirty="0" err="1" smtClean="0"/>
              <a:t>Agency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FENCLOVÁ, J. (1982) Úvod do teorie a metodologie didaktiky fyziky. SPN : Praha, 1982.</a:t>
            </a:r>
          </a:p>
          <a:p>
            <a:pPr>
              <a:buNone/>
            </a:pPr>
            <a:r>
              <a:rPr lang="cs-CZ" dirty="0" smtClean="0"/>
              <a:t>FENCLOVÁ, J. (1984) Didaktické myšlení a jednání učitele fyziky. SPN : Praha, 1984.</a:t>
            </a:r>
          </a:p>
          <a:p>
            <a:pPr>
              <a:buNone/>
            </a:pPr>
            <a:r>
              <a:rPr lang="cs-CZ" dirty="0" err="1" smtClean="0"/>
              <a:t>Horizon</a:t>
            </a:r>
            <a:r>
              <a:rPr lang="cs-CZ" dirty="0" smtClean="0"/>
              <a:t> Report (2012) </a:t>
            </a:r>
            <a:r>
              <a:rPr lang="en-US" dirty="0" smtClean="0"/>
              <a:t>NMC Horizon Report: 2012 Higher Education Edition</a:t>
            </a:r>
            <a:r>
              <a:rPr lang="cs-CZ" dirty="0" smtClean="0"/>
              <a:t>. Dostupný na http://net.educause.edu/ir/library/pdf/hr2012.pdf.</a:t>
            </a:r>
          </a:p>
          <a:p>
            <a:pPr>
              <a:buNone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(2013). Dostupný na http://www.</a:t>
            </a:r>
            <a:r>
              <a:rPr lang="cs-CZ" dirty="0" err="1" smtClean="0"/>
              <a:t>nmc.org</a:t>
            </a:r>
            <a:r>
              <a:rPr lang="cs-CZ" dirty="0" smtClean="0"/>
              <a:t>/</a:t>
            </a:r>
            <a:r>
              <a:rPr lang="cs-CZ" dirty="0" err="1" smtClean="0"/>
              <a:t>pdf</a:t>
            </a:r>
            <a:r>
              <a:rPr lang="cs-CZ" dirty="0" smtClean="0"/>
              <a:t>/2013-</a:t>
            </a:r>
            <a:r>
              <a:rPr lang="cs-CZ" dirty="0" err="1" smtClean="0"/>
              <a:t>Horizon</a:t>
            </a:r>
            <a:r>
              <a:rPr lang="cs-CZ" dirty="0" smtClean="0"/>
              <a:t>-</a:t>
            </a:r>
            <a:r>
              <a:rPr lang="cs-CZ" dirty="0" err="1" smtClean="0"/>
              <a:t>Project</a:t>
            </a:r>
            <a:r>
              <a:rPr lang="cs-CZ" dirty="0" smtClean="0"/>
              <a:t>-Summit-</a:t>
            </a:r>
            <a:r>
              <a:rPr lang="cs-CZ" dirty="0" err="1" smtClean="0"/>
              <a:t>Communique.pdf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SIEMENS, G. (</a:t>
            </a:r>
            <a:r>
              <a:rPr lang="en-US" dirty="0" smtClean="0"/>
              <a:t>2005) </a:t>
            </a:r>
            <a:r>
              <a:rPr lang="en-US" dirty="0" err="1" smtClean="0"/>
              <a:t>Connectivism</a:t>
            </a:r>
            <a:r>
              <a:rPr lang="en-US" dirty="0" smtClean="0"/>
              <a:t>: Learning as Network Creation. Available at:</a:t>
            </a:r>
            <a:r>
              <a:rPr lang="cs-CZ" dirty="0" smtClean="0"/>
              <a:t> </a:t>
            </a:r>
            <a:r>
              <a:rPr lang="en-US" dirty="0" smtClean="0"/>
              <a:t>http://www.elearnspace.org/Articles/networks.htm</a:t>
            </a:r>
            <a:r>
              <a:rPr lang="cs-CZ" dirty="0" smtClean="0"/>
              <a:t>. In: ELLIOT, B. E-PEDAGOGY &amp; E-ASSESSMENT. </a:t>
            </a:r>
            <a:r>
              <a:rPr lang="cs-CZ" dirty="0" err="1" smtClean="0"/>
              <a:t>Scottish</a:t>
            </a:r>
            <a:r>
              <a:rPr lang="cs-CZ" dirty="0" smtClean="0"/>
              <a:t> </a:t>
            </a:r>
            <a:r>
              <a:rPr lang="cs-CZ" dirty="0" err="1" smtClean="0"/>
              <a:t>Qualifications</a:t>
            </a:r>
            <a:r>
              <a:rPr lang="cs-CZ" dirty="0" smtClean="0"/>
              <a:t> </a:t>
            </a:r>
            <a:r>
              <a:rPr lang="cs-CZ" dirty="0" err="1" smtClean="0"/>
              <a:t>Agency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600" b="1" dirty="0" smtClean="0"/>
              <a:t>1. Představení  týmu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Pracovníci KITTV</a:t>
            </a:r>
          </a:p>
          <a:p>
            <a:pPr lvl="1">
              <a:buNone/>
            </a:pPr>
            <a:r>
              <a:rPr lang="cs-CZ" dirty="0" smtClean="0"/>
              <a:t>Doc. RNDr. Černochová, CSc.</a:t>
            </a:r>
          </a:p>
          <a:p>
            <a:pPr lvl="1">
              <a:buNone/>
            </a:pPr>
            <a:r>
              <a:rPr lang="cs-CZ" dirty="0" smtClean="0"/>
              <a:t>Doc. PhDr. Rambousek, CSc.</a:t>
            </a:r>
          </a:p>
          <a:p>
            <a:pPr lvl="1">
              <a:buNone/>
            </a:pPr>
            <a:r>
              <a:rPr lang="cs-CZ" dirty="0" smtClean="0"/>
              <a:t>Ing. </a:t>
            </a:r>
            <a:r>
              <a:rPr lang="cs-CZ" dirty="0" err="1" smtClean="0"/>
              <a:t>Brdička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pPr lvl="1">
              <a:buNone/>
            </a:pPr>
            <a:r>
              <a:rPr lang="cs-CZ" dirty="0" smtClean="0"/>
              <a:t>Ing. Fialová, CSc.</a:t>
            </a:r>
          </a:p>
          <a:p>
            <a:pPr lvl="1">
              <a:buNone/>
            </a:pPr>
            <a:r>
              <a:rPr lang="cs-CZ" dirty="0" smtClean="0"/>
              <a:t>PhDr. </a:t>
            </a:r>
            <a:r>
              <a:rPr lang="cs-CZ" dirty="0" err="1" smtClean="0"/>
              <a:t>Fuglík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lvl="1">
              <a:buNone/>
            </a:pPr>
            <a:r>
              <a:rPr lang="cs-CZ" dirty="0" smtClean="0"/>
              <a:t>PhDr. </a:t>
            </a:r>
            <a:r>
              <a:rPr lang="cs-CZ" dirty="0" err="1" smtClean="0"/>
              <a:t>Lapeš</a:t>
            </a:r>
            <a:endParaRPr lang="cs-CZ" dirty="0" smtClean="0"/>
          </a:p>
          <a:p>
            <a:pPr lvl="1">
              <a:buNone/>
            </a:pPr>
            <a:r>
              <a:rPr lang="cs-CZ" dirty="0" smtClean="0"/>
              <a:t>Mgr. </a:t>
            </a:r>
            <a:r>
              <a:rPr lang="cs-CZ" dirty="0" err="1" smtClean="0"/>
              <a:t>Marád</a:t>
            </a:r>
            <a:endParaRPr lang="cs-CZ" dirty="0" smtClean="0"/>
          </a:p>
          <a:p>
            <a:pPr lvl="1">
              <a:buNone/>
            </a:pPr>
            <a:r>
              <a:rPr lang="cs-CZ" dirty="0" smtClean="0"/>
              <a:t>PhDr. </a:t>
            </a:r>
            <a:r>
              <a:rPr lang="cs-CZ" dirty="0" err="1" smtClean="0"/>
              <a:t>Neumajer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pPr lvl="1">
              <a:buNone/>
            </a:pPr>
            <a:r>
              <a:rPr lang="cs-CZ" dirty="0" smtClean="0"/>
              <a:t>PhDr. Procházka,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pPr lvl="1">
              <a:buNone/>
            </a:pPr>
            <a:r>
              <a:rPr lang="cs-CZ" dirty="0" smtClean="0"/>
              <a:t>PhDr. Štípek,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pPr lvl="1">
              <a:buNone/>
            </a:pPr>
            <a:r>
              <a:rPr lang="cs-CZ" dirty="0" smtClean="0"/>
              <a:t>Mgr. </a:t>
            </a:r>
            <a:r>
              <a:rPr lang="cs-CZ" dirty="0" err="1" smtClean="0"/>
              <a:t>Tocháček</a:t>
            </a:r>
            <a:endParaRPr lang="cs-CZ" dirty="0" smtClean="0"/>
          </a:p>
          <a:p>
            <a:pPr lvl="1">
              <a:buNone/>
            </a:pPr>
            <a:r>
              <a:rPr lang="cs-CZ" dirty="0" smtClean="0"/>
              <a:t>Mgr. Vaňková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3</a:t>
            </a:fld>
            <a:r>
              <a:rPr lang="cs-CZ" dirty="0" smtClean="0"/>
              <a:t>/22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3600" b="1" dirty="0"/>
              <a:t>2</a:t>
            </a:r>
            <a:r>
              <a:rPr lang="cs-CZ" sz="3600" b="1" dirty="0" smtClean="0"/>
              <a:t>. Představení badatelského tématu 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57224" y="3857628"/>
            <a:ext cx="771527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cs-CZ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Didaktika</a:t>
            </a:r>
            <a:br>
              <a:rPr lang="cs-CZ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cs-CZ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informační výchovy a </a:t>
            </a:r>
            <a:r>
              <a:rPr lang="cs-CZ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r>
              <a:rPr lang="cs-CZ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ct</a:t>
            </a:r>
            <a:endParaRPr lang="cs-CZ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4</a:t>
            </a:fld>
            <a:r>
              <a:rPr lang="cs-CZ" dirty="0" smtClean="0"/>
              <a:t>/22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214910" y="3786190"/>
            <a:ext cx="3929090" cy="93871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1100" b="1" dirty="0" err="1" smtClean="0">
                <a:hlinkClick r:id="rId2"/>
              </a:rPr>
              <a:t>Fifteen</a:t>
            </a:r>
            <a:r>
              <a:rPr lang="cs-CZ" sz="1100" b="1" dirty="0" smtClean="0">
                <a:hlinkClick r:id="rId2"/>
              </a:rPr>
              <a:t> </a:t>
            </a:r>
            <a:r>
              <a:rPr lang="cs-CZ" sz="1100" b="1" dirty="0" err="1" smtClean="0">
                <a:hlinkClick r:id="rId2"/>
              </a:rPr>
              <a:t>Global</a:t>
            </a:r>
            <a:r>
              <a:rPr lang="cs-CZ" sz="1100" b="1" dirty="0" smtClean="0">
                <a:hlinkClick r:id="rId2"/>
              </a:rPr>
              <a:t> </a:t>
            </a:r>
            <a:r>
              <a:rPr lang="cs-CZ" sz="1100" b="1" dirty="0" err="1" smtClean="0">
                <a:hlinkClick r:id="rId2"/>
              </a:rPr>
              <a:t>Challenges</a:t>
            </a:r>
            <a:r>
              <a:rPr lang="cs-CZ" sz="1100" b="1" dirty="0" smtClean="0"/>
              <a:t>:</a:t>
            </a:r>
          </a:p>
          <a:p>
            <a:r>
              <a:rPr lang="cs-CZ" sz="1100" dirty="0" smtClean="0"/>
              <a:t>6) </a:t>
            </a:r>
            <a:r>
              <a:rPr lang="en-US" sz="1100" dirty="0" smtClean="0"/>
              <a:t>How can the global convergence of information and communications technologies work for everyone?</a:t>
            </a:r>
            <a:endParaRPr lang="cs-CZ" sz="1100" dirty="0" smtClean="0"/>
          </a:p>
          <a:p>
            <a:r>
              <a:rPr lang="cs-CZ" sz="1100" dirty="0" smtClean="0"/>
              <a:t>14) </a:t>
            </a:r>
            <a:r>
              <a:rPr lang="en-US" sz="1100" dirty="0" smtClean="0"/>
              <a:t>How can scientific and technological breakthroughs be accelerated to improve the human condition?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3600" b="1" dirty="0"/>
              <a:t>2</a:t>
            </a:r>
            <a:r>
              <a:rPr lang="cs-CZ" sz="3600" b="1" dirty="0" smtClean="0"/>
              <a:t>. Představení badatelského tématu </a:t>
            </a:r>
            <a:endParaRPr lang="cs-CZ" sz="3600" b="1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214282" y="1071546"/>
          <a:ext cx="8929718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0" y="1000108"/>
            <a:ext cx="27860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400" dirty="0" smtClean="0"/>
              <a:t> Vymezení předmětu didaktiky informační výchovy a ICT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 Vymezení vztahu k didaktice, pedagogice, informatice, počítačovým oborům, aj.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 Vymezení výzkumného pole vědeckého bádání</a:t>
            </a:r>
            <a:endParaRPr lang="cs-CZ" sz="14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5</a:t>
            </a:fld>
            <a:r>
              <a:rPr lang="cs-CZ" dirty="0" smtClean="0"/>
              <a:t>/22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3600" b="1" dirty="0"/>
              <a:t>2</a:t>
            </a:r>
            <a:r>
              <a:rPr lang="cs-CZ" sz="3600" b="1" dirty="0" smtClean="0"/>
              <a:t>. Představení badatelského tématu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Dva problémové okruhy (výzkumné problémy):</a:t>
            </a:r>
          </a:p>
          <a:p>
            <a:pPr>
              <a:buNone/>
            </a:pPr>
            <a:endParaRPr lang="cs-CZ" dirty="0" smtClean="0"/>
          </a:p>
          <a:p>
            <a:pPr marL="571500" indent="-571500">
              <a:buAutoNum type="romanUcPeriod"/>
            </a:pPr>
            <a:r>
              <a:rPr lang="cs-CZ" b="1" dirty="0" smtClean="0"/>
              <a:t>Didaktika předmětů zaměřených na ICT a informatiku a výpočetní techniku ve vzdělávání na ZŠ a SŠ</a:t>
            </a:r>
          </a:p>
          <a:p>
            <a:pPr marL="971550" lvl="1" indent="-571500"/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II. </a:t>
            </a:r>
            <a:r>
              <a:rPr lang="cs-CZ" b="1" dirty="0" err="1" smtClean="0"/>
              <a:t>eDidaktika</a:t>
            </a:r>
            <a:r>
              <a:rPr lang="cs-CZ" b="1" dirty="0" smtClean="0"/>
              <a:t> </a:t>
            </a:r>
            <a:r>
              <a:rPr lang="cs-CZ" dirty="0" smtClean="0"/>
              <a:t>jako didaktika integrující digitální technologie do pedagogické profese, do vyučovacího procesu a procesu učení</a:t>
            </a:r>
          </a:p>
          <a:p>
            <a:pPr marL="914400" lvl="1" indent="-514350"/>
            <a:r>
              <a:rPr lang="cs-CZ" dirty="0" smtClean="0"/>
              <a:t>Zobecnění postupů a zkušeností s aplikací ICT do poznávání v různých oborech (utváření a rozvíjení znalostní báze s využitím ICT a informatiky) + význam </a:t>
            </a:r>
            <a:r>
              <a:rPr lang="cs-CZ" dirty="0" err="1" smtClean="0"/>
              <a:t>informálního</a:t>
            </a:r>
            <a:r>
              <a:rPr lang="cs-CZ" dirty="0" smtClean="0"/>
              <a:t> učení (muzea, knihovny, zájmová činnost …) </a:t>
            </a:r>
          </a:p>
          <a:p>
            <a:pPr marL="914400" lvl="1" indent="-514350"/>
            <a:r>
              <a:rPr lang="cs-CZ" dirty="0" smtClean="0"/>
              <a:t>Didaktika vytváření komplexního edukačního prostředí s využitím technologií (e-</a:t>
            </a:r>
            <a:r>
              <a:rPr lang="cs-CZ" dirty="0" err="1" smtClean="0"/>
              <a:t>learning</a:t>
            </a:r>
            <a:r>
              <a:rPr lang="cs-CZ" dirty="0" smtClean="0"/>
              <a:t>, PLE, …) – digitální generace</a:t>
            </a:r>
          </a:p>
          <a:p>
            <a:pPr marL="1771650" lvl="3" indent="-514350"/>
            <a:r>
              <a:rPr lang="cs-CZ" dirty="0" smtClean="0"/>
              <a:t>Didaktika utváření základů učebního prostředí pro učení v 21. století</a:t>
            </a:r>
          </a:p>
          <a:p>
            <a:pPr marL="1771650" lvl="3" indent="-514350"/>
            <a:r>
              <a:rPr lang="cs-CZ" dirty="0" smtClean="0"/>
              <a:t>Didaktika utváření digitální gramotnosti jako součásti „dovedností pro 21. století“ </a:t>
            </a:r>
          </a:p>
          <a:p>
            <a:pPr marL="1771650" lvl="3" indent="-514350"/>
            <a:r>
              <a:rPr lang="cs-CZ" dirty="0" smtClean="0"/>
              <a:t>Hodnocení výuky s ICT, hodnocení učebního prostředí hodnocení žáků (e-portfolio)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6</a:t>
            </a:fld>
            <a:r>
              <a:rPr lang="cs-CZ" dirty="0" smtClean="0"/>
              <a:t>/22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00100" y="6072206"/>
            <a:ext cx="5466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eDidaktika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       Hybrid Pedagogy      Digital Pedagogy       </a:t>
            </a:r>
            <a:endParaRPr lang="cs-CZ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3600" b="1" dirty="0"/>
              <a:t>2</a:t>
            </a:r>
            <a:r>
              <a:rPr lang="cs-CZ" sz="3600" b="1" dirty="0" smtClean="0"/>
              <a:t>. Představení badatelského tématu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57158" y="1142984"/>
          <a:ext cx="8286808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6121"/>
                <a:gridCol w="5960687"/>
              </a:tblGrid>
              <a:tr h="54292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Didaktika předmětů zaměřených na ICT a informatiku a výpočetní techniku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znalosti</a:t>
                      </a:r>
                      <a:r>
                        <a:rPr lang="cs-CZ" sz="24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a dovednosti z oblasti ICT a ICT kompetence  jako fundamentální předpoklad pro využití ICT v učení, zaměstnání a volnočasových aktivitách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cs-CZ" sz="24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(tzv. 21st </a:t>
                      </a:r>
                      <a:r>
                        <a:rPr lang="cs-CZ" sz="24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Century</a:t>
                      </a:r>
                      <a:r>
                        <a:rPr lang="cs-CZ" sz="24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cs-CZ" sz="24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Skills</a:t>
                      </a:r>
                      <a:r>
                        <a:rPr lang="cs-CZ" sz="24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)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cs-CZ" sz="2400" baseline="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lvl="2">
                        <a:buFont typeface="Arial" pitchFamily="34" charset="0"/>
                        <a:buChar char="•"/>
                      </a:pPr>
                      <a:r>
                        <a:rPr lang="cs-CZ" sz="18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Jak si žák osvojuje klíčové koncepty informační výchovy a ICT?</a:t>
                      </a:r>
                    </a:p>
                    <a:p>
                      <a:pPr lvl="2">
                        <a:buFont typeface="Arial" pitchFamily="34" charset="0"/>
                        <a:buChar char="•"/>
                      </a:pPr>
                      <a:r>
                        <a:rPr lang="cs-CZ" sz="18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 Jak se žák učí používat a využívat digitální technologie?</a:t>
                      </a:r>
                    </a:p>
                    <a:p>
                      <a:pPr lvl="2">
                        <a:buFont typeface="Arial" pitchFamily="34" charset="0"/>
                        <a:buChar char="•"/>
                      </a:pPr>
                      <a:r>
                        <a:rPr lang="cs-CZ" sz="18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Jak se utváří informační myšlení žáka?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cs-CZ" sz="2400" baseline="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cs-CZ" sz="24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→ kurikulum ICT předmětů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cs-CZ" sz="24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→ metodika, jak učit ICT předměty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cs-CZ" sz="24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→ mentální reprezentace obsahů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cs-CZ" sz="24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→ příprava ICT učitelů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7</a:t>
            </a:fld>
            <a:r>
              <a:rPr lang="cs-CZ" dirty="0" smtClean="0"/>
              <a:t>/22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3600" b="1" dirty="0"/>
              <a:t>2</a:t>
            </a:r>
            <a:r>
              <a:rPr lang="cs-CZ" sz="3600" b="1" dirty="0" smtClean="0"/>
              <a:t>. Představení badatelského tématu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428596" y="1142984"/>
          <a:ext cx="8429684" cy="535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227"/>
                <a:gridCol w="6063457"/>
              </a:tblGrid>
              <a:tr h="5357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eDidaktika</a:t>
                      </a:r>
                      <a:r>
                        <a:rPr lang="cs-CZ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jako obecná didaktika integrující digitální technologie do edukačního prostředí, do výuky a procesu učení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(Hybrid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</a:rPr>
                        <a:t> Pedagogy,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</a:rPr>
                        <a:t>Digital Pedagogy)</a:t>
                      </a:r>
                      <a:endParaRPr lang="cs-CZ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→ Metodika, jak uspořádat a zorganizovat edukační prostředí pro potřeby učení (TEL)</a:t>
                      </a:r>
                    </a:p>
                    <a:p>
                      <a:r>
                        <a:rPr lang="cs-CZ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→ ICT v profesi učitele (ICT ve vzdělávání učitelů)</a:t>
                      </a:r>
                    </a:p>
                    <a:p>
                      <a:pPr lvl="2">
                        <a:buFont typeface="Arial" pitchFamily="34" charset="0"/>
                        <a:buChar char="•"/>
                      </a:pPr>
                      <a:r>
                        <a:rPr lang="cs-CZ" sz="18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Jak hodnotit</a:t>
                      </a:r>
                      <a:r>
                        <a:rPr lang="cs-CZ" sz="18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pomocí digitálních technologií?</a:t>
                      </a:r>
                    </a:p>
                    <a:p>
                      <a:pPr lvl="2">
                        <a:buFont typeface="Arial" pitchFamily="34" charset="0"/>
                        <a:buChar char="•"/>
                      </a:pPr>
                      <a:r>
                        <a:rPr lang="cs-CZ" sz="18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Jak může učitel využívat digitální technologie ve vyučování?</a:t>
                      </a:r>
                    </a:p>
                    <a:p>
                      <a:pPr lvl="2">
                        <a:buFont typeface="Arial" pitchFamily="34" charset="0"/>
                        <a:buChar char="•"/>
                      </a:pPr>
                      <a:r>
                        <a:rPr lang="cs-CZ" sz="18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Jak může žák využívat digitální technologie ve svém učení?</a:t>
                      </a:r>
                    </a:p>
                    <a:p>
                      <a:pPr lvl="2">
                        <a:buFont typeface="Arial" pitchFamily="34" charset="0"/>
                        <a:buChar char="•"/>
                      </a:pPr>
                      <a:r>
                        <a:rPr lang="cs-CZ" sz="18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 Jak rozvíjejí digitální technologie mentální dovednosti žáka?</a:t>
                      </a:r>
                    </a:p>
                    <a:p>
                      <a:pPr lvl="2">
                        <a:buFont typeface="Arial" pitchFamily="34" charset="0"/>
                        <a:buChar char="•"/>
                      </a:pPr>
                      <a:r>
                        <a:rPr lang="cs-CZ" sz="18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Jak má vypadat škola/edukační prostředí ve věku digitálních technologií?</a:t>
                      </a:r>
                    </a:p>
                    <a:p>
                      <a:pPr lvl="2">
                        <a:buFont typeface="Arial" pitchFamily="34" charset="0"/>
                        <a:buChar char="•"/>
                      </a:pPr>
                      <a:r>
                        <a:rPr lang="cs-CZ" sz="18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Jak zajistit pomocí ICT vzdělávání všech, kdo to potřebují?</a:t>
                      </a:r>
                    </a:p>
                    <a:p>
                      <a:r>
                        <a:rPr lang="cs-CZ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Identifikace klíčových překážek pro využití ICT ve (školním) vzdělávání</a:t>
                      </a:r>
                      <a:endParaRPr lang="cs-CZ" sz="2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8</a:t>
            </a:fld>
            <a:r>
              <a:rPr lang="cs-CZ" dirty="0" smtClean="0"/>
              <a:t>/22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3600" b="1" dirty="0"/>
              <a:t>2</a:t>
            </a:r>
            <a:r>
              <a:rPr lang="cs-CZ" sz="3600" b="1" dirty="0" smtClean="0"/>
              <a:t>. Představení badatelského tématu</a:t>
            </a:r>
            <a:endParaRPr lang="cs-CZ" sz="36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85720" y="1285860"/>
          <a:ext cx="8643997" cy="4911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602217"/>
                <a:gridCol w="368432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 smtClean="0"/>
                        <a:t>Výzkumný</a:t>
                      </a:r>
                      <a:r>
                        <a:rPr lang="cs-CZ" sz="2400" i="1" baseline="0" dirty="0" smtClean="0"/>
                        <a:t> okruh (problém)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 smtClean="0"/>
                        <a:t>Zdroje , východiska</a:t>
                      </a:r>
                      <a:endParaRPr lang="cs-CZ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 smtClean="0"/>
                        <a:t>Výstup</a:t>
                      </a:r>
                      <a:endParaRPr lang="cs-CZ" sz="2400" i="1" dirty="0"/>
                    </a:p>
                  </a:txBody>
                  <a:tcPr/>
                </a:tc>
              </a:tr>
              <a:tr h="38115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/>
                        <a:t>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/>
                        <a:t>Didaktika předmětů zaměřených na ICT a informatiku a výpočetní techniku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Obory</a:t>
                      </a:r>
                      <a:r>
                        <a:rPr lang="cs-CZ" sz="2000" baseline="0" dirty="0" smtClean="0"/>
                        <a:t> informatika, technologie, počítačové vědy, </a:t>
                      </a:r>
                      <a:r>
                        <a:rPr lang="cs-CZ" sz="2000" baseline="0" dirty="0" smtClean="0"/>
                        <a:t>…</a:t>
                      </a:r>
                      <a:endParaRPr lang="cs-CZ" sz="2000" dirty="0" smtClean="0"/>
                    </a:p>
                    <a:p>
                      <a:endParaRPr lang="cs-CZ" sz="2000" dirty="0" smtClean="0"/>
                    </a:p>
                    <a:p>
                      <a:r>
                        <a:rPr lang="cs-CZ" sz="2000" dirty="0" smtClean="0"/>
                        <a:t>Obecná didaktika</a:t>
                      </a:r>
                    </a:p>
                    <a:p>
                      <a:r>
                        <a:rPr lang="cs-CZ" sz="2000" dirty="0" smtClean="0"/>
                        <a:t>Psycho-didaktické disciplíny</a:t>
                      </a:r>
                    </a:p>
                    <a:p>
                      <a:r>
                        <a:rPr lang="cs-CZ" sz="2000" dirty="0" smtClean="0"/>
                        <a:t>Edukační</a:t>
                      </a:r>
                      <a:r>
                        <a:rPr lang="cs-CZ" sz="2000" baseline="0" dirty="0" smtClean="0"/>
                        <a:t> technologie</a:t>
                      </a:r>
                      <a:endParaRPr lang="cs-CZ" sz="2000" dirty="0" smtClean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000" dirty="0" smtClean="0"/>
                    </a:p>
                    <a:p>
                      <a:r>
                        <a:rPr lang="cs-CZ" sz="2000" dirty="0" smtClean="0"/>
                        <a:t>Položení</a:t>
                      </a:r>
                      <a:r>
                        <a:rPr lang="cs-CZ" sz="2000" baseline="0" dirty="0" smtClean="0"/>
                        <a:t> základů oborové didaktiky informační výchovy a </a:t>
                      </a:r>
                      <a:r>
                        <a:rPr lang="cs-CZ" sz="2000" baseline="0" dirty="0" smtClean="0"/>
                        <a:t>ICT</a:t>
                      </a:r>
                    </a:p>
                    <a:p>
                      <a:r>
                        <a:rPr lang="cs-CZ" sz="2000" baseline="0" dirty="0" smtClean="0"/>
                        <a:t>Terminologie</a:t>
                      </a:r>
                      <a:endParaRPr lang="cs-CZ" sz="2000" baseline="0" dirty="0" smtClean="0"/>
                    </a:p>
                    <a:p>
                      <a:endParaRPr lang="cs-CZ" sz="2000" baseline="0" dirty="0" smtClean="0"/>
                    </a:p>
                    <a:p>
                      <a:endParaRPr lang="cs-CZ" sz="2000" baseline="0" dirty="0" smtClean="0"/>
                    </a:p>
                    <a:p>
                      <a:r>
                        <a:rPr lang="cs-CZ" sz="2000" baseline="0" dirty="0" smtClean="0"/>
                        <a:t>Publikace:</a:t>
                      </a:r>
                    </a:p>
                    <a:p>
                      <a:r>
                        <a:rPr lang="cs-CZ" sz="2000" baseline="0" dirty="0" smtClean="0"/>
                        <a:t>Úvod do teorie a metodologie didaktiky informační výchovy a ICT</a:t>
                      </a:r>
                    </a:p>
                    <a:p>
                      <a:r>
                        <a:rPr lang="cs-CZ" sz="2000" baseline="0" dirty="0" smtClean="0"/>
                        <a:t>Úvod do didaktiky informační výchovy na ZŠ/ popř. SŠ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52CA-52B8-4622-896E-318DD2D81906}" type="slidenum">
              <a:rPr lang="cs-CZ" smtClean="0"/>
              <a:pPr/>
              <a:t>9</a:t>
            </a:fld>
            <a:r>
              <a:rPr lang="cs-CZ" dirty="0" smtClean="0"/>
              <a:t>/22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</TotalTime>
  <Words>2130</Words>
  <Application>Microsoft Office PowerPoint</Application>
  <PresentationFormat>Předvádění na obrazovce (4:3)</PresentationFormat>
  <Paragraphs>317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OBOROVÁ DIDAKTIKA INFORMAČNÍ VÝCHOVY A ICT</vt:lpstr>
      <vt:lpstr>Snímek 2</vt:lpstr>
      <vt:lpstr>1. Představení  týmu</vt:lpstr>
      <vt:lpstr>2. Představení badatelského tématu </vt:lpstr>
      <vt:lpstr>2. Představení badatelského tématu </vt:lpstr>
      <vt:lpstr>2. Představení badatelského tématu</vt:lpstr>
      <vt:lpstr>2. Představení badatelského tématu</vt:lpstr>
      <vt:lpstr>2. Představení badatelského tématu</vt:lpstr>
      <vt:lpstr>2. Představení badatelského tématu</vt:lpstr>
      <vt:lpstr>2. Představení badatelského tématu</vt:lpstr>
      <vt:lpstr>2. Představení badatelského tématu</vt:lpstr>
      <vt:lpstr>2. Představení badatelského tématu</vt:lpstr>
      <vt:lpstr>3. Současný stav poznání v oblasti badatelského zaměření  týmu</vt:lpstr>
      <vt:lpstr>3. Současný stav poznání v oblasti badatelského zaměření  týmu</vt:lpstr>
      <vt:lpstr>3. Současný stav poznání v oblasti badatelského zaměření  týmu</vt:lpstr>
      <vt:lpstr>3. Současný stav poznání v oblasti badatelského zaměření  týmu</vt:lpstr>
      <vt:lpstr>4. Dlouhodobé cíle týmu (do roku 2016) + indikátory splnění</vt:lpstr>
      <vt:lpstr>4. Dlouhodobé cíle týmu (do roku 2016) + indikátory splnění</vt:lpstr>
      <vt:lpstr>5. Podrobněji program a cíle pro rok 2013 + indikátory splnění</vt:lpstr>
      <vt:lpstr>6. Možnosti integrace výzkumných témat  s jinými týmy v rámci PRVOUKu</vt:lpstr>
      <vt:lpstr>6. Možnosti integrace výzkumných témat  s jinými týmy v rámci PRVOUKu</vt:lpstr>
      <vt:lpstr>6. Možnosti integrace výzkumných témat  s jinými týmy v rámci PRVOUKu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Oborová didaktika informační výchovy a ICT</dc:title>
  <dc:creator>mirocerno</dc:creator>
  <cp:lastModifiedBy>student</cp:lastModifiedBy>
  <cp:revision>183</cp:revision>
  <dcterms:created xsi:type="dcterms:W3CDTF">2013-03-09T10:00:54Z</dcterms:created>
  <dcterms:modified xsi:type="dcterms:W3CDTF">2013-04-05T06:38:43Z</dcterms:modified>
</cp:coreProperties>
</file>