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58" r:id="rId8"/>
    <p:sldId id="267" r:id="rId9"/>
    <p:sldId id="268" r:id="rId10"/>
    <p:sldId id="263" r:id="rId11"/>
    <p:sldId id="265" r:id="rId12"/>
    <p:sldId id="266" r:id="rId13"/>
    <p:sldId id="269" r:id="rId14"/>
    <p:sldId id="264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4849-BAD6-42E3-BB65-84811542644A}" type="datetimeFigureOut">
              <a:rPr lang="cs-CZ" smtClean="0"/>
              <a:t>13.10.2015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81773-C4AC-4514-9828-0B4BE8DE03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843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4849-BAD6-42E3-BB65-84811542644A}" type="datetimeFigureOut">
              <a:rPr lang="cs-CZ" smtClean="0"/>
              <a:t>13.10.2015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81773-C4AC-4514-9828-0B4BE8DE03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69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4849-BAD6-42E3-BB65-84811542644A}" type="datetimeFigureOut">
              <a:rPr lang="cs-CZ" smtClean="0"/>
              <a:t>13.10.2015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81773-C4AC-4514-9828-0B4BE8DE03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500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4849-BAD6-42E3-BB65-84811542644A}" type="datetimeFigureOut">
              <a:rPr lang="cs-CZ" smtClean="0"/>
              <a:t>13.10.2015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81773-C4AC-4514-9828-0B4BE8DE03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838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4849-BAD6-42E3-BB65-84811542644A}" type="datetimeFigureOut">
              <a:rPr lang="cs-CZ" smtClean="0"/>
              <a:t>13.10.2015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81773-C4AC-4514-9828-0B4BE8DE03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147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4849-BAD6-42E3-BB65-84811542644A}" type="datetimeFigureOut">
              <a:rPr lang="cs-CZ" smtClean="0"/>
              <a:t>13.10.2015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81773-C4AC-4514-9828-0B4BE8DE03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87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4849-BAD6-42E3-BB65-84811542644A}" type="datetimeFigureOut">
              <a:rPr lang="cs-CZ" smtClean="0"/>
              <a:t>13.10.2015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81773-C4AC-4514-9828-0B4BE8DE03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0736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4849-BAD6-42E3-BB65-84811542644A}" type="datetimeFigureOut">
              <a:rPr lang="cs-CZ" smtClean="0"/>
              <a:t>13.10.2015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81773-C4AC-4514-9828-0B4BE8DE03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802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4849-BAD6-42E3-BB65-84811542644A}" type="datetimeFigureOut">
              <a:rPr lang="cs-CZ" smtClean="0"/>
              <a:t>13.10.2015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81773-C4AC-4514-9828-0B4BE8DE03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5233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4849-BAD6-42E3-BB65-84811542644A}" type="datetimeFigureOut">
              <a:rPr lang="cs-CZ" smtClean="0"/>
              <a:t>13.10.2015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81773-C4AC-4514-9828-0B4BE8DE03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298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4849-BAD6-42E3-BB65-84811542644A}" type="datetimeFigureOut">
              <a:rPr lang="cs-CZ" smtClean="0"/>
              <a:t>13.10.2015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81773-C4AC-4514-9828-0B4BE8DE03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29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E4849-BAD6-42E3-BB65-84811542644A}" type="datetimeFigureOut">
              <a:rPr lang="cs-CZ" smtClean="0"/>
              <a:t>13.10.2015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81773-C4AC-4514-9828-0B4BE8DE03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87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d.muni.cz/didacticaviva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Mezi oborem a </a:t>
            </a:r>
            <a:r>
              <a:rPr lang="cs-CZ" dirty="0" smtClean="0"/>
              <a:t>didaktikou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aneb o problému „teorie praxe“ ve vzdělávání učitelů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50300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Výzkum praktik a syntetizující pojetí v didaktické teorii: učební úloha jako badatelské východisko 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944466" y="1825625"/>
            <a:ext cx="3409334" cy="4830814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/>
              <a:t>Výzkum praktik vychází z </a:t>
            </a:r>
            <a:r>
              <a:rPr lang="cs-CZ" sz="2400" i="1" dirty="0"/>
              <a:t>interpretačních rámců</a:t>
            </a:r>
            <a:r>
              <a:rPr lang="cs-CZ" sz="2400" dirty="0"/>
              <a:t>, které užívají </a:t>
            </a:r>
            <a:r>
              <a:rPr lang="cs-CZ" sz="2400" i="1" dirty="0"/>
              <a:t>intencionální aktéři</a:t>
            </a:r>
            <a:r>
              <a:rPr lang="cs-CZ" sz="2400" dirty="0"/>
              <a:t> k utváření a výkladu své </a:t>
            </a:r>
            <a:r>
              <a:rPr lang="cs-CZ" sz="2400" b="1" dirty="0" smtClean="0"/>
              <a:t>zkušenosti z praktik</a:t>
            </a:r>
            <a:r>
              <a:rPr lang="cs-CZ" sz="2400" dirty="0" smtClean="0"/>
              <a:t>. </a:t>
            </a:r>
            <a:endParaRPr lang="cs-CZ" sz="2400" dirty="0"/>
          </a:p>
          <a:p>
            <a:r>
              <a:rPr lang="cs-CZ" sz="2400" i="1" dirty="0" smtClean="0"/>
              <a:t>Učební </a:t>
            </a:r>
            <a:r>
              <a:rPr lang="cs-CZ" sz="2400" i="1" dirty="0"/>
              <a:t>úloha je </a:t>
            </a:r>
            <a:r>
              <a:rPr lang="cs-CZ" sz="2400" i="1" dirty="0" smtClean="0"/>
              <a:t>sociokulturní praktika</a:t>
            </a:r>
            <a:r>
              <a:rPr lang="cs-CZ" sz="2400" dirty="0" smtClean="0"/>
              <a:t> </a:t>
            </a:r>
            <a:r>
              <a:rPr lang="cs-CZ" sz="2400" dirty="0"/>
              <a:t>vědomě zakotvená v kulturních strukturách </a:t>
            </a:r>
            <a:r>
              <a:rPr lang="cs-CZ" sz="2400" dirty="0" smtClean="0"/>
              <a:t>vypracovaná učitelem </a:t>
            </a:r>
            <a:r>
              <a:rPr lang="cs-CZ" sz="2400" dirty="0"/>
              <a:t>v </a:t>
            </a:r>
            <a:r>
              <a:rPr lang="cs-CZ" sz="2400" dirty="0" smtClean="0"/>
              <a:t>roli experta. </a:t>
            </a:r>
          </a:p>
          <a:p>
            <a:r>
              <a:rPr lang="cs-CZ" sz="2400" dirty="0" smtClean="0"/>
              <a:t>Kvalita interpretačního rámce v učitelství je podmíněna </a:t>
            </a:r>
            <a:r>
              <a:rPr lang="cs-CZ" sz="2400" i="1" dirty="0" smtClean="0"/>
              <a:t>didaktickou znalostí obsahu. </a:t>
            </a:r>
          </a:p>
          <a:p>
            <a:endParaRPr lang="cs-CZ" sz="2400" dirty="0"/>
          </a:p>
        </p:txBody>
      </p:sp>
      <p:grpSp>
        <p:nvGrpSpPr>
          <p:cNvPr id="4" name="Plátno 84"/>
          <p:cNvGrpSpPr/>
          <p:nvPr/>
        </p:nvGrpSpPr>
        <p:grpSpPr>
          <a:xfrm>
            <a:off x="707924" y="1950987"/>
            <a:ext cx="7662534" cy="3665538"/>
            <a:chOff x="0" y="0"/>
            <a:chExt cx="5551805" cy="1835150"/>
          </a:xfrm>
        </p:grpSpPr>
        <p:sp>
          <p:nvSpPr>
            <p:cNvPr id="5" name="Obdélník 4"/>
            <p:cNvSpPr/>
            <p:nvPr/>
          </p:nvSpPr>
          <p:spPr>
            <a:xfrm>
              <a:off x="0" y="0"/>
              <a:ext cx="5551805" cy="1835150"/>
            </a:xfrm>
            <a:prstGeom prst="rect">
              <a:avLst/>
            </a:prstGeom>
          </p:spPr>
        </p:sp>
        <p:sp>
          <p:nvSpPr>
            <p:cNvPr id="6" name="Textové pole 85"/>
            <p:cNvSpPr txBox="1"/>
            <p:nvPr/>
          </p:nvSpPr>
          <p:spPr>
            <a:xfrm>
              <a:off x="348656" y="116614"/>
              <a:ext cx="1075055" cy="337298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Analýza obsahu </a:t>
              </a:r>
            </a:p>
          </p:txBody>
        </p:sp>
        <p:sp>
          <p:nvSpPr>
            <p:cNvPr id="7" name="Textové pole 85"/>
            <p:cNvSpPr txBox="1"/>
            <p:nvPr/>
          </p:nvSpPr>
          <p:spPr>
            <a:xfrm>
              <a:off x="370775" y="1030486"/>
              <a:ext cx="957580" cy="438189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sz="1600" dirty="0">
                  <a:effectLst/>
                  <a:ea typeface="Calibri" panose="020F0502020204030204" pitchFamily="34" charset="0"/>
                </a:rPr>
                <a:t>Analýza žákovských předpokladů  </a:t>
              </a:r>
              <a:endPara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Zaoblený obdélník 7"/>
            <p:cNvSpPr/>
            <p:nvPr/>
          </p:nvSpPr>
          <p:spPr>
            <a:xfrm>
              <a:off x="1677498" y="539407"/>
              <a:ext cx="1243320" cy="730227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" name="Textové pole 87"/>
            <p:cNvSpPr txBox="1"/>
            <p:nvPr/>
          </p:nvSpPr>
          <p:spPr>
            <a:xfrm>
              <a:off x="1671937" y="783217"/>
              <a:ext cx="1217007" cy="289484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2000" cap="small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Učební úloha</a:t>
              </a:r>
            </a:p>
          </p:txBody>
        </p:sp>
        <p:sp>
          <p:nvSpPr>
            <p:cNvPr id="10" name="Textové pole 88"/>
            <p:cNvSpPr txBox="1"/>
            <p:nvPr/>
          </p:nvSpPr>
          <p:spPr>
            <a:xfrm>
              <a:off x="4193741" y="717035"/>
              <a:ext cx="940713" cy="37497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</a:pPr>
              <a:endParaRPr lang="cs-CZ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</a:pPr>
              <a:r>
                <a:rPr lang="cs-CZ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Cíl </a:t>
              </a:r>
              <a:r>
                <a:rPr lang="cs-CZ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výuky</a:t>
              </a:r>
            </a:p>
          </p:txBody>
        </p:sp>
        <p:cxnSp>
          <p:nvCxnSpPr>
            <p:cNvPr id="11" name="Pravoúhlá spojnice 10"/>
            <p:cNvCxnSpPr>
              <a:stCxn id="10" idx="0"/>
              <a:endCxn id="13" idx="0"/>
            </p:cNvCxnSpPr>
            <p:nvPr/>
          </p:nvCxnSpPr>
          <p:spPr>
            <a:xfrm rot="16200000" flipV="1">
              <a:off x="3697700" y="-249363"/>
              <a:ext cx="177767" cy="1755029"/>
            </a:xfrm>
            <a:prstGeom prst="bentConnector3">
              <a:avLst>
                <a:gd name="adj1" fmla="val 164381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ové pole 91"/>
            <p:cNvSpPr txBox="1"/>
            <p:nvPr/>
          </p:nvSpPr>
          <p:spPr>
            <a:xfrm>
              <a:off x="3269817" y="89351"/>
              <a:ext cx="1118331" cy="348522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Hodnocení</a:t>
              </a:r>
            </a:p>
          </p:txBody>
        </p:sp>
        <p:sp>
          <p:nvSpPr>
            <p:cNvPr id="13" name="Pětiúhelník 12"/>
            <p:cNvSpPr/>
            <p:nvPr/>
          </p:nvSpPr>
          <p:spPr>
            <a:xfrm>
              <a:off x="2170878" y="539268"/>
              <a:ext cx="1999839" cy="723409"/>
            </a:xfrm>
            <a:prstGeom prst="homePlat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4" name="Textové pole 87"/>
            <p:cNvSpPr txBox="1"/>
            <p:nvPr/>
          </p:nvSpPr>
          <p:spPr>
            <a:xfrm>
              <a:off x="2915257" y="716773"/>
              <a:ext cx="1216660" cy="49776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cs-CZ" dirty="0">
                  <a:effectLst/>
                  <a:ea typeface="Times New Roman" panose="02020603050405020304" pitchFamily="18" charset="0"/>
                </a:rPr>
                <a:t>Řešení úlohy žákem</a:t>
              </a:r>
              <a:endPara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5" name="Přímá spojnice 14"/>
            <p:cNvCxnSpPr>
              <a:stCxn id="6" idx="3"/>
              <a:endCxn id="9" idx="1"/>
            </p:cNvCxnSpPr>
            <p:nvPr/>
          </p:nvCxnSpPr>
          <p:spPr>
            <a:xfrm>
              <a:off x="1423711" y="285263"/>
              <a:ext cx="248226" cy="6426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>
              <a:stCxn id="7" idx="3"/>
              <a:endCxn id="9" idx="1"/>
            </p:cNvCxnSpPr>
            <p:nvPr/>
          </p:nvCxnSpPr>
          <p:spPr>
            <a:xfrm flipV="1">
              <a:off x="1328355" y="927959"/>
              <a:ext cx="343582" cy="3216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ové pole 47"/>
            <p:cNvSpPr txBox="1"/>
            <p:nvPr/>
          </p:nvSpPr>
          <p:spPr>
            <a:xfrm>
              <a:off x="2842010" y="1492737"/>
              <a:ext cx="2292444" cy="309208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Analýza překážek v žákově učení </a:t>
              </a:r>
            </a:p>
          </p:txBody>
        </p:sp>
        <p:cxnSp>
          <p:nvCxnSpPr>
            <p:cNvPr id="18" name="Pravoúhlá spojnice 17"/>
            <p:cNvCxnSpPr>
              <a:stCxn id="10" idx="2"/>
              <a:endCxn id="13" idx="2"/>
            </p:cNvCxnSpPr>
            <p:nvPr/>
          </p:nvCxnSpPr>
          <p:spPr>
            <a:xfrm rot="5400000">
              <a:off x="3701248" y="299826"/>
              <a:ext cx="170672" cy="1755029"/>
            </a:xfrm>
            <a:prstGeom prst="bentConnector3">
              <a:avLst>
                <a:gd name="adj1" fmla="val 167057"/>
              </a:avLst>
            </a:prstGeom>
            <a:ln w="127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ové pole 49"/>
            <p:cNvSpPr txBox="1"/>
            <p:nvPr/>
          </p:nvSpPr>
          <p:spPr>
            <a:xfrm>
              <a:off x="171039" y="486803"/>
              <a:ext cx="1190694" cy="519651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Tvorba: konstrukce úlohy</a:t>
              </a:r>
            </a:p>
          </p:txBody>
        </p:sp>
        <p:cxnSp>
          <p:nvCxnSpPr>
            <p:cNvPr id="20" name="Přímá spojnice 19"/>
            <p:cNvCxnSpPr>
              <a:stCxn id="19" idx="3"/>
              <a:endCxn id="9" idx="1"/>
            </p:cNvCxnSpPr>
            <p:nvPr/>
          </p:nvCxnSpPr>
          <p:spPr>
            <a:xfrm>
              <a:off x="1361733" y="746629"/>
              <a:ext cx="310204" cy="18133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Obdélník 25"/>
          <p:cNvSpPr/>
          <p:nvPr/>
        </p:nvSpPr>
        <p:spPr>
          <a:xfrm>
            <a:off x="598636" y="5579325"/>
            <a:ext cx="74551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Didaktická znalost obsahu</a:t>
            </a:r>
            <a:endParaRPr lang="cs-CZ" sz="5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3002964" y="1761974"/>
            <a:ext cx="14782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Kontext</a:t>
            </a:r>
          </a:p>
          <a:p>
            <a:r>
              <a:rPr lang="cs-CZ" dirty="0" smtClean="0"/>
              <a:t>kurikulární,</a:t>
            </a:r>
          </a:p>
          <a:p>
            <a:r>
              <a:rPr lang="cs-CZ" dirty="0" smtClean="0"/>
              <a:t>společenský…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525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osoúhelník 3"/>
          <p:cNvSpPr/>
          <p:nvPr/>
        </p:nvSpPr>
        <p:spPr>
          <a:xfrm>
            <a:off x="2075811" y="4730510"/>
            <a:ext cx="7375585" cy="1406106"/>
          </a:xfrm>
          <a:prstGeom prst="parallelogram">
            <a:avLst/>
          </a:prstGeom>
          <a:noFill/>
          <a:ln w="1905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</a:endParaRPr>
          </a:p>
        </p:txBody>
      </p:sp>
      <p:sp>
        <p:nvSpPr>
          <p:cNvPr id="15" name="Šrafovaná šipka doprava 14"/>
          <p:cNvSpPr/>
          <p:nvPr/>
        </p:nvSpPr>
        <p:spPr>
          <a:xfrm rot="5400000">
            <a:off x="5560011" y="3634161"/>
            <a:ext cx="2086670" cy="994927"/>
          </a:xfrm>
          <a:prstGeom prst="stripedRightArrow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Objektivizace v učitelství: interpretační rámec &amp; kulturní konstrukt  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255389" y="5178059"/>
            <a:ext cx="701643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54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Realita výuky</a:t>
            </a:r>
            <a:endParaRPr lang="cs-CZ" sz="5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 rot="16200000">
            <a:off x="3423972" y="3576657"/>
            <a:ext cx="2086672" cy="914930"/>
          </a:xfrm>
          <a:prstGeom prst="stripedRightArrow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5549910" y="2057251"/>
            <a:ext cx="10534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endParaRPr lang="cs-CZ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3690899" y="1828150"/>
            <a:ext cx="350890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cs-CZ" sz="3200" b="1" cap="none" spc="0" dirty="0" smtClean="0">
                <a:ln/>
                <a:solidFill>
                  <a:schemeClr val="accent3"/>
                </a:solidFill>
                <a:effectLst/>
              </a:rPr>
              <a:t>Učitelská zkušenost</a:t>
            </a:r>
          </a:p>
          <a:p>
            <a:pPr algn="ctr"/>
            <a:r>
              <a:rPr lang="cs-CZ" sz="3200" b="1" dirty="0" smtClean="0">
                <a:ln/>
                <a:solidFill>
                  <a:schemeClr val="accent3"/>
                </a:solidFill>
              </a:rPr>
              <a:t>(z) výuky</a:t>
            </a:r>
            <a:endParaRPr lang="cs-CZ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7" name="Ovál 16"/>
          <p:cNvSpPr/>
          <p:nvPr/>
        </p:nvSpPr>
        <p:spPr>
          <a:xfrm>
            <a:off x="3908520" y="3464503"/>
            <a:ext cx="3448756" cy="113944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VÝZKUMNÍK</a:t>
            </a:r>
          </a:p>
          <a:p>
            <a:pPr algn="ctr"/>
            <a:r>
              <a:rPr lang="cs-CZ" dirty="0">
                <a:solidFill>
                  <a:schemeClr val="tx1"/>
                </a:solidFill>
                <a:latin typeface="Arial Narrow" panose="020B0606020202030204" pitchFamily="34" charset="0"/>
              </a:rPr>
              <a:t>badatelská </a:t>
            </a:r>
            <a:r>
              <a:rPr lang="cs-CZ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znalost &amp; didaktická znalost obsahu</a:t>
            </a:r>
            <a:endParaRPr lang="cs-CZ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8261552" y="3413359"/>
            <a:ext cx="30629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Objektivizace – abstrakční zdvih: </a:t>
            </a:r>
            <a:r>
              <a:rPr lang="cs-CZ" sz="2400" b="1" dirty="0" smtClean="0"/>
              <a:t>výzkum praxe </a:t>
            </a:r>
            <a:endParaRPr lang="cs-CZ" sz="2400" b="1" dirty="0"/>
          </a:p>
        </p:txBody>
      </p:sp>
      <p:sp>
        <p:nvSpPr>
          <p:cNvPr id="6" name="Ovál 5"/>
          <p:cNvSpPr/>
          <p:nvPr/>
        </p:nvSpPr>
        <p:spPr>
          <a:xfrm>
            <a:off x="3908520" y="3409454"/>
            <a:ext cx="3448756" cy="124755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UČITEL</a:t>
            </a:r>
          </a:p>
          <a:p>
            <a:pPr algn="ctr"/>
            <a:r>
              <a:rPr lang="cs-CZ" dirty="0">
                <a:solidFill>
                  <a:schemeClr val="tx1"/>
                </a:solidFill>
              </a:rPr>
              <a:t>d</a:t>
            </a:r>
            <a:r>
              <a:rPr lang="cs-CZ" dirty="0" smtClean="0">
                <a:solidFill>
                  <a:schemeClr val="tx1"/>
                </a:solidFill>
              </a:rPr>
              <a:t>idaktická znalost obsahu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844385" y="2263758"/>
            <a:ext cx="206781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b="1" dirty="0" smtClean="0"/>
              <a:t>Interpretační rámec</a:t>
            </a:r>
          </a:p>
          <a:p>
            <a:pPr algn="ctr"/>
            <a:r>
              <a:rPr lang="cs-CZ" b="1" dirty="0" smtClean="0"/>
              <a:t>(gestalt, schéma)</a:t>
            </a:r>
            <a:endParaRPr lang="cs-CZ" b="1" dirty="0"/>
          </a:p>
        </p:txBody>
      </p:sp>
      <p:cxnSp>
        <p:nvCxnSpPr>
          <p:cNvPr id="8" name="Přímá spojnice se šipkou 7"/>
          <p:cNvCxnSpPr>
            <a:stCxn id="3" idx="1"/>
          </p:cNvCxnSpPr>
          <p:nvPr/>
        </p:nvCxnSpPr>
        <p:spPr>
          <a:xfrm flipH="1">
            <a:off x="6523049" y="2586924"/>
            <a:ext cx="1321336" cy="1658659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558446" y="1887960"/>
            <a:ext cx="2120709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b="1" dirty="0" smtClean="0"/>
              <a:t>Kulturní konstrukt</a:t>
            </a:r>
          </a:p>
          <a:p>
            <a:pPr algn="ctr"/>
            <a:r>
              <a:rPr lang="cs-CZ" b="1" dirty="0" smtClean="0"/>
              <a:t>(teorie)</a:t>
            </a:r>
          </a:p>
          <a:p>
            <a:pPr algn="ctr"/>
            <a:r>
              <a:rPr lang="cs-CZ" b="1" dirty="0" smtClean="0"/>
              <a:t> &amp;</a:t>
            </a:r>
          </a:p>
          <a:p>
            <a:pPr algn="ctr"/>
            <a:r>
              <a:rPr lang="cs-CZ" b="1" dirty="0" smtClean="0"/>
              <a:t>Interpretační rámec </a:t>
            </a:r>
            <a:endParaRPr lang="cs-CZ" b="1" dirty="0"/>
          </a:p>
        </p:txBody>
      </p:sp>
      <p:cxnSp>
        <p:nvCxnSpPr>
          <p:cNvPr id="16" name="Přímá spojnice se šipkou 15"/>
          <p:cNvCxnSpPr>
            <a:stCxn id="9" idx="2"/>
          </p:cNvCxnSpPr>
          <p:nvPr/>
        </p:nvCxnSpPr>
        <p:spPr>
          <a:xfrm flipH="1">
            <a:off x="1517478" y="3088289"/>
            <a:ext cx="101323" cy="1043335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ovéPole 34"/>
          <p:cNvSpPr txBox="1"/>
          <p:nvPr/>
        </p:nvSpPr>
        <p:spPr>
          <a:xfrm>
            <a:off x="558446" y="6310977"/>
            <a:ext cx="6870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Giddens, 1984; Korthagen et al., 2013; Skovajsa, 2013, Janík et al., 2013</a:t>
            </a:r>
            <a:endParaRPr lang="cs-CZ" dirty="0"/>
          </a:p>
        </p:txBody>
      </p:sp>
      <p:sp>
        <p:nvSpPr>
          <p:cNvPr id="38" name="Zahnutá šipka doprava 37"/>
          <p:cNvSpPr/>
          <p:nvPr/>
        </p:nvSpPr>
        <p:spPr>
          <a:xfrm rot="16200000">
            <a:off x="3201562" y="2990664"/>
            <a:ext cx="747251" cy="411542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460304" y="5020601"/>
            <a:ext cx="1615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i="1" dirty="0" smtClean="0">
                <a:solidFill>
                  <a:srgbClr val="0070C0"/>
                </a:solidFill>
              </a:rPr>
              <a:t>„</a:t>
            </a:r>
            <a:r>
              <a:rPr lang="cs-CZ" i="1" dirty="0" err="1" smtClean="0">
                <a:solidFill>
                  <a:srgbClr val="0070C0"/>
                </a:solidFill>
              </a:rPr>
              <a:t>slippage</a:t>
            </a:r>
            <a:r>
              <a:rPr lang="cs-CZ" i="1" dirty="0" smtClean="0">
                <a:solidFill>
                  <a:srgbClr val="0070C0"/>
                </a:solidFill>
              </a:rPr>
              <a:t>“ </a:t>
            </a:r>
          </a:p>
          <a:p>
            <a:pPr algn="ctr"/>
            <a:r>
              <a:rPr lang="cs-CZ" i="1" dirty="0">
                <a:solidFill>
                  <a:srgbClr val="0070C0"/>
                </a:solidFill>
              </a:rPr>
              <a:t>k</a:t>
            </a:r>
            <a:r>
              <a:rPr lang="cs-CZ" i="1" dirty="0" smtClean="0">
                <a:solidFill>
                  <a:srgbClr val="0070C0"/>
                </a:solidFill>
              </a:rPr>
              <a:t>louzání pojmů</a:t>
            </a:r>
            <a:endParaRPr lang="cs-CZ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43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5 -4.44444E-6 L -0.25586 -0.000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60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4" grpId="0"/>
      <p:bldP spid="3" grpId="0" animBg="1"/>
      <p:bldP spid="9" grpId="0" animBg="1"/>
      <p:bldP spid="38" grpId="0" animBg="1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Zakřivená spojnice 44"/>
          <p:cNvCxnSpPr>
            <a:stCxn id="10" idx="0"/>
            <a:endCxn id="34" idx="2"/>
          </p:cNvCxnSpPr>
          <p:nvPr/>
        </p:nvCxnSpPr>
        <p:spPr>
          <a:xfrm flipH="1" flipV="1">
            <a:off x="4511069" y="1969229"/>
            <a:ext cx="3312950" cy="2302887"/>
          </a:xfrm>
          <a:prstGeom prst="curvedConnector4">
            <a:avLst>
              <a:gd name="adj1" fmla="val 98161"/>
              <a:gd name="adj2" fmla="val 60567"/>
            </a:avLst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Zakřivená spojnice 39"/>
          <p:cNvCxnSpPr>
            <a:stCxn id="8" idx="0"/>
            <a:endCxn id="34" idx="2"/>
          </p:cNvCxnSpPr>
          <p:nvPr/>
        </p:nvCxnSpPr>
        <p:spPr>
          <a:xfrm flipV="1">
            <a:off x="2551910" y="1969229"/>
            <a:ext cx="1959159" cy="2302888"/>
          </a:xfrm>
          <a:prstGeom prst="curvedConnector2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Zakřivená spojnice 36"/>
          <p:cNvCxnSpPr>
            <a:endCxn id="34" idx="2"/>
          </p:cNvCxnSpPr>
          <p:nvPr/>
        </p:nvCxnSpPr>
        <p:spPr>
          <a:xfrm rot="16200000" flipV="1">
            <a:off x="3841109" y="2639189"/>
            <a:ext cx="3205588" cy="1865668"/>
          </a:xfrm>
          <a:prstGeom prst="curvedConnector3">
            <a:avLst>
              <a:gd name="adj1" fmla="val 50000"/>
            </a:avLst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Zakřivená spojnice 35"/>
          <p:cNvCxnSpPr>
            <a:endCxn id="34" idx="2"/>
          </p:cNvCxnSpPr>
          <p:nvPr/>
        </p:nvCxnSpPr>
        <p:spPr>
          <a:xfrm rot="5400000" flipH="1" flipV="1">
            <a:off x="2171631" y="2855728"/>
            <a:ext cx="3225936" cy="1452939"/>
          </a:xfrm>
          <a:prstGeom prst="curvedConnector3">
            <a:avLst>
              <a:gd name="adj1" fmla="val 50000"/>
            </a:avLst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5988"/>
            <a:ext cx="12192000" cy="1325563"/>
          </a:xfrm>
        </p:spPr>
        <p:txBody>
          <a:bodyPr/>
          <a:lstStyle/>
          <a:p>
            <a:pPr algn="ctr"/>
            <a:r>
              <a:rPr lang="cs-CZ" dirty="0" smtClean="0"/>
              <a:t>Transdidaktika – diskurzivní pole oborových didaktik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30239" y="1825625"/>
            <a:ext cx="3566793" cy="4351338"/>
          </a:xfrm>
        </p:spPr>
        <p:txBody>
          <a:bodyPr>
            <a:normAutofit lnSpcReduction="10000"/>
          </a:bodyPr>
          <a:lstStyle/>
          <a:p>
            <a:r>
              <a:rPr lang="cs-CZ" sz="2200" dirty="0" smtClean="0"/>
              <a:t>Navzdory příslušnosti </a:t>
            </a:r>
            <a:r>
              <a:rPr lang="cs-CZ" sz="2200" dirty="0"/>
              <a:t>k rozmanitým předmětům </a:t>
            </a:r>
            <a:r>
              <a:rPr lang="cs-CZ" sz="2200" dirty="0" smtClean="0"/>
              <a:t>je oborovým didaktikám společný </a:t>
            </a:r>
            <a:r>
              <a:rPr lang="cs-CZ" sz="2200" i="1" dirty="0" smtClean="0"/>
              <a:t>didaktický </a:t>
            </a:r>
            <a:r>
              <a:rPr lang="cs-CZ" sz="2200" i="1" dirty="0"/>
              <a:t>způsob myšlení, teoretizace a výzkumu</a:t>
            </a:r>
            <a:r>
              <a:rPr lang="cs-CZ" sz="2200" dirty="0"/>
              <a:t>. </a:t>
            </a:r>
            <a:endParaRPr lang="cs-CZ" sz="2200" dirty="0" smtClean="0"/>
          </a:p>
          <a:p>
            <a:r>
              <a:rPr lang="cs-CZ" sz="2200" dirty="0"/>
              <a:t>Proto všechny oborové didaktiky mají předpoklady rozvíjet své teorie a metodologii ve společném diskurzivním poli napříč vzdělávacími předměty (Stuchlíková &amp; Janík et al., 2015, s. 448). 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570781" y="5181600"/>
            <a:ext cx="2234241" cy="94890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3333390" y="5181600"/>
            <a:ext cx="2234241" cy="94890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6096000" y="5181600"/>
            <a:ext cx="2234241" cy="94890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s odříznutým jedním rohem 7"/>
          <p:cNvSpPr/>
          <p:nvPr/>
        </p:nvSpPr>
        <p:spPr>
          <a:xfrm>
            <a:off x="823891" y="3785420"/>
            <a:ext cx="1728019" cy="973393"/>
          </a:xfrm>
          <a:prstGeom prst="snip1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s odříznutým jedním rohem 8"/>
          <p:cNvSpPr/>
          <p:nvPr/>
        </p:nvSpPr>
        <p:spPr>
          <a:xfrm>
            <a:off x="3333390" y="3785419"/>
            <a:ext cx="1728019" cy="973393"/>
          </a:xfrm>
          <a:prstGeom prst="snip1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s odříznutým jedním rohem 9"/>
          <p:cNvSpPr/>
          <p:nvPr/>
        </p:nvSpPr>
        <p:spPr>
          <a:xfrm>
            <a:off x="6096000" y="3785419"/>
            <a:ext cx="1728019" cy="973393"/>
          </a:xfrm>
          <a:prstGeom prst="snip1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576134" y="1188671"/>
            <a:ext cx="4851272" cy="12341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570781" y="5471387"/>
            <a:ext cx="2234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Vzdělávací předmět</a:t>
            </a:r>
          </a:p>
          <a:p>
            <a:pPr algn="ctr"/>
            <a:r>
              <a:rPr lang="cs-CZ" dirty="0"/>
              <a:t>A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6095999" y="5471387"/>
            <a:ext cx="2234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Vzdělávací předmět</a:t>
            </a:r>
          </a:p>
          <a:p>
            <a:pPr algn="ctr"/>
            <a:r>
              <a:rPr lang="cs-CZ" dirty="0"/>
              <a:t>C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333391" y="5471387"/>
            <a:ext cx="2234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Vzdělávací předmět</a:t>
            </a:r>
          </a:p>
          <a:p>
            <a:pPr algn="ctr"/>
            <a:r>
              <a:rPr lang="cs-CZ" dirty="0"/>
              <a:t>B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769387" y="3800273"/>
            <a:ext cx="17280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Oborová </a:t>
            </a:r>
          </a:p>
          <a:p>
            <a:pPr algn="ctr"/>
            <a:r>
              <a:rPr lang="cs-CZ" dirty="0" smtClean="0"/>
              <a:t>didaktika</a:t>
            </a:r>
          </a:p>
          <a:p>
            <a:pPr algn="ctr"/>
            <a:r>
              <a:rPr lang="cs-CZ" dirty="0"/>
              <a:t>A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6095999" y="3822694"/>
            <a:ext cx="16700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Oborová </a:t>
            </a:r>
          </a:p>
          <a:p>
            <a:pPr algn="ctr"/>
            <a:r>
              <a:rPr lang="cs-CZ" dirty="0" smtClean="0"/>
              <a:t>didaktika</a:t>
            </a:r>
          </a:p>
          <a:p>
            <a:pPr algn="ctr"/>
            <a:r>
              <a:rPr lang="cs-CZ" dirty="0"/>
              <a:t>C</a:t>
            </a:r>
          </a:p>
        </p:txBody>
      </p:sp>
      <p:sp>
        <p:nvSpPr>
          <p:cNvPr id="18" name="Obousměrná svislá šipka 17"/>
          <p:cNvSpPr/>
          <p:nvPr/>
        </p:nvSpPr>
        <p:spPr>
          <a:xfrm>
            <a:off x="1578120" y="4758812"/>
            <a:ext cx="219558" cy="422788"/>
          </a:xfrm>
          <a:prstGeom prst="upDownArrow">
            <a:avLst>
              <a:gd name="adj1" fmla="val 32352"/>
              <a:gd name="adj2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ousměrná svislá šipka 18"/>
          <p:cNvSpPr/>
          <p:nvPr/>
        </p:nvSpPr>
        <p:spPr>
          <a:xfrm>
            <a:off x="4078089" y="4772377"/>
            <a:ext cx="219558" cy="422788"/>
          </a:xfrm>
          <a:prstGeom prst="upDownArrow">
            <a:avLst>
              <a:gd name="adj1" fmla="val 32352"/>
              <a:gd name="adj2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ousměrná svislá šipka 19"/>
          <p:cNvSpPr/>
          <p:nvPr/>
        </p:nvSpPr>
        <p:spPr>
          <a:xfrm>
            <a:off x="6850230" y="4758812"/>
            <a:ext cx="209331" cy="422788"/>
          </a:xfrm>
          <a:prstGeom prst="upDownArrow">
            <a:avLst>
              <a:gd name="adj1" fmla="val 32352"/>
              <a:gd name="adj2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s odříznutými rohy na opačné straně 20"/>
          <p:cNvSpPr/>
          <p:nvPr/>
        </p:nvSpPr>
        <p:spPr>
          <a:xfrm>
            <a:off x="862597" y="2614256"/>
            <a:ext cx="1713709" cy="717755"/>
          </a:xfrm>
          <a:prstGeom prst="snip2Diag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859595" y="2653097"/>
            <a:ext cx="1728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Předmětný/é </a:t>
            </a:r>
          </a:p>
          <a:p>
            <a:pPr algn="ctr"/>
            <a:r>
              <a:rPr lang="cs-CZ" dirty="0" smtClean="0"/>
              <a:t>obor/y</a:t>
            </a:r>
            <a:endParaRPr lang="cs-CZ" dirty="0"/>
          </a:p>
        </p:txBody>
      </p:sp>
      <p:sp>
        <p:nvSpPr>
          <p:cNvPr id="24" name="Obdélník s odříznutými rohy na opačné straně 23"/>
          <p:cNvSpPr/>
          <p:nvPr/>
        </p:nvSpPr>
        <p:spPr>
          <a:xfrm>
            <a:off x="3361542" y="2648480"/>
            <a:ext cx="1713709" cy="717755"/>
          </a:xfrm>
          <a:prstGeom prst="snip2Diag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s odříznutými rohy na opačné straně 24"/>
          <p:cNvSpPr/>
          <p:nvPr/>
        </p:nvSpPr>
        <p:spPr>
          <a:xfrm>
            <a:off x="6052348" y="2622283"/>
            <a:ext cx="1713709" cy="717755"/>
          </a:xfrm>
          <a:prstGeom prst="snip2Diag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ousměrná svislá šipka 25"/>
          <p:cNvSpPr/>
          <p:nvPr/>
        </p:nvSpPr>
        <p:spPr>
          <a:xfrm>
            <a:off x="6845290" y="3357449"/>
            <a:ext cx="209331" cy="422788"/>
          </a:xfrm>
          <a:prstGeom prst="upDownArrow">
            <a:avLst>
              <a:gd name="adj1" fmla="val 32352"/>
              <a:gd name="adj2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ousměrná svislá šipka 26"/>
          <p:cNvSpPr/>
          <p:nvPr/>
        </p:nvSpPr>
        <p:spPr>
          <a:xfrm>
            <a:off x="4026804" y="3369414"/>
            <a:ext cx="393062" cy="422788"/>
          </a:xfrm>
          <a:prstGeom prst="upDownArrow">
            <a:avLst>
              <a:gd name="adj1" fmla="val 32352"/>
              <a:gd name="adj2" fmla="val 3249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ousměrná svislá šipka 27"/>
          <p:cNvSpPr/>
          <p:nvPr/>
        </p:nvSpPr>
        <p:spPr>
          <a:xfrm>
            <a:off x="1583233" y="3340038"/>
            <a:ext cx="209331" cy="422788"/>
          </a:xfrm>
          <a:prstGeom prst="upDownArrow">
            <a:avLst>
              <a:gd name="adj1" fmla="val 32352"/>
              <a:gd name="adj2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extovéPole 28"/>
          <p:cNvSpPr txBox="1"/>
          <p:nvPr/>
        </p:nvSpPr>
        <p:spPr>
          <a:xfrm>
            <a:off x="3329236" y="2694868"/>
            <a:ext cx="1728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Předmětný/é </a:t>
            </a:r>
          </a:p>
          <a:p>
            <a:pPr algn="ctr"/>
            <a:r>
              <a:rPr lang="cs-CZ" dirty="0" smtClean="0"/>
              <a:t>obor/y</a:t>
            </a:r>
            <a:endParaRPr lang="cs-CZ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6025640" y="2705936"/>
            <a:ext cx="1728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Předmětný/é </a:t>
            </a:r>
          </a:p>
          <a:p>
            <a:pPr algn="ctr"/>
            <a:r>
              <a:rPr lang="cs-CZ" dirty="0" smtClean="0"/>
              <a:t>obor/y</a:t>
            </a:r>
            <a:endParaRPr lang="cs-CZ" dirty="0"/>
          </a:p>
        </p:txBody>
      </p:sp>
      <p:sp>
        <p:nvSpPr>
          <p:cNvPr id="31" name="Zaoblený obdélník 30"/>
          <p:cNvSpPr/>
          <p:nvPr/>
        </p:nvSpPr>
        <p:spPr>
          <a:xfrm>
            <a:off x="570780" y="5174817"/>
            <a:ext cx="7759459" cy="14756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793335" y="6047992"/>
            <a:ext cx="711310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Výuka: učení/poznávání &amp; vyučování </a:t>
            </a:r>
            <a:endParaRPr lang="cs-CZ" sz="36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3" name="Ovál 32"/>
          <p:cNvSpPr/>
          <p:nvPr/>
        </p:nvSpPr>
        <p:spPr>
          <a:xfrm>
            <a:off x="3604682" y="1191485"/>
            <a:ext cx="4725557" cy="12341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délník 33"/>
          <p:cNvSpPr/>
          <p:nvPr/>
        </p:nvSpPr>
        <p:spPr>
          <a:xfrm>
            <a:off x="3723064" y="1599897"/>
            <a:ext cx="157600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  <a:r>
              <a:rPr lang="cs-CZ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ransdidaktika</a:t>
            </a:r>
            <a:endParaRPr lang="cs-CZ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1486572" y="1227663"/>
            <a:ext cx="2234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Pedagogika</a:t>
            </a:r>
          </a:p>
          <a:p>
            <a:pPr algn="ctr"/>
            <a:r>
              <a:rPr lang="cs-CZ" dirty="0" smtClean="0"/>
              <a:t>Psychologie</a:t>
            </a:r>
          </a:p>
          <a:p>
            <a:pPr algn="ctr"/>
            <a:r>
              <a:rPr lang="cs-CZ" dirty="0" smtClean="0"/>
              <a:t>Kognitivní vědy</a:t>
            </a:r>
          </a:p>
          <a:p>
            <a:pPr algn="ctr"/>
            <a:r>
              <a:rPr lang="cs-CZ" dirty="0" smtClean="0"/>
              <a:t>…</a:t>
            </a:r>
            <a:endParaRPr lang="cs-CZ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5299075" y="1573661"/>
            <a:ext cx="2234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Filozofie</a:t>
            </a:r>
          </a:p>
          <a:p>
            <a:pPr algn="ctr"/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308657" y="3812176"/>
            <a:ext cx="17280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Oborová </a:t>
            </a:r>
          </a:p>
          <a:p>
            <a:pPr algn="ctr"/>
            <a:r>
              <a:rPr lang="cs-CZ" dirty="0" smtClean="0"/>
              <a:t>didaktika</a:t>
            </a:r>
          </a:p>
          <a:p>
            <a:pPr algn="ctr"/>
            <a:r>
              <a:rPr lang="cs-CZ" dirty="0" smtClean="0"/>
              <a:t>B</a:t>
            </a:r>
          </a:p>
          <a:p>
            <a:pPr algn="ctr"/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70780" y="904567"/>
            <a:ext cx="7759459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cs-CZ" sz="3600" dirty="0" smtClean="0"/>
          </a:p>
          <a:p>
            <a:pPr algn="ctr"/>
            <a:r>
              <a:rPr lang="cs-CZ" sz="3600" dirty="0" smtClean="0"/>
              <a:t>Alternativa?</a:t>
            </a:r>
          </a:p>
          <a:p>
            <a:pPr algn="ctr"/>
            <a:endParaRPr lang="cs-CZ" sz="2800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570780" y="958607"/>
            <a:ext cx="7759459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cs-CZ" sz="3600" dirty="0" smtClean="0"/>
          </a:p>
          <a:p>
            <a:pPr algn="ctr"/>
            <a:r>
              <a:rPr lang="cs-CZ" sz="3600" dirty="0" smtClean="0"/>
              <a:t>„Slepá skvrna“</a:t>
            </a:r>
          </a:p>
          <a:p>
            <a:pPr algn="ctr"/>
            <a:endParaRPr lang="cs-CZ" sz="2800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749724" y="915256"/>
            <a:ext cx="7580515" cy="17004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„</a:t>
            </a:r>
            <a:r>
              <a:rPr lang="cs-CZ" sz="2800" dirty="0"/>
              <a:t>věda nemyslí“ </a:t>
            </a:r>
            <a:endParaRPr lang="cs-CZ" sz="2800" dirty="0" smtClean="0"/>
          </a:p>
          <a:p>
            <a:pPr algn="ctr"/>
            <a:r>
              <a:rPr lang="cs-CZ" sz="1600" dirty="0" smtClean="0"/>
              <a:t>…nevysvětluje </a:t>
            </a:r>
            <a:r>
              <a:rPr lang="cs-CZ" sz="1600" dirty="0"/>
              <a:t>„vztah svých teorií (a tedy ideální reality, kterou tyto teorie zastupují) a světa smyslů (v němž jsou tyto teorie aplikovány), ačkoliv tento vztah je </a:t>
            </a:r>
            <a:r>
              <a:rPr lang="cs-CZ" sz="1600" dirty="0" smtClean="0"/>
              <a:t>… </a:t>
            </a:r>
            <a:r>
              <a:rPr lang="cs-CZ" sz="1600" dirty="0"/>
              <a:t>na celém problému </a:t>
            </a:r>
            <a:r>
              <a:rPr lang="cs-CZ" sz="1600" i="1" dirty="0"/>
              <a:t>možnosti </a:t>
            </a:r>
            <a:r>
              <a:rPr lang="cs-CZ" sz="1600" dirty="0"/>
              <a:t>objektivního poznání tím nejzajímavějším a klíčovým“</a:t>
            </a:r>
            <a:endParaRPr lang="cs-CZ" sz="1600" dirty="0" smtClean="0"/>
          </a:p>
          <a:p>
            <a:pPr algn="ctr"/>
            <a:r>
              <a:rPr lang="cs-CZ" sz="1600" dirty="0" smtClean="0"/>
              <a:t>Kolman (2011, s. 19) ← M. Heidegger; Platon </a:t>
            </a:r>
          </a:p>
          <a:p>
            <a:pPr algn="ctr"/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35726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4" grpId="0"/>
      <p:bldP spid="5" grpId="0" animBg="1"/>
      <p:bldP spid="41" grpId="0" animBg="1"/>
      <p:bldP spid="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Konsekvence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Vytváření příležitostí k transdidaktickému diskurzu (oborových didaktiků, učitelů z praxe, odborníků z jiných oborů) v akademickém prostředí a v přípravě učitelů</a:t>
            </a:r>
          </a:p>
          <a:p>
            <a:r>
              <a:rPr lang="cs-CZ" b="1" dirty="0" smtClean="0"/>
              <a:t>Výzkum praktik (kazuistiky, resp. případové studie)</a:t>
            </a:r>
            <a:r>
              <a:rPr lang="cs-CZ" dirty="0" smtClean="0"/>
              <a:t>: ohnisko oborově didaktického/transdidaktického diskurzu.  </a:t>
            </a:r>
          </a:p>
          <a:p>
            <a:r>
              <a:rPr lang="cs-CZ" dirty="0" smtClean="0"/>
              <a:t>Co bylo doposud </a:t>
            </a:r>
            <a:r>
              <a:rPr lang="cs-CZ" dirty="0"/>
              <a:t>(a může </a:t>
            </a:r>
            <a:r>
              <a:rPr lang="cs-CZ" dirty="0" smtClean="0"/>
              <a:t>být i v budoucnu) vykonáno: </a:t>
            </a:r>
          </a:p>
          <a:p>
            <a:pPr lvl="1"/>
            <a:r>
              <a:rPr lang="cs-CZ" dirty="0" err="1" smtClean="0"/>
              <a:t>DiViWeb</a:t>
            </a:r>
            <a:r>
              <a:rPr lang="cs-CZ" dirty="0" smtClean="0"/>
              <a:t>: </a:t>
            </a:r>
            <a:r>
              <a:rPr lang="cs-CZ" u="sng" dirty="0">
                <a:hlinkClick r:id="rId2"/>
              </a:rPr>
              <a:t>http://www.ped.muni.cz/didacticaviva</a:t>
            </a:r>
            <a:r>
              <a:rPr lang="cs-CZ" u="sng" dirty="0" smtClean="0">
                <a:hlinkClick r:id="rId2"/>
              </a:rPr>
              <a:t>/</a:t>
            </a:r>
            <a:endParaRPr lang="cs-CZ" u="sng" dirty="0" smtClean="0"/>
          </a:p>
          <a:p>
            <a:pPr lvl="1"/>
            <a:r>
              <a:rPr lang="cs-CZ" dirty="0" smtClean="0"/>
              <a:t>Videokluby (IVŠV Ped F MU Brno)</a:t>
            </a:r>
          </a:p>
          <a:p>
            <a:pPr lvl="1"/>
            <a:r>
              <a:rPr lang="cs-CZ" dirty="0" smtClean="0"/>
              <a:t>Inkubační centra (Ped F UK Praha) </a:t>
            </a:r>
          </a:p>
          <a:p>
            <a:pPr lvl="1"/>
            <a:r>
              <a:rPr lang="cs-CZ" dirty="0" smtClean="0"/>
              <a:t>Studijní předměty (</a:t>
            </a:r>
            <a:r>
              <a:rPr lang="cs-CZ" i="1" dirty="0"/>
              <a:t>Reflexe a hodnocení kvality </a:t>
            </a:r>
            <a:r>
              <a:rPr lang="cs-CZ" i="1" dirty="0" smtClean="0"/>
              <a:t>výuky</a:t>
            </a:r>
            <a:r>
              <a:rPr lang="cs-CZ" b="1" dirty="0" smtClean="0"/>
              <a:t> – </a:t>
            </a:r>
            <a:r>
              <a:rPr lang="cs-CZ" dirty="0" smtClean="0"/>
              <a:t>Ped F ZČU Plzeň) 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648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 smtClean="0">
                <a:sym typeface="Wingdings" panose="05000000000000000000" pitchFamily="2" charset="2"/>
              </a:rPr>
              <a:t>                                            </a:t>
            </a:r>
            <a:endParaRPr lang="cs-CZ" sz="4000" dirty="0"/>
          </a:p>
        </p:txBody>
      </p:sp>
      <p:sp>
        <p:nvSpPr>
          <p:cNvPr id="4" name="Obdélník 3"/>
          <p:cNvSpPr/>
          <p:nvPr/>
        </p:nvSpPr>
        <p:spPr>
          <a:xfrm>
            <a:off x="5711118" y="1690688"/>
            <a:ext cx="769763" cy="92333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cs-CZ" sz="5400" b="1" cap="none" spc="0" dirty="0" smtClean="0">
                <a:ln/>
                <a:solidFill>
                  <a:schemeClr val="accent4"/>
                </a:solidFill>
                <a:effectLst/>
                <a:sym typeface="Wingdings" panose="05000000000000000000" pitchFamily="2" charset="2"/>
              </a:rPr>
              <a:t></a:t>
            </a:r>
            <a:endParaRPr lang="cs-CZ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5340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Oborové didaktiky – svorník teorie vzdělávání a vzdělávací praxe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Oborové didaktiky jsou akademické disciplíny </a:t>
            </a:r>
            <a:r>
              <a:rPr lang="cs-CZ" i="1" dirty="0"/>
              <a:t>nejúžeji spjaté se vzdělávací praxí</a:t>
            </a:r>
            <a:r>
              <a:rPr lang="cs-CZ" dirty="0"/>
              <a:t>, protože řeší stejnou problematiku jako učitelé: </a:t>
            </a:r>
            <a:endParaRPr lang="cs-CZ" dirty="0" smtClean="0"/>
          </a:p>
          <a:p>
            <a:pPr lvl="1"/>
            <a:r>
              <a:rPr lang="cs-CZ" dirty="0" smtClean="0"/>
              <a:t>jak </a:t>
            </a:r>
            <a:r>
              <a:rPr lang="cs-CZ" dirty="0"/>
              <a:t>zabezpečit co nejlepší podmínky k žákovskému učení a poznávání obsahu prostřednictvím výuky. </a:t>
            </a:r>
            <a:endParaRPr lang="cs-CZ" dirty="0" smtClean="0"/>
          </a:p>
          <a:p>
            <a:pPr lvl="1"/>
            <a:endParaRPr lang="cs-CZ" dirty="0"/>
          </a:p>
          <a:p>
            <a:r>
              <a:rPr lang="cs-CZ" dirty="0" smtClean="0"/>
              <a:t>Ve </a:t>
            </a:r>
            <a:r>
              <a:rPr lang="cs-CZ" dirty="0"/>
              <a:t>vztahu ke školní praxi výuky mívají oborové didaktiky mezi </a:t>
            </a:r>
            <a:r>
              <a:rPr lang="cs-CZ" dirty="0" smtClean="0"/>
              <a:t>(budoucími) učiteli relativně </a:t>
            </a:r>
            <a:r>
              <a:rPr lang="cs-CZ" dirty="0"/>
              <a:t>nejvyšší </a:t>
            </a:r>
            <a:r>
              <a:rPr lang="cs-CZ" dirty="0" smtClean="0"/>
              <a:t>autoritu mezi pedagogickými disciplínami.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406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5400" y="197699"/>
            <a:ext cx="1091264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Autorita oborových didaktik mezi studenty učitelství – </a:t>
            </a:r>
            <a:r>
              <a:rPr lang="cs-CZ" i="1" dirty="0" smtClean="0"/>
              <a:t>pozitivní důsledek </a:t>
            </a:r>
            <a:r>
              <a:rPr lang="cs-CZ" b="1" dirty="0" smtClean="0"/>
              <a:t>obsahové zakotvenosti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2442" y="1683956"/>
            <a:ext cx="10515600" cy="4575175"/>
          </a:xfrm>
        </p:spPr>
        <p:txBody>
          <a:bodyPr>
            <a:normAutofit fontScale="85000" lnSpcReduction="20000"/>
          </a:bodyPr>
          <a:lstStyle/>
          <a:p>
            <a:r>
              <a:rPr lang="cs-CZ" sz="2000" dirty="0" smtClean="0"/>
              <a:t>Šetření na Ped F UK v Praze březen až květen 2015, 865 respondentů,  z toho 82 % žen a 18 % mužů (vzorek svými parametry odpovídá nejdůležitějším charakteristikám zkoumané populace) </a:t>
            </a:r>
          </a:p>
          <a:p>
            <a:endParaRPr lang="cs-CZ" dirty="0" smtClean="0"/>
          </a:p>
          <a:p>
            <a:r>
              <a:rPr lang="cs-CZ" dirty="0" smtClean="0"/>
              <a:t>Většina studentů je spokojena s množstvím a kvalitou oborové přípravy v rámci oborově didaktických předmětů: </a:t>
            </a:r>
          </a:p>
          <a:p>
            <a:pPr lvl="1"/>
            <a:r>
              <a:rPr lang="cs-CZ" dirty="0" smtClean="0"/>
              <a:t>velmi důležitý předmět – 80% souhlasu (v porovnání univerzitní základ: 6%, pedagogicko-psychologická příprava: 14%), </a:t>
            </a:r>
          </a:p>
          <a:p>
            <a:pPr lvl="1"/>
            <a:r>
              <a:rPr lang="cs-CZ" dirty="0" smtClean="0"/>
              <a:t>relativně nejlepší předmět – 83 % souhlasu (v porovnání univerzitní základ: 6%, pedagogicko-psychologická příprava: 11%) . </a:t>
            </a:r>
          </a:p>
          <a:p>
            <a:r>
              <a:rPr lang="cs-CZ" dirty="0" smtClean="0"/>
              <a:t>Většina studentů navrhuje co nejširší rozsah výuky v oborových didaktikách během studia: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ředměty </a:t>
            </a:r>
            <a:r>
              <a:rPr lang="cs-CZ" dirty="0" smtClean="0"/>
              <a:t>zaměřené na didaktiku učebních předmětů by měly být zařazovány již v rámci bakalářského studia: 89 % souhlasu  </a:t>
            </a:r>
          </a:p>
          <a:p>
            <a:r>
              <a:rPr lang="cs-CZ" dirty="0" smtClean="0"/>
              <a:t>Poučení: </a:t>
            </a:r>
          </a:p>
          <a:p>
            <a:pPr lvl="1"/>
            <a:r>
              <a:rPr lang="cs-CZ" b="1" dirty="0" smtClean="0"/>
              <a:t>Ztráta syntézy? </a:t>
            </a:r>
            <a:r>
              <a:rPr lang="cs-CZ" dirty="0" smtClean="0"/>
              <a:t>Odloučení oborově didaktické přípravy od přípravy v univerzitním základu a pedagogicko-psychologické přípravy?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8790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3768" y="389188"/>
            <a:ext cx="10844463" cy="1325563"/>
          </a:xfrm>
        </p:spPr>
        <p:txBody>
          <a:bodyPr/>
          <a:lstStyle/>
          <a:p>
            <a:pPr algn="ctr"/>
            <a:r>
              <a:rPr lang="cs-CZ" dirty="0" smtClean="0"/>
              <a:t>Izolovanost oborových didaktik – </a:t>
            </a:r>
            <a:r>
              <a:rPr lang="cs-CZ" i="1" dirty="0" smtClean="0"/>
              <a:t>negativní důsledek</a:t>
            </a:r>
            <a:r>
              <a:rPr lang="cs-CZ" dirty="0" smtClean="0"/>
              <a:t> obsahové zakotvenosti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928605"/>
            <a:ext cx="10515600" cy="4712827"/>
          </a:xfrm>
        </p:spPr>
        <p:txBody>
          <a:bodyPr/>
          <a:lstStyle/>
          <a:p>
            <a:r>
              <a:rPr lang="cs-CZ" dirty="0" smtClean="0"/>
              <a:t>Rozrůzněnost </a:t>
            </a:r>
            <a:r>
              <a:rPr lang="cs-CZ" dirty="0"/>
              <a:t>oborových </a:t>
            </a:r>
            <a:r>
              <a:rPr lang="cs-CZ" dirty="0" smtClean="0"/>
              <a:t>didaktik plyne z jejich </a:t>
            </a:r>
            <a:r>
              <a:rPr lang="cs-CZ" i="1" dirty="0" smtClean="0"/>
              <a:t>obsahové zakotvenosti </a:t>
            </a:r>
            <a:r>
              <a:rPr lang="cs-CZ" dirty="0" smtClean="0"/>
              <a:t>ve </a:t>
            </a:r>
            <a:r>
              <a:rPr lang="cs-CZ" dirty="0"/>
              <a:t>všeobecně vzdělávacích </a:t>
            </a:r>
            <a:r>
              <a:rPr lang="cs-CZ" dirty="0" smtClean="0"/>
              <a:t>předmětech školní praxe. </a:t>
            </a:r>
          </a:p>
          <a:p>
            <a:pPr lvl="1"/>
            <a:r>
              <a:rPr lang="cs-CZ" dirty="0" smtClean="0"/>
              <a:t>Obsahové zakotvení oborovým didaktikám umožňuje </a:t>
            </a:r>
            <a:r>
              <a:rPr lang="cs-CZ" dirty="0"/>
              <a:t>věnovat se soustředěně tematice určitého (odborného) obsahu (resp. obsahové transformace) a přiklání je </a:t>
            </a:r>
            <a:r>
              <a:rPr lang="cs-CZ" dirty="0" smtClean="0"/>
              <a:t>jak k </a:t>
            </a:r>
            <a:r>
              <a:rPr lang="cs-CZ" b="1" dirty="0" smtClean="0"/>
              <a:t>realitě vzdělávacích předmětů ve školní praxi</a:t>
            </a:r>
            <a:r>
              <a:rPr lang="cs-CZ" dirty="0" smtClean="0"/>
              <a:t>, tak k</a:t>
            </a:r>
            <a:r>
              <a:rPr lang="cs-CZ" dirty="0"/>
              <a:t> příslušným </a:t>
            </a:r>
            <a:r>
              <a:rPr lang="cs-CZ" b="1" dirty="0" smtClean="0"/>
              <a:t>předmětným oborům</a:t>
            </a:r>
            <a:r>
              <a:rPr lang="cs-CZ" dirty="0" smtClean="0"/>
              <a:t>. </a:t>
            </a:r>
          </a:p>
          <a:p>
            <a:pPr lvl="1"/>
            <a:r>
              <a:rPr lang="cs-CZ" dirty="0" smtClean="0"/>
              <a:t>Obsahové zakotvení je ale provázáno s nutností porozumět </a:t>
            </a:r>
            <a:r>
              <a:rPr lang="cs-CZ" b="1" dirty="0" smtClean="0"/>
              <a:t>obecným antropologickým a ontogenetickým podmínkám poznávání a učení </a:t>
            </a:r>
            <a:r>
              <a:rPr lang="cs-CZ" dirty="0" smtClean="0"/>
              <a:t>(filozofie, psychologie, pedagogika…), a tak způsobuje </a:t>
            </a:r>
            <a:r>
              <a:rPr lang="cs-CZ" b="1" dirty="0" smtClean="0"/>
              <a:t>badatelskou výlučnost oborových didaktik</a:t>
            </a:r>
            <a:r>
              <a:rPr lang="cs-CZ" dirty="0" smtClean="0"/>
              <a:t>.</a:t>
            </a:r>
            <a:r>
              <a:rPr lang="cs-CZ" b="1" dirty="0" smtClean="0"/>
              <a:t> </a:t>
            </a:r>
            <a:endParaRPr lang="cs-CZ" dirty="0" smtClean="0"/>
          </a:p>
          <a:p>
            <a:pPr lvl="1"/>
            <a:r>
              <a:rPr lang="cs-CZ" dirty="0" smtClean="0"/>
              <a:t>Badatelská výlučnost oborových didaktik vyvolává </a:t>
            </a:r>
            <a:r>
              <a:rPr lang="cs-CZ" dirty="0"/>
              <a:t>aktuální </a:t>
            </a:r>
            <a:r>
              <a:rPr lang="cs-CZ" dirty="0" smtClean="0"/>
              <a:t>a v současnosti nedostatečně řešený problém</a:t>
            </a:r>
            <a:r>
              <a:rPr lang="cs-CZ" dirty="0"/>
              <a:t>: </a:t>
            </a:r>
            <a:r>
              <a:rPr lang="cs-CZ" dirty="0" smtClean="0"/>
              <a:t>relativní </a:t>
            </a:r>
            <a:r>
              <a:rPr lang="cs-CZ" b="1" dirty="0"/>
              <a:t>izolovanost diskurzivních polí</a:t>
            </a:r>
            <a:r>
              <a:rPr lang="cs-CZ" dirty="0"/>
              <a:t> jednotlivých oborových didaktik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485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Zakřivená spojnice 36"/>
          <p:cNvCxnSpPr>
            <a:endCxn id="34" idx="2"/>
          </p:cNvCxnSpPr>
          <p:nvPr/>
        </p:nvCxnSpPr>
        <p:spPr>
          <a:xfrm rot="16200000" flipV="1">
            <a:off x="3860831" y="2576664"/>
            <a:ext cx="3246815" cy="1990190"/>
          </a:xfrm>
          <a:prstGeom prst="curvedConnector3">
            <a:avLst>
              <a:gd name="adj1" fmla="val 50000"/>
            </a:avLst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Zakřivená spojnice 35"/>
          <p:cNvCxnSpPr>
            <a:endCxn id="34" idx="2"/>
          </p:cNvCxnSpPr>
          <p:nvPr/>
        </p:nvCxnSpPr>
        <p:spPr>
          <a:xfrm rot="5400000" flipH="1" flipV="1">
            <a:off x="2300676" y="2983784"/>
            <a:ext cx="3223900" cy="1153034"/>
          </a:xfrm>
          <a:prstGeom prst="curvedConnector3">
            <a:avLst>
              <a:gd name="adj1" fmla="val 50000"/>
            </a:avLst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0780" y="125883"/>
            <a:ext cx="10515600" cy="1325563"/>
          </a:xfrm>
        </p:spPr>
        <p:txBody>
          <a:bodyPr/>
          <a:lstStyle/>
          <a:p>
            <a:r>
              <a:rPr lang="cs-CZ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Izolace v diskurzivním poli oborových didaktik </a:t>
            </a:r>
            <a:endParaRPr lang="cs-CZ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13318" y="1948351"/>
            <a:ext cx="3340651" cy="4621329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Výlučnost badatelského předmětu oborových didaktik</a:t>
            </a:r>
          </a:p>
          <a:p>
            <a:pPr marL="685800" lvl="3">
              <a:spcBef>
                <a:spcPts val="1000"/>
              </a:spcBef>
            </a:pPr>
            <a:r>
              <a:rPr lang="cs-CZ" b="1" dirty="0"/>
              <a:t>Příliš ohraničené pole </a:t>
            </a:r>
            <a:r>
              <a:rPr lang="cs-CZ" b="1" dirty="0" smtClean="0"/>
              <a:t>diskurzu</a:t>
            </a:r>
          </a:p>
          <a:p>
            <a:pPr marL="685800" lvl="3">
              <a:spcBef>
                <a:spcPts val="1000"/>
              </a:spcBef>
            </a:pPr>
            <a:r>
              <a:rPr lang="cs-CZ" b="1" dirty="0" smtClean="0"/>
              <a:t>Oslabení syntézy  </a:t>
            </a:r>
            <a:endParaRPr lang="cs-CZ" b="1" dirty="0"/>
          </a:p>
          <a:p>
            <a:r>
              <a:rPr lang="cs-CZ" dirty="0" smtClean="0"/>
              <a:t>Nedostatek teorie („metodikaření“) </a:t>
            </a:r>
          </a:p>
          <a:p>
            <a:r>
              <a:rPr lang="cs-CZ" dirty="0" smtClean="0"/>
              <a:t>Důsledek v akademické praxi: </a:t>
            </a:r>
            <a:r>
              <a:rPr lang="cs-CZ" dirty="0"/>
              <a:t>slabost odborného diskurzu oborových didaktik</a:t>
            </a:r>
          </a:p>
          <a:p>
            <a:pPr lvl="2"/>
            <a:r>
              <a:rPr lang="cs-CZ" dirty="0" smtClean="0"/>
              <a:t>nadměrná </a:t>
            </a:r>
            <a:r>
              <a:rPr lang="cs-CZ" dirty="0"/>
              <a:t>závislost na předmětném </a:t>
            </a:r>
            <a:r>
              <a:rPr lang="cs-CZ" dirty="0" smtClean="0"/>
              <a:t>oboru, nebo</a:t>
            </a:r>
            <a:endParaRPr lang="cs-CZ" dirty="0"/>
          </a:p>
          <a:p>
            <a:pPr lvl="2"/>
            <a:r>
              <a:rPr lang="cs-CZ" dirty="0" smtClean="0"/>
              <a:t>nadměrná </a:t>
            </a:r>
            <a:r>
              <a:rPr lang="cs-CZ" dirty="0"/>
              <a:t>závislost na pedagogice </a:t>
            </a:r>
          </a:p>
          <a:p>
            <a:pPr lvl="1"/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570781" y="5181600"/>
            <a:ext cx="2234241" cy="94890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3333390" y="5181600"/>
            <a:ext cx="2234241" cy="94890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6096000" y="5181600"/>
            <a:ext cx="2234241" cy="94890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s odříznutým jedním rohem 7"/>
          <p:cNvSpPr/>
          <p:nvPr/>
        </p:nvSpPr>
        <p:spPr>
          <a:xfrm>
            <a:off x="823891" y="3785420"/>
            <a:ext cx="1728019" cy="973393"/>
          </a:xfrm>
          <a:prstGeom prst="snip1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s odříznutým jedním rohem 8"/>
          <p:cNvSpPr/>
          <p:nvPr/>
        </p:nvSpPr>
        <p:spPr>
          <a:xfrm>
            <a:off x="3333390" y="3785419"/>
            <a:ext cx="1728019" cy="973393"/>
          </a:xfrm>
          <a:prstGeom prst="snip1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s odříznutým jedním rohem 9"/>
          <p:cNvSpPr/>
          <p:nvPr/>
        </p:nvSpPr>
        <p:spPr>
          <a:xfrm>
            <a:off x="6137332" y="3785419"/>
            <a:ext cx="1686687" cy="973393"/>
          </a:xfrm>
          <a:prstGeom prst="snip1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576134" y="1188671"/>
            <a:ext cx="4851272" cy="12341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570781" y="5471387"/>
            <a:ext cx="2234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Vzdělávací předmět</a:t>
            </a:r>
          </a:p>
          <a:p>
            <a:pPr algn="ctr"/>
            <a:r>
              <a:rPr lang="cs-CZ" dirty="0"/>
              <a:t>A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6095999" y="5471387"/>
            <a:ext cx="2234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Vzdělávací předmět</a:t>
            </a:r>
          </a:p>
          <a:p>
            <a:pPr algn="ctr"/>
            <a:r>
              <a:rPr lang="cs-CZ" dirty="0"/>
              <a:t>C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333391" y="5471387"/>
            <a:ext cx="2234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Vzdělávací předmět</a:t>
            </a:r>
          </a:p>
          <a:p>
            <a:pPr algn="ctr"/>
            <a:r>
              <a:rPr lang="cs-CZ" dirty="0"/>
              <a:t>B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769387" y="3800273"/>
            <a:ext cx="17280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Oborová </a:t>
            </a:r>
          </a:p>
          <a:p>
            <a:pPr algn="ctr"/>
            <a:r>
              <a:rPr lang="cs-CZ" dirty="0" smtClean="0"/>
              <a:t>didaktika</a:t>
            </a:r>
          </a:p>
          <a:p>
            <a:pPr algn="ctr"/>
            <a:r>
              <a:rPr lang="cs-CZ" dirty="0"/>
              <a:t>A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3308657" y="3812176"/>
            <a:ext cx="17280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Oborová </a:t>
            </a:r>
          </a:p>
          <a:p>
            <a:pPr algn="ctr"/>
            <a:r>
              <a:rPr lang="cs-CZ" dirty="0" smtClean="0"/>
              <a:t>didaktika</a:t>
            </a:r>
          </a:p>
          <a:p>
            <a:pPr algn="ctr"/>
            <a:r>
              <a:rPr lang="cs-CZ" dirty="0" smtClean="0"/>
              <a:t>B</a:t>
            </a:r>
          </a:p>
          <a:p>
            <a:pPr algn="ctr"/>
            <a:endParaRPr lang="cs-CZ" dirty="0"/>
          </a:p>
        </p:txBody>
      </p:sp>
      <p:sp>
        <p:nvSpPr>
          <p:cNvPr id="18" name="Obousměrná svislá šipka 17"/>
          <p:cNvSpPr/>
          <p:nvPr/>
        </p:nvSpPr>
        <p:spPr>
          <a:xfrm>
            <a:off x="1578120" y="4758812"/>
            <a:ext cx="219558" cy="422788"/>
          </a:xfrm>
          <a:prstGeom prst="upDownArrow">
            <a:avLst>
              <a:gd name="adj1" fmla="val 32352"/>
              <a:gd name="adj2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ousměrná svislá šipka 18"/>
          <p:cNvSpPr/>
          <p:nvPr/>
        </p:nvSpPr>
        <p:spPr>
          <a:xfrm>
            <a:off x="4078089" y="4772377"/>
            <a:ext cx="219558" cy="422788"/>
          </a:xfrm>
          <a:prstGeom prst="upDownArrow">
            <a:avLst>
              <a:gd name="adj1" fmla="val 32352"/>
              <a:gd name="adj2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ousměrná svislá šipka 19"/>
          <p:cNvSpPr/>
          <p:nvPr/>
        </p:nvSpPr>
        <p:spPr>
          <a:xfrm>
            <a:off x="6850230" y="4758812"/>
            <a:ext cx="209331" cy="422788"/>
          </a:xfrm>
          <a:prstGeom prst="upDownArrow">
            <a:avLst>
              <a:gd name="adj1" fmla="val 32352"/>
              <a:gd name="adj2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s odříznutými rohy na opačné straně 20"/>
          <p:cNvSpPr/>
          <p:nvPr/>
        </p:nvSpPr>
        <p:spPr>
          <a:xfrm>
            <a:off x="862597" y="2614256"/>
            <a:ext cx="1713709" cy="717755"/>
          </a:xfrm>
          <a:prstGeom prst="snip2Diag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859595" y="2653097"/>
            <a:ext cx="1728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Předmětný/é </a:t>
            </a:r>
          </a:p>
          <a:p>
            <a:pPr algn="ctr"/>
            <a:r>
              <a:rPr lang="cs-CZ" dirty="0" smtClean="0"/>
              <a:t>obor/y</a:t>
            </a:r>
            <a:endParaRPr lang="cs-CZ" dirty="0"/>
          </a:p>
        </p:txBody>
      </p:sp>
      <p:sp>
        <p:nvSpPr>
          <p:cNvPr id="24" name="Obdélník s odříznutými rohy na opačné straně 23"/>
          <p:cNvSpPr/>
          <p:nvPr/>
        </p:nvSpPr>
        <p:spPr>
          <a:xfrm>
            <a:off x="3340544" y="2639277"/>
            <a:ext cx="1713709" cy="717755"/>
          </a:xfrm>
          <a:prstGeom prst="snip2Diag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s odříznutými rohy na opačné straně 24"/>
          <p:cNvSpPr/>
          <p:nvPr/>
        </p:nvSpPr>
        <p:spPr>
          <a:xfrm>
            <a:off x="6052348" y="2622283"/>
            <a:ext cx="1713709" cy="717755"/>
          </a:xfrm>
          <a:prstGeom prst="snip2Diag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ousměrná svislá šipka 25"/>
          <p:cNvSpPr/>
          <p:nvPr/>
        </p:nvSpPr>
        <p:spPr>
          <a:xfrm>
            <a:off x="6845290" y="3357449"/>
            <a:ext cx="209331" cy="422788"/>
          </a:xfrm>
          <a:prstGeom prst="upDownArrow">
            <a:avLst>
              <a:gd name="adj1" fmla="val 32352"/>
              <a:gd name="adj2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ousměrná svislá šipka 26"/>
          <p:cNvSpPr/>
          <p:nvPr/>
        </p:nvSpPr>
        <p:spPr>
          <a:xfrm>
            <a:off x="4026804" y="3369414"/>
            <a:ext cx="393062" cy="422788"/>
          </a:xfrm>
          <a:prstGeom prst="upDownArrow">
            <a:avLst>
              <a:gd name="adj1" fmla="val 32352"/>
              <a:gd name="adj2" fmla="val 3249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ousměrná svislá šipka 27"/>
          <p:cNvSpPr/>
          <p:nvPr/>
        </p:nvSpPr>
        <p:spPr>
          <a:xfrm>
            <a:off x="1583233" y="3340038"/>
            <a:ext cx="209331" cy="422788"/>
          </a:xfrm>
          <a:prstGeom prst="upDownArrow">
            <a:avLst>
              <a:gd name="adj1" fmla="val 32352"/>
              <a:gd name="adj2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extovéPole 28"/>
          <p:cNvSpPr txBox="1"/>
          <p:nvPr/>
        </p:nvSpPr>
        <p:spPr>
          <a:xfrm>
            <a:off x="3329236" y="2694868"/>
            <a:ext cx="1728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Předmětný/é </a:t>
            </a:r>
          </a:p>
          <a:p>
            <a:pPr algn="ctr"/>
            <a:r>
              <a:rPr lang="cs-CZ" dirty="0" smtClean="0"/>
              <a:t>obor/y</a:t>
            </a:r>
            <a:endParaRPr lang="cs-CZ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5990831" y="2668756"/>
            <a:ext cx="1728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Předmětný/é </a:t>
            </a:r>
          </a:p>
          <a:p>
            <a:pPr algn="ctr"/>
            <a:r>
              <a:rPr lang="cs-CZ" dirty="0" smtClean="0"/>
              <a:t>obor/y</a:t>
            </a:r>
            <a:endParaRPr lang="cs-CZ" dirty="0"/>
          </a:p>
        </p:txBody>
      </p:sp>
      <p:sp>
        <p:nvSpPr>
          <p:cNvPr id="31" name="Zaoblený obdélník 30"/>
          <p:cNvSpPr/>
          <p:nvPr/>
        </p:nvSpPr>
        <p:spPr>
          <a:xfrm>
            <a:off x="570780" y="5174817"/>
            <a:ext cx="7759459" cy="14756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793335" y="6047992"/>
            <a:ext cx="711310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Výuka: učení/poznávání &amp; vyučování </a:t>
            </a:r>
            <a:endParaRPr lang="cs-CZ" sz="36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3" name="Ovál 32"/>
          <p:cNvSpPr/>
          <p:nvPr/>
        </p:nvSpPr>
        <p:spPr>
          <a:xfrm>
            <a:off x="3604682" y="1191485"/>
            <a:ext cx="4725557" cy="12341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délník 33"/>
          <p:cNvSpPr/>
          <p:nvPr/>
        </p:nvSpPr>
        <p:spPr>
          <a:xfrm>
            <a:off x="3681966" y="1363576"/>
            <a:ext cx="161435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?</a:t>
            </a:r>
            <a:r>
              <a:rPr lang="cs-CZ" sz="2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obsah</a:t>
            </a:r>
            <a:r>
              <a:rPr lang="cs-CZ" sz="20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?</a:t>
            </a:r>
          </a:p>
          <a:p>
            <a:pPr algn="ctr"/>
            <a:r>
              <a:rPr lang="cs-CZ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Slabá obecná didaktika</a:t>
            </a:r>
            <a:endParaRPr lang="cs-CZ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1486572" y="1227663"/>
            <a:ext cx="2234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Pedagogika</a:t>
            </a:r>
          </a:p>
          <a:p>
            <a:pPr algn="ctr"/>
            <a:r>
              <a:rPr lang="cs-CZ" dirty="0" smtClean="0"/>
              <a:t>Psychologie</a:t>
            </a:r>
          </a:p>
          <a:p>
            <a:pPr algn="ctr"/>
            <a:r>
              <a:rPr lang="cs-CZ" dirty="0" smtClean="0"/>
              <a:t>Kognitivní vědy</a:t>
            </a:r>
          </a:p>
          <a:p>
            <a:pPr algn="ctr"/>
            <a:r>
              <a:rPr lang="cs-CZ" dirty="0" smtClean="0"/>
              <a:t>…</a:t>
            </a:r>
            <a:endParaRPr lang="cs-CZ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4923243" y="1533928"/>
            <a:ext cx="2234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Filozofie</a:t>
            </a:r>
          </a:p>
          <a:p>
            <a:pPr algn="ctr"/>
            <a:endParaRPr lang="cs-CZ" dirty="0"/>
          </a:p>
        </p:txBody>
      </p:sp>
      <p:sp>
        <p:nvSpPr>
          <p:cNvPr id="5" name="Šrafovaná šipka doprava 4"/>
          <p:cNvSpPr/>
          <p:nvPr/>
        </p:nvSpPr>
        <p:spPr>
          <a:xfrm rot="16200000">
            <a:off x="4257081" y="3447340"/>
            <a:ext cx="2677423" cy="754636"/>
          </a:xfrm>
          <a:prstGeom prst="stripedRightArrow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bdélník 34"/>
          <p:cNvSpPr/>
          <p:nvPr/>
        </p:nvSpPr>
        <p:spPr>
          <a:xfrm rot="20631857">
            <a:off x="4945808" y="1407628"/>
            <a:ext cx="482427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studium podmínek poznávání a učení</a:t>
            </a:r>
          </a:p>
          <a:p>
            <a:pPr algn="ctr"/>
            <a:r>
              <a:rPr lang="cs-CZ" sz="2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smyslová zkušenost &amp; jazyk </a:t>
            </a:r>
            <a:endParaRPr lang="cs-CZ" sz="24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9" name="Obdélník 38"/>
          <p:cNvSpPr/>
          <p:nvPr/>
        </p:nvSpPr>
        <p:spPr>
          <a:xfrm rot="16200000">
            <a:off x="4300606" y="3622847"/>
            <a:ext cx="25367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Syntéza: abstrakce</a:t>
            </a:r>
            <a:endParaRPr lang="cs-CZ" sz="2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137332" y="3833540"/>
            <a:ext cx="1574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Oborová </a:t>
            </a:r>
          </a:p>
          <a:p>
            <a:pPr algn="ctr"/>
            <a:r>
              <a:rPr lang="cs-CZ" dirty="0" smtClean="0"/>
              <a:t>didaktika</a:t>
            </a:r>
          </a:p>
          <a:p>
            <a:pPr algn="ctr"/>
            <a:r>
              <a:rPr lang="cs-CZ" dirty="0"/>
              <a:t>C</a:t>
            </a:r>
          </a:p>
        </p:txBody>
      </p:sp>
      <p:sp>
        <p:nvSpPr>
          <p:cNvPr id="40" name="Šrafovaná šipka doprava 39"/>
          <p:cNvSpPr/>
          <p:nvPr/>
        </p:nvSpPr>
        <p:spPr>
          <a:xfrm rot="16200000">
            <a:off x="1620077" y="3456221"/>
            <a:ext cx="2677423" cy="754636"/>
          </a:xfrm>
          <a:prstGeom prst="stripedRightArrow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bdélník 40"/>
          <p:cNvSpPr/>
          <p:nvPr/>
        </p:nvSpPr>
        <p:spPr>
          <a:xfrm rot="16200000">
            <a:off x="1674287" y="3622722"/>
            <a:ext cx="25367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Syntéza: abstrakce</a:t>
            </a:r>
            <a:endParaRPr lang="cs-CZ" sz="2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598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5" dur="200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200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200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0" dur="200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00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00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00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4" grpId="0"/>
      <p:bldP spid="5" grpId="0" animBg="1"/>
      <p:bldP spid="35" grpId="0"/>
      <p:bldP spid="39" grpId="0"/>
      <p:bldP spid="40" grpId="0" animBg="1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Výzkum: koncepční východisko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Nárok na vědecký status oborových didaktik s udržením syntetické povahy kontaktu se vzdělávací praxí → propojení </a:t>
            </a:r>
            <a:r>
              <a:rPr lang="cs-CZ" b="1" dirty="0" smtClean="0"/>
              <a:t>empirického výzkumu</a:t>
            </a:r>
            <a:r>
              <a:rPr lang="cs-CZ" dirty="0" smtClean="0"/>
              <a:t> s </a:t>
            </a:r>
            <a:r>
              <a:rPr lang="cs-CZ" b="1" dirty="0" smtClean="0"/>
              <a:t>teorií</a:t>
            </a:r>
            <a:r>
              <a:rPr lang="cs-CZ" dirty="0" smtClean="0"/>
              <a:t> prostřednictvím </a:t>
            </a:r>
            <a:r>
              <a:rPr lang="cs-CZ" b="1" dirty="0" smtClean="0"/>
              <a:t>explikace zjištěných faktů</a:t>
            </a:r>
            <a:r>
              <a:rPr lang="cs-CZ" dirty="0" smtClean="0"/>
              <a:t>.   </a:t>
            </a:r>
          </a:p>
          <a:p>
            <a:pPr lvl="1"/>
            <a:r>
              <a:rPr lang="cs-CZ" dirty="0" smtClean="0"/>
              <a:t>Maximální nárok: </a:t>
            </a:r>
            <a:r>
              <a:rPr lang="cs-CZ" i="1" dirty="0" smtClean="0"/>
              <a:t>„Empirický </a:t>
            </a:r>
            <a:r>
              <a:rPr lang="cs-CZ" i="1" dirty="0"/>
              <a:t>vědecký systém musí dovolovat své vyvrácení zkušeností“</a:t>
            </a:r>
            <a:r>
              <a:rPr lang="cs-CZ" dirty="0"/>
              <a:t> </a:t>
            </a:r>
            <a:r>
              <a:rPr lang="cs-CZ" dirty="0" smtClean="0"/>
              <a:t>– princip falzifikace založený na deduktivní metodě spojené s empirickým ověřováním (Popper</a:t>
            </a:r>
            <a:r>
              <a:rPr lang="cs-CZ" dirty="0"/>
              <a:t>, 1997, s. 20</a:t>
            </a:r>
            <a:r>
              <a:rPr lang="cs-CZ" dirty="0" smtClean="0"/>
              <a:t>)</a:t>
            </a:r>
          </a:p>
          <a:p>
            <a:r>
              <a:rPr lang="cs-CZ" i="1" dirty="0"/>
              <a:t>Porozumění </a:t>
            </a:r>
            <a:r>
              <a:rPr lang="cs-CZ" i="1" dirty="0" smtClean="0"/>
              <a:t>charakteristické povaze </a:t>
            </a:r>
            <a:r>
              <a:rPr lang="cs-CZ" i="1" dirty="0"/>
              <a:t>faktů </a:t>
            </a:r>
            <a:r>
              <a:rPr lang="cs-CZ" dirty="0"/>
              <a:t>je důležitou podmínkou pro pochopení specifického charakteru </a:t>
            </a:r>
            <a:r>
              <a:rPr lang="cs-CZ" dirty="0" smtClean="0"/>
              <a:t>příslušné </a:t>
            </a:r>
            <a:r>
              <a:rPr lang="cs-CZ" dirty="0"/>
              <a:t>badatelské </a:t>
            </a:r>
            <a:r>
              <a:rPr lang="cs-CZ" dirty="0" smtClean="0"/>
              <a:t>disciplíny s ohledem na klíčový vztah mezi teorií a faktografií.</a:t>
            </a:r>
          </a:p>
          <a:p>
            <a:pPr lvl="1"/>
            <a:r>
              <a:rPr lang="cs-CZ" dirty="0" smtClean="0"/>
              <a:t>„Vědecké faktum a vědecká teorie nejsou navzájem … kategoricky oddělitelné: (Kuhn, 1997, s. 20).  </a:t>
            </a:r>
          </a:p>
          <a:p>
            <a:r>
              <a:rPr lang="cs-CZ" dirty="0" smtClean="0"/>
              <a:t>Oborové didaktiky jsou svou povahou sociohumanitní disciplíny i tehdy, pokud se vztahují k přírodovědným předmětům nebo k matematice. </a:t>
            </a:r>
          </a:p>
          <a:p>
            <a:r>
              <a:rPr lang="cs-CZ" dirty="0" smtClean="0"/>
              <a:t>V </a:t>
            </a:r>
            <a:r>
              <a:rPr lang="cs-CZ" dirty="0" smtClean="0"/>
              <a:t>sociohumanitních vědách a speciálně v didaktice jsou fakty v principu nikoliv extensionální, ale intensionální povahy: jsou to „reprezentace reprezentací“ (Giddensova </a:t>
            </a:r>
            <a:r>
              <a:rPr lang="cs-CZ" i="1" dirty="0" smtClean="0"/>
              <a:t>dvojí hermeneutika</a:t>
            </a:r>
            <a:r>
              <a:rPr lang="cs-CZ" dirty="0" smtClean="0"/>
              <a:t>) – „rozum zkoumá /ne/rozumnost“. </a:t>
            </a:r>
          </a:p>
          <a:p>
            <a:pPr lvl="1"/>
            <a:r>
              <a:rPr lang="cs-CZ" sz="2800" dirty="0" smtClean="0"/>
              <a:t>„Intensionální“ fakt je založen na </a:t>
            </a:r>
            <a:r>
              <a:rPr lang="cs-CZ" sz="2800" b="1" dirty="0" smtClean="0"/>
              <a:t>studiu lidských praktik </a:t>
            </a:r>
            <a:r>
              <a:rPr lang="cs-CZ" sz="2800" dirty="0" smtClean="0"/>
              <a:t>→</a:t>
            </a:r>
            <a:r>
              <a:rPr lang="cs-CZ" sz="2800" b="1" dirty="0" smtClean="0"/>
              <a:t> objektivizace </a:t>
            </a:r>
            <a:r>
              <a:rPr lang="cs-CZ" sz="2800" b="1" dirty="0" err="1" smtClean="0"/>
              <a:t>psychosociokulturní</a:t>
            </a:r>
            <a:r>
              <a:rPr lang="cs-CZ" sz="2800" b="1" dirty="0" smtClean="0"/>
              <a:t> </a:t>
            </a:r>
            <a:r>
              <a:rPr lang="cs-CZ" sz="2800" b="1" dirty="0" smtClean="0"/>
              <a:t>reality </a:t>
            </a:r>
            <a:r>
              <a:rPr lang="cs-CZ" sz="2800" dirty="0" smtClean="0"/>
              <a:t>     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8550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Šrafovaná šipka doprava 7"/>
          <p:cNvSpPr/>
          <p:nvPr/>
        </p:nvSpPr>
        <p:spPr>
          <a:xfrm rot="16200000">
            <a:off x="4205181" y="3527870"/>
            <a:ext cx="2086670" cy="994927"/>
          </a:xfrm>
          <a:prstGeom prst="stripedRightArrow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Kosoúhelník 3"/>
          <p:cNvSpPr/>
          <p:nvPr/>
        </p:nvSpPr>
        <p:spPr>
          <a:xfrm>
            <a:off x="2255389" y="4734523"/>
            <a:ext cx="7375585" cy="1406106"/>
          </a:xfrm>
          <a:prstGeom prst="parallelogram">
            <a:avLst/>
          </a:prstGeom>
          <a:noFill/>
          <a:ln w="1905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</a:endParaRPr>
          </a:p>
        </p:txBody>
      </p:sp>
      <p:sp>
        <p:nvSpPr>
          <p:cNvPr id="15" name="Šrafovaná šipka doprava 14"/>
          <p:cNvSpPr/>
          <p:nvPr/>
        </p:nvSpPr>
        <p:spPr>
          <a:xfrm rot="5400000">
            <a:off x="5258187" y="3671203"/>
            <a:ext cx="2086670" cy="994927"/>
          </a:xfrm>
          <a:prstGeom prst="stripedRightArrow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789" y="140408"/>
            <a:ext cx="11622506" cy="1325563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/>
              <a:t>Objektivizace v učitelství: problém analytického rozštěpu syntetické zkušenosti </a:t>
            </a:r>
            <a:endParaRPr lang="cs-CZ" sz="4000" dirty="0"/>
          </a:p>
        </p:txBody>
      </p:sp>
      <p:sp>
        <p:nvSpPr>
          <p:cNvPr id="5" name="Obdélník 4"/>
          <p:cNvSpPr/>
          <p:nvPr/>
        </p:nvSpPr>
        <p:spPr>
          <a:xfrm>
            <a:off x="2255389" y="5178059"/>
            <a:ext cx="701643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54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Realita výuky</a:t>
            </a:r>
            <a:endParaRPr lang="cs-CZ" sz="5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7" name="Ovál 16"/>
          <p:cNvSpPr/>
          <p:nvPr/>
        </p:nvSpPr>
        <p:spPr>
          <a:xfrm>
            <a:off x="4258650" y="3520577"/>
            <a:ext cx="3116825" cy="109467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UČITEL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znalost obsahu </a:t>
            </a:r>
            <a:endParaRPr lang="cs-CZ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Ovál 5"/>
          <p:cNvSpPr/>
          <p:nvPr/>
        </p:nvSpPr>
        <p:spPr>
          <a:xfrm>
            <a:off x="4265151" y="3479972"/>
            <a:ext cx="3116825" cy="117987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UČITEL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didaktická znalost obsahu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172932" y="1949148"/>
            <a:ext cx="10534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endParaRPr lang="cs-CZ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084636" y="1767841"/>
            <a:ext cx="3889325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cs-CZ" sz="3200" b="1" cap="none" spc="0" dirty="0" smtClean="0">
                <a:ln/>
                <a:solidFill>
                  <a:schemeClr val="accent3"/>
                </a:solidFill>
                <a:effectLst/>
              </a:rPr>
              <a:t>Předmětný/é obor/y </a:t>
            </a:r>
          </a:p>
          <a:p>
            <a:pPr algn="ctr"/>
            <a:r>
              <a:rPr lang="cs-CZ" sz="3200" b="1" cap="none" spc="0" dirty="0" smtClean="0">
                <a:ln/>
                <a:solidFill>
                  <a:schemeClr val="accent3"/>
                </a:solidFill>
                <a:effectLst/>
              </a:rPr>
              <a:t>ve výuce</a:t>
            </a:r>
            <a:endParaRPr lang="cs-CZ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4227080" y="1774235"/>
            <a:ext cx="3552028" cy="1077218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cs-CZ" sz="3200" b="1" cap="none" spc="0" dirty="0" smtClean="0">
                <a:ln/>
                <a:solidFill>
                  <a:schemeClr val="accent3"/>
                </a:solidFill>
                <a:effectLst/>
              </a:rPr>
              <a:t>Učitelská zkušenost</a:t>
            </a:r>
          </a:p>
          <a:p>
            <a:pPr algn="ctr"/>
            <a:r>
              <a:rPr lang="cs-CZ" sz="3200" b="1" dirty="0" smtClean="0">
                <a:ln/>
                <a:solidFill>
                  <a:schemeClr val="accent3"/>
                </a:solidFill>
              </a:rPr>
              <a:t>(z) výuky</a:t>
            </a:r>
            <a:endParaRPr lang="cs-CZ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5683" y="1560181"/>
            <a:ext cx="408946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dirty="0" smtClean="0"/>
              <a:t>Oborový fakt (ideálně typický výrok): </a:t>
            </a:r>
          </a:p>
          <a:p>
            <a:pPr>
              <a:spcAft>
                <a:spcPts val="600"/>
              </a:spcAft>
            </a:pPr>
            <a:r>
              <a:rPr lang="cs-CZ" i="1" dirty="0" smtClean="0"/>
              <a:t>Karlova univerzita byla založena roku 1348. </a:t>
            </a:r>
          </a:p>
          <a:p>
            <a:pPr>
              <a:spcAft>
                <a:spcPts val="600"/>
              </a:spcAft>
            </a:pPr>
            <a:endParaRPr lang="cs-CZ" sz="1000" i="1" dirty="0"/>
          </a:p>
          <a:p>
            <a:pPr>
              <a:spcAft>
                <a:spcPts val="600"/>
              </a:spcAft>
            </a:pPr>
            <a:endParaRPr lang="cs-CZ" sz="1000" dirty="0" smtClean="0"/>
          </a:p>
          <a:p>
            <a:pPr>
              <a:spcAft>
                <a:spcPts val="600"/>
              </a:spcAft>
            </a:pPr>
            <a:r>
              <a:rPr lang="cs-CZ" dirty="0" smtClean="0"/>
              <a:t>Oborově </a:t>
            </a:r>
            <a:r>
              <a:rPr lang="cs-CZ" dirty="0" smtClean="0"/>
              <a:t>didaktický fakt: </a:t>
            </a:r>
          </a:p>
          <a:p>
            <a:pPr>
              <a:spcAft>
                <a:spcPts val="600"/>
              </a:spcAft>
            </a:pPr>
            <a:r>
              <a:rPr lang="cs-CZ" b="1" i="1" dirty="0" smtClean="0"/>
              <a:t>Žák </a:t>
            </a:r>
            <a:r>
              <a:rPr lang="cs-CZ" i="1" dirty="0" smtClean="0"/>
              <a:t>A při řešení úlohy X </a:t>
            </a:r>
            <a:r>
              <a:rPr lang="cs-CZ" b="1" i="1" dirty="0" smtClean="0"/>
              <a:t>tvrdí</a:t>
            </a:r>
            <a:r>
              <a:rPr lang="cs-CZ" i="1" dirty="0" smtClean="0"/>
              <a:t>, </a:t>
            </a:r>
            <a:r>
              <a:rPr lang="cs-CZ" i="1" dirty="0" smtClean="0"/>
              <a:t>že Karlova univerzita byla založena roku 1212.</a:t>
            </a:r>
          </a:p>
          <a:p>
            <a:pPr>
              <a:spcAft>
                <a:spcPts val="600"/>
              </a:spcAft>
            </a:pPr>
            <a:r>
              <a:rPr lang="cs-CZ" b="1" i="1" dirty="0"/>
              <a:t>Ž</a:t>
            </a:r>
            <a:r>
              <a:rPr lang="cs-CZ" b="1" i="1" dirty="0" smtClean="0"/>
              <a:t>ák</a:t>
            </a:r>
            <a:r>
              <a:rPr lang="cs-CZ" i="1" dirty="0" smtClean="0"/>
              <a:t> B </a:t>
            </a:r>
            <a:r>
              <a:rPr lang="cs-CZ" b="1" i="1" dirty="0" smtClean="0"/>
              <a:t>kritizuje </a:t>
            </a:r>
            <a:r>
              <a:rPr lang="cs-CZ" b="1" i="1" dirty="0" smtClean="0"/>
              <a:t>tvrzení,</a:t>
            </a:r>
            <a:r>
              <a:rPr lang="cs-CZ" i="1" dirty="0" smtClean="0"/>
              <a:t> </a:t>
            </a:r>
            <a:r>
              <a:rPr lang="cs-CZ" i="1" dirty="0" smtClean="0"/>
              <a:t>že Karlova univerzita byla založena roku 1212.</a:t>
            </a:r>
            <a:endParaRPr lang="cs-CZ" i="1" dirty="0"/>
          </a:p>
          <a:p>
            <a:pPr>
              <a:spcAft>
                <a:spcPts val="600"/>
              </a:spcAft>
            </a:pPr>
            <a:endParaRPr lang="cs-CZ" i="1" dirty="0" smtClean="0"/>
          </a:p>
          <a:p>
            <a:pPr>
              <a:spcAft>
                <a:spcPts val="600"/>
              </a:spcAft>
            </a:pPr>
            <a:endParaRPr lang="cs-CZ" i="1" dirty="0" smtClean="0"/>
          </a:p>
          <a:p>
            <a:pPr>
              <a:spcAft>
                <a:spcPts val="600"/>
              </a:spcAft>
            </a:pPr>
            <a:endParaRPr lang="cs-CZ" i="1" dirty="0"/>
          </a:p>
          <a:p>
            <a:pPr>
              <a:spcAft>
                <a:spcPts val="600"/>
              </a:spcAft>
            </a:pPr>
            <a:endParaRPr lang="cs-CZ" i="1" dirty="0" smtClean="0"/>
          </a:p>
          <a:p>
            <a:pPr>
              <a:spcAft>
                <a:spcPts val="600"/>
              </a:spcAft>
            </a:pPr>
            <a:endParaRPr lang="cs-CZ" i="1" dirty="0"/>
          </a:p>
          <a:p>
            <a:pPr>
              <a:spcAft>
                <a:spcPts val="600"/>
              </a:spcAft>
            </a:pPr>
            <a:r>
              <a:rPr lang="cs-CZ" sz="1400" dirty="0" smtClean="0"/>
              <a:t>(Slavík &amp; Janík, 2005, srov. Skovajsa, 2013)</a:t>
            </a:r>
            <a:r>
              <a:rPr lang="cs-CZ" i="1" dirty="0" smtClean="0"/>
              <a:t>    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4258650" y="1800078"/>
            <a:ext cx="3552028" cy="1077218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cs-CZ" sz="3200" b="1" cap="none" spc="0" dirty="0" smtClean="0">
                <a:ln/>
                <a:solidFill>
                  <a:schemeClr val="accent3"/>
                </a:solidFill>
                <a:effectLst/>
              </a:rPr>
              <a:t>Pedagogika</a:t>
            </a:r>
          </a:p>
          <a:p>
            <a:pPr algn="ctr"/>
            <a:r>
              <a:rPr lang="cs-CZ" sz="3200" b="1" dirty="0" smtClean="0">
                <a:ln/>
                <a:solidFill>
                  <a:schemeClr val="accent3"/>
                </a:solidFill>
              </a:rPr>
              <a:t>Psychologie …</a:t>
            </a:r>
            <a:endParaRPr lang="cs-CZ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954114" y="3921399"/>
            <a:ext cx="18064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>
                <a:latin typeface="Arial Narrow" panose="020B0606020202030204" pitchFamily="34" charset="0"/>
              </a:rPr>
              <a:t>Znalost pedagogická, psychologická…</a:t>
            </a:r>
            <a:endParaRPr lang="cs-CZ" sz="1600" dirty="0">
              <a:latin typeface="Arial Narrow" panose="020B0606020202030204" pitchFamily="34" charset="0"/>
            </a:endParaRPr>
          </a:p>
        </p:txBody>
      </p:sp>
      <p:cxnSp>
        <p:nvCxnSpPr>
          <p:cNvPr id="10" name="Zakřivená spojnice 9"/>
          <p:cNvCxnSpPr>
            <a:stCxn id="3" idx="0"/>
          </p:cNvCxnSpPr>
          <p:nvPr/>
        </p:nvCxnSpPr>
        <p:spPr>
          <a:xfrm rot="16200000" flipH="1">
            <a:off x="5680247" y="-1899649"/>
            <a:ext cx="785976" cy="7705636"/>
          </a:xfrm>
          <a:prstGeom prst="curvedConnector4">
            <a:avLst>
              <a:gd name="adj1" fmla="val -29085"/>
              <a:gd name="adj2" fmla="val 63268"/>
            </a:avLst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Zakřivená spojnice 21"/>
          <p:cNvCxnSpPr>
            <a:stCxn id="3" idx="1"/>
            <a:endCxn id="16" idx="2"/>
          </p:cNvCxnSpPr>
          <p:nvPr/>
        </p:nvCxnSpPr>
        <p:spPr>
          <a:xfrm rot="10800000" flipH="1">
            <a:off x="175682" y="2877297"/>
            <a:ext cx="5858981" cy="1283597"/>
          </a:xfrm>
          <a:prstGeom prst="curvedConnector4">
            <a:avLst>
              <a:gd name="adj1" fmla="val -1704"/>
              <a:gd name="adj2" fmla="val 116702"/>
            </a:avLst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336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2.59259E-6 L 0.32083 0.004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42" y="23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3.7037E-7 L 0.19284 0.0013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35" y="6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25977 -0.0020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82" y="-116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2" grpId="0"/>
      <p:bldP spid="3" grpId="0"/>
      <p:bldP spid="16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2765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Teoretizace „rozštěpu zkušenosti“: dvojdimenzionální povaha oborově didaktického faktu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S</a:t>
            </a:r>
            <a:r>
              <a:rPr lang="cs-CZ" i="1" dirty="0" smtClean="0"/>
              <a:t>pecifičnost </a:t>
            </a:r>
            <a:r>
              <a:rPr lang="cs-CZ" i="1" dirty="0"/>
              <a:t>učitelských praktik </a:t>
            </a:r>
            <a:r>
              <a:rPr lang="cs-CZ" i="1" dirty="0" smtClean="0"/>
              <a:t>→ specifičnost </a:t>
            </a:r>
            <a:r>
              <a:rPr lang="cs-CZ" i="1" dirty="0"/>
              <a:t>didaktického přístupu k sociokulturní realitě</a:t>
            </a:r>
            <a:r>
              <a:rPr lang="cs-CZ" dirty="0"/>
              <a:t>: </a:t>
            </a:r>
            <a:r>
              <a:rPr lang="cs-CZ" dirty="0" smtClean="0"/>
              <a:t>profesní </a:t>
            </a:r>
            <a:r>
              <a:rPr lang="cs-CZ" dirty="0"/>
              <a:t>aktivita </a:t>
            </a:r>
            <a:r>
              <a:rPr lang="cs-CZ" dirty="0" smtClean="0"/>
              <a:t>učitele </a:t>
            </a:r>
            <a:r>
              <a:rPr lang="cs-CZ" dirty="0"/>
              <a:t>nemá cíl v samotném zpracování obsahu, ale v žákovském učení </a:t>
            </a:r>
            <a:r>
              <a:rPr lang="cs-CZ" sz="2400" dirty="0"/>
              <a:t>(Slavík 1995; Janík &amp; Slavík, 2009).</a:t>
            </a:r>
            <a:endParaRPr lang="cs-CZ" sz="2400" dirty="0" smtClean="0"/>
          </a:p>
          <a:p>
            <a:pPr lvl="1"/>
            <a:r>
              <a:rPr lang="cs-CZ" dirty="0" smtClean="0"/>
              <a:t>→ reprezentována termínem </a:t>
            </a:r>
            <a:r>
              <a:rPr lang="cs-CZ" i="1" dirty="0" smtClean="0"/>
              <a:t>didaktická znalost obsahu</a:t>
            </a:r>
            <a:r>
              <a:rPr lang="cs-CZ" dirty="0"/>
              <a:t> (</a:t>
            </a:r>
            <a:r>
              <a:rPr lang="cs-CZ" dirty="0" err="1"/>
              <a:t>Shulman</a:t>
            </a:r>
            <a:r>
              <a:rPr lang="cs-CZ" dirty="0"/>
              <a:t> </a:t>
            </a:r>
            <a:r>
              <a:rPr lang="cs-CZ" dirty="0" smtClean="0"/>
              <a:t>1986)</a:t>
            </a:r>
          </a:p>
          <a:p>
            <a:r>
              <a:rPr lang="cs-CZ" b="1" dirty="0" smtClean="0"/>
              <a:t>Didaktická </a:t>
            </a:r>
            <a:r>
              <a:rPr lang="cs-CZ" b="1" dirty="0"/>
              <a:t>znalost </a:t>
            </a:r>
            <a:r>
              <a:rPr lang="cs-CZ" b="1" dirty="0" smtClean="0"/>
              <a:t>obsahu </a:t>
            </a:r>
            <a:r>
              <a:rPr lang="cs-CZ" dirty="0" smtClean="0"/>
              <a:t>– dvě odlišné </a:t>
            </a:r>
            <a:r>
              <a:rPr lang="cs-CZ" i="1" dirty="0"/>
              <a:t>epistemologické </a:t>
            </a:r>
            <a:r>
              <a:rPr lang="cs-CZ" i="1" dirty="0" smtClean="0"/>
              <a:t>perspektivy v učitelství </a:t>
            </a:r>
            <a:r>
              <a:rPr lang="cs-CZ" dirty="0" smtClean="0"/>
              <a:t>(Bromme, 2005, 2008): 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i="1" dirty="0" smtClean="0"/>
              <a:t>Ontodidaktika</a:t>
            </a:r>
            <a:r>
              <a:rPr lang="cs-CZ" dirty="0" smtClean="0"/>
              <a:t>: znalosti (deklarativní &amp; procedurální) vztahující </a:t>
            </a:r>
            <a:r>
              <a:rPr lang="cs-CZ" dirty="0"/>
              <a:t>se k účinným formám reprezentace obsahu; </a:t>
            </a:r>
            <a:endParaRPr lang="cs-CZ" dirty="0" smtClean="0"/>
          </a:p>
          <a:p>
            <a:pPr marL="914400" lvl="1" indent="-457200">
              <a:buFont typeface="+mj-lt"/>
              <a:buAutoNum type="arabicPeriod"/>
            </a:pPr>
            <a:r>
              <a:rPr lang="cs-CZ" i="1" dirty="0" smtClean="0"/>
              <a:t>Psychodidaktika</a:t>
            </a:r>
            <a:r>
              <a:rPr lang="cs-CZ" dirty="0" smtClean="0"/>
              <a:t>: didakticky funkční porozumění </a:t>
            </a:r>
            <a:r>
              <a:rPr lang="cs-CZ" dirty="0"/>
              <a:t>specifickým učebním obtížím a (</a:t>
            </a:r>
            <a:r>
              <a:rPr lang="cs-CZ" dirty="0" err="1"/>
              <a:t>pre</a:t>
            </a:r>
            <a:r>
              <a:rPr lang="cs-CZ" dirty="0"/>
              <a:t>)koncepcím žáků (</a:t>
            </a:r>
            <a:r>
              <a:rPr lang="cs-CZ" dirty="0" err="1"/>
              <a:t>Shulman</a:t>
            </a:r>
            <a:r>
              <a:rPr lang="cs-CZ" dirty="0"/>
              <a:t> 1986, </a:t>
            </a:r>
            <a:r>
              <a:rPr lang="cs-CZ" dirty="0" smtClean="0"/>
              <a:t>Janík &amp; Slavík, 2009).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121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Proslulá maturitní úloha 22: ilustrace dvojí dimenze oborově didaktického faktu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20996"/>
            <a:ext cx="5537533" cy="3781972"/>
          </a:xfrm>
        </p:spPr>
      </p:pic>
      <p:sp>
        <p:nvSpPr>
          <p:cNvPr id="5" name="TextovéPole 4"/>
          <p:cNvSpPr txBox="1"/>
          <p:nvPr/>
        </p:nvSpPr>
        <p:spPr>
          <a:xfrm>
            <a:off x="8128013" y="1920996"/>
            <a:ext cx="359407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Správná odpověď /?/: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Položka B </a:t>
            </a:r>
            <a:endParaRPr lang="cs-CZ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(</a:t>
            </a:r>
            <a:r>
              <a:rPr lang="cs-CZ" sz="2400" dirty="0"/>
              <a:t>plášť </a:t>
            </a:r>
            <a:r>
              <a:rPr lang="cs-CZ" sz="2400" dirty="0" smtClean="0"/>
              <a:t>kužele – „čepice“)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Položka C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(povrch </a:t>
            </a:r>
            <a:r>
              <a:rPr lang="cs-CZ" sz="2400" smtClean="0"/>
              <a:t>rotačního </a:t>
            </a:r>
            <a:r>
              <a:rPr lang="cs-CZ" sz="2400" smtClean="0"/>
              <a:t>kužele, </a:t>
            </a:r>
            <a:r>
              <a:rPr lang="cs-CZ" sz="2400" dirty="0" smtClean="0"/>
              <a:t>s podstavou) </a:t>
            </a:r>
            <a:endParaRPr lang="cs-CZ" sz="2400" dirty="0"/>
          </a:p>
        </p:txBody>
      </p:sp>
      <p:pic>
        <p:nvPicPr>
          <p:cNvPr id="1026" name="Picture 2" descr="Kuž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4320339"/>
            <a:ext cx="14287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ovrch kuže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796589"/>
            <a:ext cx="1524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/>
          <p:cNvSpPr/>
          <p:nvPr/>
        </p:nvSpPr>
        <p:spPr>
          <a:xfrm>
            <a:off x="6096000" y="6119746"/>
            <a:ext cx="2955758" cy="738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r – poloměr, d – průměr, v – výška, s - poloměr pláště, S – střed podstavy, V – vrchol</a:t>
            </a:r>
            <a:endParaRPr lang="cs-CZ" sz="1400" dirty="0"/>
          </a:p>
        </p:txBody>
      </p:sp>
      <p:sp>
        <p:nvSpPr>
          <p:cNvPr id="8" name="Obdélník 7"/>
          <p:cNvSpPr/>
          <p:nvPr/>
        </p:nvSpPr>
        <p:spPr>
          <a:xfrm rot="19231221">
            <a:off x="3115723" y="2919810"/>
            <a:ext cx="5572859" cy="13542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Problém syntézy ontodidaktické a psychodidaktické dimenze</a:t>
            </a:r>
          </a:p>
          <a:p>
            <a:pPr algn="ctr"/>
            <a:r>
              <a:rPr lang="cs-CZ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Problém chórismu</a:t>
            </a:r>
            <a:r>
              <a:rPr lang="cs-CZ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cs-CZ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637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2153</TotalTime>
  <Words>1005</Words>
  <Application>Microsoft Office PowerPoint</Application>
  <PresentationFormat>Vlastní</PresentationFormat>
  <Paragraphs>197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Office</vt:lpstr>
      <vt:lpstr>Mezi oborem a didaktikou </vt:lpstr>
      <vt:lpstr>Oborové didaktiky – svorník teorie vzdělávání a vzdělávací praxe  </vt:lpstr>
      <vt:lpstr>Autorita oborových didaktik mezi studenty učitelství – pozitivní důsledek obsahové zakotvenosti </vt:lpstr>
      <vt:lpstr>Izolovanost oborových didaktik – negativní důsledek obsahové zakotvenosti </vt:lpstr>
      <vt:lpstr>Izolace v diskurzivním poli oborových didaktik </vt:lpstr>
      <vt:lpstr>Výzkum: koncepční východisko </vt:lpstr>
      <vt:lpstr>Objektivizace v učitelství: problém analytického rozštěpu syntetické zkušenosti </vt:lpstr>
      <vt:lpstr>Teoretizace „rozštěpu zkušenosti“: dvojdimenzionální povaha oborově didaktického faktu </vt:lpstr>
      <vt:lpstr>Proslulá maturitní úloha 22: ilustrace dvojí dimenze oborově didaktického faktu</vt:lpstr>
      <vt:lpstr>Výzkum praktik a syntetizující pojetí v didaktické teorii: učební úloha jako badatelské východisko   </vt:lpstr>
      <vt:lpstr>Objektivizace v učitelství: interpretační rámec &amp; kulturní konstrukt  </vt:lpstr>
      <vt:lpstr>Transdidaktika – diskurzivní pole oborových didaktik  </vt:lpstr>
      <vt:lpstr>Konsekvence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 oborem a didaktikou</dc:title>
  <dc:creator>Jan Slavík</dc:creator>
  <cp:lastModifiedBy>oem</cp:lastModifiedBy>
  <cp:revision>154</cp:revision>
  <dcterms:created xsi:type="dcterms:W3CDTF">2015-09-14T06:07:46Z</dcterms:created>
  <dcterms:modified xsi:type="dcterms:W3CDTF">2015-10-13T19:09:19Z</dcterms:modified>
</cp:coreProperties>
</file>