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E7CD0-C0BE-4BE9-9837-503B6EC464D1}" type="datetimeFigureOut">
              <a:rPr lang="cs-CZ" smtClean="0"/>
              <a:t>16.5.2013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E19CB5-C853-4D05-92A5-63BE9EAF7E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01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E19CB5-C853-4D05-92A5-63BE9EAF7E3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97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D318639-6DD9-49A6-85E5-A9BF3C902A53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D60B3CE-56A0-4204-903C-1353F8493D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4099-B7BD-43F1-949D-97628F21F0F6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BF14B-7D14-47CA-B721-87CE1889F3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B0DDE-D8FE-4205-96DA-34476B819046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2DF6C06-C0E4-4A9A-B93B-E4530C6479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D7400-A179-4B79-BFC0-D6806CC14019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38285-58E3-491B-B80D-01BFE47F37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123B51-0D41-42F9-B8CA-2545A7536B32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73C6E86A-1611-42FC-A2B1-3B129E03AB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AEB59-D74E-4116-9D35-A0639C896766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6F185-D876-4E74-A3A3-47A0D9A79D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0ED4E-CE6E-44AF-B2AF-70091194A065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49D44-A8E5-4E0F-9350-C45EEF346E9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01701-467F-4442-B9FF-A0C28F6A8E0D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B7BD0-AD1B-47D0-92DB-028507AC5F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2BF06-05C3-4F93-A350-13CE13384E42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DAC87-7ED7-4D58-BD3E-C7694A11DF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C4CF2-D5FC-40AD-B741-810417D77249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20BF548-620F-442B-9FA2-6752996671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E536D-F7E0-4098-B2EA-B493B3AFE333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79C64-3713-47D1-B051-D8DFC7D3AE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2AE1AA-C74D-43D3-BD19-6566E3F792F5}" type="datetimeFigureOut">
              <a:rPr lang="cs-CZ"/>
              <a:pPr>
                <a:defRPr/>
              </a:pPr>
              <a:t>16.5.2013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60F2A3-D4A9-4222-A3EB-998FD75128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7" r:id="rId2"/>
    <p:sldLayoutId id="2147483829" r:id="rId3"/>
    <p:sldLayoutId id="2147483826" r:id="rId4"/>
    <p:sldLayoutId id="2147483825" r:id="rId5"/>
    <p:sldLayoutId id="2147483824" r:id="rId6"/>
    <p:sldLayoutId id="2147483830" r:id="rId7"/>
    <p:sldLayoutId id="2147483831" r:id="rId8"/>
    <p:sldLayoutId id="2147483832" r:id="rId9"/>
    <p:sldLayoutId id="2147483823" r:id="rId10"/>
    <p:sldLayoutId id="214748383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ct val="0"/>
        </a:spcAft>
        <a:buClr>
          <a:srgbClr val="928B70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ct val="0"/>
        </a:spcAft>
        <a:buClr>
          <a:srgbClr val="87706B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ct val="20000"/>
        </a:spcBef>
        <a:spcAft>
          <a:spcPct val="0"/>
        </a:spcAft>
        <a:buClr>
          <a:srgbClr val="6F777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19925" y="3860800"/>
            <a:ext cx="1981200" cy="266382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defRPr/>
            </a:pPr>
            <a:endParaRPr lang="cs-CZ" sz="2400" dirty="0"/>
          </a:p>
          <a:p>
            <a:pPr fontAlgn="auto">
              <a:spcAft>
                <a:spcPts val="0"/>
              </a:spcAft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defRPr/>
            </a:pPr>
            <a:endParaRPr lang="cs-CZ" sz="2400" dirty="0"/>
          </a:p>
          <a:p>
            <a:pPr algn="ctr" fontAlgn="auto">
              <a:spcAft>
                <a:spcPts val="0"/>
              </a:spcAft>
              <a:defRPr/>
            </a:pPr>
            <a:r>
              <a:rPr lang="cs-CZ" sz="2400" dirty="0" smtClean="0"/>
              <a:t>katedra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sz="2400" dirty="0"/>
              <a:t>p</a:t>
            </a:r>
            <a:r>
              <a:rPr lang="cs-CZ" sz="2400" dirty="0" smtClean="0"/>
              <a:t>edagogiky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cs-CZ" sz="2400" dirty="0" err="1" smtClean="0"/>
              <a:t>PedF</a:t>
            </a:r>
            <a:r>
              <a:rPr lang="cs-CZ" sz="2400" dirty="0" smtClean="0"/>
              <a:t> UK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6324600" cy="61198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1600" dirty="0" smtClean="0"/>
              <a:t>UNIVERZITA KARLOVA V PRAZE – PEDAGOGICKÁ FAKULTA</a:t>
            </a:r>
            <a:br>
              <a:rPr lang="cs-CZ" sz="1600" dirty="0" smtClean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Škola a učitelská PROFESE </a:t>
            </a:r>
            <a:br>
              <a:rPr lang="cs-CZ" sz="1600" dirty="0" smtClean="0"/>
            </a:br>
            <a:r>
              <a:rPr lang="cs-CZ" sz="1600" dirty="0" smtClean="0"/>
              <a:t>V KONTEXTU ROSTOUCÍCH NÁROKŮ NA VZDĚLÁVÁNÍ</a:t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Rozvoj oboru </a:t>
            </a: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400" dirty="0" smtClean="0"/>
              <a:t>sociální pedagogika</a:t>
            </a:r>
            <a:br>
              <a:rPr lang="cs-CZ" sz="4400" dirty="0" smtClean="0"/>
            </a:br>
            <a:r>
              <a:rPr lang="cs-CZ" sz="2800" dirty="0" smtClean="0"/>
              <a:t>na Katedře PEDAGOGIKY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1600" dirty="0" smtClean="0"/>
              <a:t>Stanislav </a:t>
            </a:r>
            <a:r>
              <a:rPr lang="cs-CZ" sz="1600" dirty="0" err="1" smtClean="0"/>
              <a:t>bendl</a:t>
            </a:r>
            <a:r>
              <a:rPr lang="cs-CZ" sz="1600" dirty="0" smtClean="0"/>
              <a:t> a kol.</a:t>
            </a: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06900"/>
          </a:xfrm>
        </p:spPr>
        <p:txBody>
          <a:bodyPr/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dirty="0" smtClean="0"/>
              <a:t>LINIE SOCIÁLNĚPEDAGOGICKÉ </a:t>
            </a:r>
            <a:r>
              <a:rPr lang="cs-CZ" sz="2400" b="1" dirty="0" smtClean="0"/>
              <a:t>PRAXE</a:t>
            </a:r>
          </a:p>
          <a:p>
            <a:pPr marL="4572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400" b="1" dirty="0" smtClean="0"/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b="1" dirty="0" smtClean="0"/>
              <a:t>Doc. PaedDr. Stanislav Bendl,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1600" b="1" dirty="0"/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PaedDr. Zdeňka Hanková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Jaroslava Hanušová,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PaedDr. Eva </a:t>
            </a:r>
            <a:r>
              <a:rPr lang="cs-CZ" sz="1600" dirty="0" err="1" smtClean="0"/>
              <a:t>Marádová</a:t>
            </a:r>
            <a:r>
              <a:rPr lang="cs-CZ" sz="1600" dirty="0" smtClean="0"/>
              <a:t>, CSc.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Jarmila Mojžíšová,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Michal </a:t>
            </a:r>
            <a:r>
              <a:rPr lang="cs-CZ" sz="1600" dirty="0" err="1" smtClean="0"/>
              <a:t>Zvírotský</a:t>
            </a:r>
            <a:r>
              <a:rPr lang="cs-CZ" sz="1600" dirty="0" smtClean="0"/>
              <a:t>, Ph.D.</a:t>
            </a:r>
            <a:endParaRPr lang="cs-CZ" sz="16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06900"/>
          </a:xfrm>
        </p:spPr>
        <p:txBody>
          <a:bodyPr/>
          <a:lstStyle/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2400" dirty="0" smtClean="0"/>
              <a:t>LINIE SOCIÁLNĚPEDAGOGICKÉ </a:t>
            </a:r>
            <a:r>
              <a:rPr lang="cs-CZ" sz="2400" b="1" dirty="0" smtClean="0"/>
              <a:t>TEORIE</a:t>
            </a:r>
          </a:p>
          <a:p>
            <a:pPr marL="45720" indent="0" algn="ctr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2400" b="1" dirty="0" smtClean="0"/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b="1" dirty="0" smtClean="0"/>
              <a:t>Doc. PhDr. Jiří Prokop,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sz="1600" b="1" dirty="0"/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Veronika Blažková,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Ing. Karolina </a:t>
            </a:r>
            <a:r>
              <a:rPr lang="cs-CZ" sz="1600" dirty="0" err="1" smtClean="0"/>
              <a:t>Duschinská</a:t>
            </a:r>
            <a:r>
              <a:rPr lang="cs-CZ" sz="1600" dirty="0" smtClean="0"/>
              <a:t>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Marie Linková,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Ivo Syřiště, Ph.D.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1600" dirty="0" smtClean="0"/>
              <a:t>PhDr. RNDr. Hana Voňková, Ph.D.</a:t>
            </a:r>
            <a:endParaRPr lang="cs-CZ" sz="1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ŘEŠITELSKÝ KOLEKTIV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Program katedry pedagogiky je zaměřen </a:t>
            </a:r>
            <a:r>
              <a:rPr lang="cs-CZ" b="1" dirty="0" smtClean="0"/>
              <a:t>na další rozvoj a konstitutivní aktivity na poli sociální pedagogiky</a:t>
            </a:r>
            <a:r>
              <a:rPr lang="cs-CZ" dirty="0"/>
              <a:t> </a:t>
            </a:r>
            <a:r>
              <a:rPr lang="cs-CZ" dirty="0" smtClean="0"/>
              <a:t>– základní pedagogické disciplíny, jejíž význam (nejen) při přípravě učitelů stále stoupá.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Sociální pedagogika bude rozvíjena jako </a:t>
            </a:r>
            <a:r>
              <a:rPr lang="cs-CZ" b="1" dirty="0" smtClean="0"/>
              <a:t>transdisciplinární </a:t>
            </a:r>
            <a:r>
              <a:rPr lang="cs-CZ" dirty="0" smtClean="0"/>
              <a:t>obor, který integruje a rozvíjí poznatky věd o člověku a společnosti  do edukačního, preventivního i intervenčního působení.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V teoretické linii bude důraz položen na </a:t>
            </a:r>
            <a:r>
              <a:rPr lang="cs-CZ" b="1" dirty="0" smtClean="0"/>
              <a:t>antropologickou dimenzi sociální pedagogiky</a:t>
            </a:r>
            <a:r>
              <a:rPr lang="cs-CZ" dirty="0"/>
              <a:t> </a:t>
            </a:r>
            <a:r>
              <a:rPr lang="cs-CZ" dirty="0" smtClean="0"/>
              <a:t>a na antropologické přístupy v pedagogickém výzkumu.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V praktické linii bude řešen rozvoj </a:t>
            </a:r>
            <a:r>
              <a:rPr lang="cs-CZ" dirty="0" err="1" smtClean="0"/>
              <a:t>sociálněpedagogických</a:t>
            </a:r>
            <a:r>
              <a:rPr lang="cs-CZ" dirty="0" smtClean="0"/>
              <a:t> kompetencí učitelů, neboť ti mají v podmínkách ČR odpovědnost za </a:t>
            </a:r>
            <a:r>
              <a:rPr lang="cs-CZ" dirty="0" err="1" smtClean="0"/>
              <a:t>sociálněpedagogickou</a:t>
            </a:r>
            <a:r>
              <a:rPr lang="cs-CZ" dirty="0" smtClean="0"/>
              <a:t> práci se žáky a realizují důležité primárně preventivní aktivity.</a:t>
            </a:r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KONKRETIZACE TÉMATU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Extenzivní vývoj sociální pedagogiky v ČR jako důsledek cílené inhibice oboru před r. 1989 – přinesl pozitiva, ale i problémy.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Divergentní vývoj sociální pedagogiky a sociální práce –         v evropském kontextu neobvyklá situace.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Současný stav oboru v ČR představuje výzvu pro jeho teoreticky fundovanou konsolidaci.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Rozpracování teoretických a metodologických východisek sociální pedagogiky je aktuálně v ČR nedostatečné – dílčí paradigmata sociální pedagogiky jsou definována v odborné literatuře jen vágně, což může mít i praktické dopady na pedagogickou práci.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err="1" smtClean="0"/>
              <a:t>Sociálněpedagogické</a:t>
            </a:r>
            <a:r>
              <a:rPr lang="cs-CZ" dirty="0" smtClean="0"/>
              <a:t> kompetence učitelů jsou stále poněkud upozaďovány – tradiční požadavky na učitele v tomto směru ovšem rostou a objevují se stále nové.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SOUČASNÝ STAV POZNÁNÍ A STUPEŇ ROZVOJE SOCIÁLNÍ PEDAGOGIKY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Přispět ke konstituování sociální pedagogiky v ČR precizováním teoretických a metodologických východisek </a:t>
            </a:r>
            <a:r>
              <a:rPr lang="cs-CZ" b="1" dirty="0" smtClean="0"/>
              <a:t>antropologického paradigmatu</a:t>
            </a:r>
            <a:r>
              <a:rPr lang="cs-CZ" dirty="0" smtClean="0"/>
              <a:t> v sociální pedagogice: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- publikovat významné příspěvky k teorii a metodologii 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sociální pedagogiky v recenzovaných časopisech,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- etablovat katedru v rámci ČR jako významné 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 smtClean="0"/>
              <a:t>sociálněpedagogické</a:t>
            </a:r>
            <a:r>
              <a:rPr lang="cs-CZ" dirty="0" smtClean="0"/>
              <a:t> pracoviště.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Vytvořit model systematického pregraduálního a celoživotního vzdělávání učitelů v sociální pedagogice, který bude vycházet z paradigmatu </a:t>
            </a:r>
            <a:r>
              <a:rPr lang="cs-CZ" b="1" dirty="0" smtClean="0"/>
              <a:t>sociální pedagogiky jako životní pomoci</a:t>
            </a:r>
            <a:r>
              <a:rPr lang="cs-CZ" dirty="0"/>
              <a:t>:</a:t>
            </a:r>
            <a:endParaRPr lang="cs-CZ" dirty="0" smtClean="0"/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- analyzovat současné kurikulum pedagogicko-psychologické 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přípravy,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- navrhnout optimalizaci kurikula z hlediska budování   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dirty="0" err="1" smtClean="0"/>
              <a:t>sociálněpedagogických</a:t>
            </a:r>
            <a:r>
              <a:rPr lang="cs-CZ" dirty="0" smtClean="0"/>
              <a:t> kompetencí budoucích učitelů,</a:t>
            </a:r>
          </a:p>
          <a:p>
            <a:pPr marL="4572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- výzkumně ověřit efektivitu provedených změn.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DLOUHODOBÉ CÍLE (2013-2016)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Vytvořit koncepci </a:t>
            </a:r>
            <a:r>
              <a:rPr lang="cs-CZ" b="1" dirty="0" smtClean="0"/>
              <a:t>Pražské konference k aktuálním otázkám sociální pedagogiky</a:t>
            </a:r>
            <a:r>
              <a:rPr lang="cs-CZ" dirty="0" smtClean="0"/>
              <a:t> – založit platformu, která poskytne prostor pro vědecká setkávání a publikační příležitosti v mezinárodním měřítku a přispěje k etablování katedry pedagogiky</a:t>
            </a:r>
            <a:r>
              <a:rPr lang="cs-CZ" dirty="0"/>
              <a:t>, </a:t>
            </a:r>
            <a:r>
              <a:rPr lang="cs-CZ" dirty="0" smtClean="0"/>
              <a:t>ev. Pedagogické fakulty UK jako významného </a:t>
            </a:r>
            <a:r>
              <a:rPr lang="cs-CZ" dirty="0" err="1" smtClean="0"/>
              <a:t>sociálněpedagogického</a:t>
            </a:r>
            <a:r>
              <a:rPr lang="cs-CZ" dirty="0" smtClean="0"/>
              <a:t> pracoviště. 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Implementovat </a:t>
            </a:r>
            <a:r>
              <a:rPr lang="cs-CZ" b="1" dirty="0" smtClean="0"/>
              <a:t>výzkumné prvky </a:t>
            </a:r>
            <a:r>
              <a:rPr lang="cs-CZ" dirty="0" smtClean="0"/>
              <a:t>do navazujícího magisterského studia pedagogiky, vč. zakládání studentských výzkumných skupin.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Zahájit dlouhodobé </a:t>
            </a:r>
            <a:r>
              <a:rPr lang="cs-CZ" b="1" dirty="0" smtClean="0"/>
              <a:t>výzkumné šetření </a:t>
            </a:r>
            <a:r>
              <a:rPr lang="cs-CZ" dirty="0" smtClean="0"/>
              <a:t>zaměřené na profesní uplatnění absolventů specializace sociální pedagogika.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Publikovat 2-3 příspěvky k teorii i praxi sociální pedagogiky.</a:t>
            </a:r>
          </a:p>
          <a:p>
            <a:pPr marL="274320" fontAlgn="auto">
              <a:spcAft>
                <a:spcPts val="0"/>
              </a:spcAft>
              <a:defRPr/>
            </a:pPr>
            <a:r>
              <a:rPr lang="cs-CZ" dirty="0" smtClean="0"/>
              <a:t>Provést analýzu kurikula pedagogicko-psychologické přípravy učitelů na </a:t>
            </a:r>
            <a:r>
              <a:rPr lang="cs-CZ" dirty="0" err="1" smtClean="0"/>
              <a:t>PedF</a:t>
            </a:r>
            <a:r>
              <a:rPr lang="cs-CZ" dirty="0" smtClean="0"/>
              <a:t> UK z hlediska sociální pedagogiky.</a:t>
            </a:r>
          </a:p>
          <a:p>
            <a:pPr marL="274320" fontAlgn="auto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CÍLE PRO LETOŠNÍ ROK (2013)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marL="4445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1900" b="1" dirty="0" smtClean="0"/>
              <a:t>A. ZAPOJENÍ ČLENŮ TÝMU KPG V JINÝCH PROJEKTECH PRVOUKU</a:t>
            </a:r>
          </a:p>
          <a:p>
            <a:pPr marL="44450" indent="0">
              <a:lnSpc>
                <a:spcPct val="90000"/>
              </a:lnSpc>
            </a:pPr>
            <a:r>
              <a:rPr lang="cs-CZ" sz="1900" dirty="0" smtClean="0"/>
              <a:t>Nezbytná je spolupráce s týmy, které řeší oborově didaktickou problematiku – </a:t>
            </a:r>
            <a:r>
              <a:rPr lang="cs-CZ" sz="1900" dirty="0" smtClean="0">
                <a:latin typeface="Arial" charset="0"/>
              </a:rPr>
              <a:t>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dirty="0" smtClean="0">
                <a:latin typeface="Arial" charset="0"/>
              </a:rPr>
              <a:t>  </a:t>
            </a:r>
            <a:r>
              <a:rPr lang="cs-CZ" sz="1900" dirty="0" smtClean="0"/>
              <a:t>koordinátorka spolupráce, příp. integrace dílčích úkonů za </a:t>
            </a:r>
            <a:r>
              <a:rPr lang="cs-CZ" sz="1900" dirty="0" err="1" smtClean="0"/>
              <a:t>KPg</a:t>
            </a:r>
            <a:r>
              <a:rPr lang="cs-CZ" sz="1900" dirty="0" smtClean="0"/>
              <a:t>: ing.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dirty="0" smtClean="0"/>
              <a:t>  </a:t>
            </a:r>
            <a:r>
              <a:rPr lang="cs-CZ" sz="1900" dirty="0" err="1" smtClean="0"/>
              <a:t>Duschinská</a:t>
            </a:r>
            <a:r>
              <a:rPr lang="cs-CZ" sz="1900" dirty="0" smtClean="0"/>
              <a:t>.</a:t>
            </a:r>
          </a:p>
          <a:p>
            <a:pPr marL="44450" indent="0">
              <a:lnSpc>
                <a:spcPct val="80000"/>
              </a:lnSpc>
            </a:pPr>
            <a:r>
              <a:rPr lang="cs-CZ" sz="1900" dirty="0" smtClean="0"/>
              <a:t>Oborová didaktika výchovy ke zdraví bude rozvíjena v rámci oborových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dirty="0" smtClean="0"/>
              <a:t>  didaktik přírodních věd a tělesné výchovy – koordinátorka spolupráce za </a:t>
            </a:r>
            <a:r>
              <a:rPr lang="cs-CZ" sz="1900" dirty="0" err="1" smtClean="0"/>
              <a:t>KPg</a:t>
            </a:r>
            <a:r>
              <a:rPr lang="cs-CZ" sz="1900" dirty="0" smtClean="0"/>
              <a:t>: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dirty="0" smtClean="0"/>
              <a:t>  dr. </a:t>
            </a:r>
            <a:r>
              <a:rPr lang="cs-CZ" sz="1900" dirty="0" err="1" smtClean="0"/>
              <a:t>Marádová</a:t>
            </a:r>
            <a:r>
              <a:rPr lang="cs-CZ" sz="1900" dirty="0" smtClean="0"/>
              <a:t>.</a:t>
            </a:r>
          </a:p>
          <a:p>
            <a:pPr marL="44450" indent="0">
              <a:lnSpc>
                <a:spcPct val="80000"/>
              </a:lnSpc>
            </a:pPr>
            <a:r>
              <a:rPr lang="cs-CZ" sz="1900" dirty="0" smtClean="0"/>
              <a:t>Naplánována je spolupráce s týmem Speciální pedagogika na dílčím úkolu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i="1" dirty="0" smtClean="0"/>
              <a:t>  Sociální determinanty inkluzivního vzdělávání, legislativní a institucionální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i="1" dirty="0" smtClean="0"/>
              <a:t>  rámec inkluzivní podpory osob se speciálními vzdělávacími potřebami ve 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r>
              <a:rPr lang="cs-CZ" sz="1900" i="1" dirty="0" smtClean="0"/>
              <a:t>  vzdělávání a při vstupu na trh práce</a:t>
            </a:r>
            <a:r>
              <a:rPr lang="cs-CZ" sz="1900" dirty="0" smtClean="0"/>
              <a:t> – za katedru pedagogiky: doc. Bendl.</a:t>
            </a:r>
          </a:p>
          <a:p>
            <a:pPr marL="44450" indent="0">
              <a:lnSpc>
                <a:spcPct val="80000"/>
              </a:lnSpc>
              <a:buFont typeface="Wingdings 2" pitchFamily="18" charset="2"/>
              <a:buNone/>
            </a:pPr>
            <a:endParaRPr lang="cs-CZ" sz="1900" dirty="0" smtClean="0"/>
          </a:p>
          <a:p>
            <a:pPr marL="44450" indent="0">
              <a:lnSpc>
                <a:spcPct val="50000"/>
              </a:lnSpc>
              <a:buFont typeface="Wingdings 2" pitchFamily="18" charset="2"/>
              <a:buNone/>
            </a:pPr>
            <a:endParaRPr lang="cs-CZ" sz="1900" dirty="0" smtClean="0"/>
          </a:p>
          <a:p>
            <a:pPr marL="44450" indent="0">
              <a:lnSpc>
                <a:spcPct val="90000"/>
              </a:lnSpc>
              <a:buFont typeface="Wingdings 2" pitchFamily="18" charset="2"/>
              <a:buNone/>
            </a:pPr>
            <a:r>
              <a:rPr lang="cs-CZ" sz="1900" b="1" dirty="0" smtClean="0"/>
              <a:t>B. DALŠÍ MOŽNÁ SPOLUPRÁCE</a:t>
            </a:r>
          </a:p>
          <a:p>
            <a:pPr marL="44450" indent="0">
              <a:lnSpc>
                <a:spcPct val="90000"/>
              </a:lnSpc>
            </a:pPr>
            <a:r>
              <a:rPr lang="cs-CZ" sz="1900" dirty="0" smtClean="0"/>
              <a:t>Otevřená je možnost spolupráce i s dalšími týmy a odborníky.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MOŽNOSTI INTEGRACE TÉMAT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4450" indent="0" algn="just">
              <a:buNone/>
            </a:pPr>
            <a:r>
              <a:rPr lang="cs-CZ" dirty="0" smtClean="0"/>
              <a:t>Propojení na základní oblasti vymezené programem PRVOUK</a:t>
            </a:r>
          </a:p>
          <a:p>
            <a:pPr marL="44450" indent="0" algn="just">
              <a:buNone/>
            </a:pP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Katedra </a:t>
            </a:r>
            <a:r>
              <a:rPr lang="cs-CZ" dirty="0"/>
              <a:t>pedagogiky zaměřuje své úsilí v rámci projektu PRVOUK do dvou hlavních oblastí </a:t>
            </a: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- sociální </a:t>
            </a:r>
            <a:r>
              <a:rPr lang="cs-CZ" dirty="0"/>
              <a:t>pedagogiky </a:t>
            </a:r>
            <a:r>
              <a:rPr lang="cs-CZ" dirty="0" smtClean="0"/>
              <a:t> </a:t>
            </a:r>
          </a:p>
          <a:p>
            <a:pPr marL="44450" indent="0" algn="just">
              <a:buNone/>
            </a:pPr>
            <a:r>
              <a:rPr lang="cs-CZ" dirty="0" smtClean="0"/>
              <a:t>- obecné didaktiky </a:t>
            </a:r>
          </a:p>
          <a:p>
            <a:pPr marL="44450" indent="0" algn="just">
              <a:buNone/>
            </a:pPr>
            <a:r>
              <a:rPr lang="cs-CZ" dirty="0" smtClean="0"/>
              <a:t>Rozvoj </a:t>
            </a:r>
            <a:r>
              <a:rPr lang="cs-CZ" dirty="0"/>
              <a:t>těchto oblastí se váže především k prvnímu bodu oddílu h2 </a:t>
            </a:r>
            <a:r>
              <a:rPr lang="cs-CZ" dirty="0" smtClean="0"/>
              <a:t>přihlášky, </a:t>
            </a:r>
            <a:r>
              <a:rPr lang="cs-CZ" dirty="0"/>
              <a:t>tedy k oboru pedagogika. </a:t>
            </a: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Předpokládá </a:t>
            </a:r>
            <a:r>
              <a:rPr lang="cs-CZ" dirty="0"/>
              <a:t>se též určitý přesah do oblasti </a:t>
            </a: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- oborových </a:t>
            </a:r>
            <a:r>
              <a:rPr lang="cs-CZ" dirty="0"/>
              <a:t>didaktik (v případě obecné didaktiky</a:t>
            </a:r>
            <a:r>
              <a:rPr lang="cs-CZ" dirty="0" smtClean="0"/>
              <a:t>)</a:t>
            </a:r>
          </a:p>
          <a:p>
            <a:pPr marL="44450" indent="0" algn="just">
              <a:buNone/>
            </a:pPr>
            <a:r>
              <a:rPr lang="cs-CZ" dirty="0" smtClean="0"/>
              <a:t>- speciální </a:t>
            </a:r>
            <a:r>
              <a:rPr lang="cs-CZ" dirty="0"/>
              <a:t>pedagogiky </a:t>
            </a: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- filozofie </a:t>
            </a:r>
            <a:r>
              <a:rPr lang="cs-CZ" dirty="0"/>
              <a:t>výchovy (v případě sociální pedagogiky). </a:t>
            </a:r>
            <a:endParaRPr lang="cs-CZ" dirty="0" smtClean="0"/>
          </a:p>
          <a:p>
            <a:pPr marL="44450" indent="0" algn="just">
              <a:buNone/>
            </a:pPr>
            <a:r>
              <a:rPr lang="cs-CZ" dirty="0" smtClean="0"/>
              <a:t>Katedra </a:t>
            </a:r>
            <a:r>
              <a:rPr lang="cs-CZ" dirty="0"/>
              <a:t>pedagogiky bude participovat především na řešení prvé oblasti badatelského programu, kterou je Proměna školního vzdělávání a nové nároky na učitele, jejich pregraduální přípravu a celoživotní rozvoj. Dále se předpokládá spolupráce při řešení  úkolů třetí, čtvrté a páté oblasti, a to v rámci rozvoje vědního oboru sociální pedagogika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536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řížka">
    <a:dk1>
      <a:sysClr val="windowText" lastClr="000000"/>
    </a:dk1>
    <a:lt1>
      <a:sysClr val="window" lastClr="FFFFFF"/>
    </a:lt1>
    <a:dk2>
      <a:srgbClr val="534949"/>
    </a:dk2>
    <a:lt2>
      <a:srgbClr val="CCD1B9"/>
    </a:lt2>
    <a:accent1>
      <a:srgbClr val="C66951"/>
    </a:accent1>
    <a:accent2>
      <a:srgbClr val="BF974D"/>
    </a:accent2>
    <a:accent3>
      <a:srgbClr val="928B70"/>
    </a:accent3>
    <a:accent4>
      <a:srgbClr val="87706B"/>
    </a:accent4>
    <a:accent5>
      <a:srgbClr val="94734E"/>
    </a:accent5>
    <a:accent6>
      <a:srgbClr val="6F777D"/>
    </a:accent6>
    <a:hlink>
      <a:srgbClr val="CC9900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156</TotalTime>
  <Words>683</Words>
  <Application>Microsoft Office PowerPoint</Application>
  <PresentationFormat>Předvádění na obrazovce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Mřížka</vt:lpstr>
      <vt:lpstr>UNIVERZITA KARLOVA V PRAZE – PEDAGOGICKÁ FAKULTA   Škola a učitelská PROFESE  V KONTEXTU ROSTOUCÍCH NÁROKŮ NA VZDĚLÁVÁNÍ      Rozvoj oboru  sociální pedagogika na Katedře PEDAGOGIKY      Stanislav bendl a kol.</vt:lpstr>
      <vt:lpstr>ŘEŠITELSKÝ KOLEKTIV</vt:lpstr>
      <vt:lpstr>KONKRETIZACE TÉMATU</vt:lpstr>
      <vt:lpstr>SOUČASNÝ STAV POZNÁNÍ A STUPEŇ ROZVOJE SOCIÁLNÍ PEDAGOGIKY</vt:lpstr>
      <vt:lpstr>DLOUHODOBÉ CÍLE (2013-2016)</vt:lpstr>
      <vt:lpstr>CÍLE PRO LETOŠNÍ ROK (2013)</vt:lpstr>
      <vt:lpstr>MOŽNOSTI INTEGRACE TÉMAT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Rozvoj oboru  sociální pedagogika</dc:title>
  <dc:creator>michal</dc:creator>
  <cp:lastModifiedBy>uzivatel</cp:lastModifiedBy>
  <cp:revision>25</cp:revision>
  <dcterms:created xsi:type="dcterms:W3CDTF">2013-03-30T20:26:08Z</dcterms:created>
  <dcterms:modified xsi:type="dcterms:W3CDTF">2013-05-16T13:36:15Z</dcterms:modified>
</cp:coreProperties>
</file>