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71" r:id="rId6"/>
    <p:sldId id="261" r:id="rId7"/>
    <p:sldId id="272" r:id="rId8"/>
    <p:sldId id="269" r:id="rId9"/>
    <p:sldId id="273" r:id="rId10"/>
    <p:sldId id="270" r:id="rId11"/>
    <p:sldId id="265" r:id="rId12"/>
    <p:sldId id="259" r:id="rId13"/>
    <p:sldId id="267" r:id="rId14"/>
    <p:sldId id="266" r:id="rId15"/>
    <p:sldId id="274" r:id="rId16"/>
    <p:sldId id="275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9" autoAdjust="0"/>
  </p:normalViewPr>
  <p:slideViewPr>
    <p:cSldViewPr snapToGrid="0" snapToObjects="1"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2E2B8-8F0B-4B41-B598-8F19A9E6D642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0D84-22BA-F34F-A7E1-746A4C1C0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2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11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95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95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3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12-13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10D84-22BA-F34F-A7E1-746A4C1C06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UČITELÉ UČITELŮ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PRVOUK 15 – </a:t>
            </a:r>
            <a:r>
              <a:rPr lang="en-US" sz="2400" i="1" dirty="0" smtClean="0"/>
              <a:t>PEDAGOGIKA IV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351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200" i="1" dirty="0" err="1" smtClean="0">
                <a:latin typeface="Times New Roman"/>
                <a:cs typeface="Times New Roman"/>
              </a:rPr>
              <a:t>(3) Profesní etika</a:t>
            </a:r>
            <a:endParaRPr lang="en-US" sz="4200" dirty="0" smtClean="0">
              <a:latin typeface="Times New Roman"/>
              <a:cs typeface="Times New Roman"/>
            </a:endParaRPr>
          </a:p>
          <a:p>
            <a:pPr algn="just"/>
            <a:r>
              <a:rPr lang="cs-CZ" sz="4000">
                <a:effectLst/>
                <a:latin typeface="Times New Roman"/>
                <a:cs typeface="Times New Roman"/>
              </a:rPr>
              <a:t>Ačkoli je význam etické dimenze učitelské profese zjevný, v oblasti vysokoškolského vzdělávání budoucích učitelů není dostatečně zkoumán. Výjimkou jsou příspěvky věnované citační etice (Spousta) a sexuálnímu obtěžování ve vysokoškolském prostředí (Šaldová, Tupá, Vohlídalová). </a:t>
            </a:r>
            <a:endParaRPr lang="en-US" sz="4000">
              <a:effectLst/>
              <a:latin typeface="Times New Roman"/>
              <a:cs typeface="Times New Roman"/>
            </a:endParaRPr>
          </a:p>
          <a:p>
            <a:pPr algn="just"/>
            <a:r>
              <a:rPr lang="en-US" sz="4000">
                <a:effectLst/>
                <a:latin typeface="Times New Roman"/>
                <a:cs typeface="Times New Roman"/>
              </a:rPr>
              <a:t>Problémy etiky akademických povolání za léta 2009-2011 jsou shrnuty v </a:t>
            </a:r>
            <a:r>
              <a:rPr lang="en-US" sz="4000" i="1">
                <a:effectLst/>
                <a:latin typeface="Times New Roman"/>
                <a:cs typeface="Times New Roman"/>
              </a:rPr>
              <a:t>Bilanční a hodnotící zprávě o činnosti Rady vysokých škol </a:t>
            </a:r>
            <a:r>
              <a:rPr lang="en-US" sz="4000">
                <a:effectLst/>
                <a:latin typeface="Times New Roman"/>
                <a:cs typeface="Times New Roman"/>
              </a:rPr>
              <a:t>(2011, online). </a:t>
            </a:r>
          </a:p>
          <a:p>
            <a:pPr algn="just"/>
            <a:r>
              <a:rPr lang="cs-CZ" sz="4000">
                <a:effectLst/>
                <a:latin typeface="Times New Roman"/>
                <a:cs typeface="Times New Roman"/>
              </a:rPr>
              <a:t>Úvahy o etice vzdělavatelů učitelů lze opřít o poznatky z výzkumu představ akademiků o vlastní etické kompetenci (viz např. Hirsch, 2010, výzk. zpráva), tématizovat ji v horizontu zjištění stavu české pedagogické akademické obce (např. Walterová) a v souvislosti se zpracovaným konceptem akademické kultury (Vašutová).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900" dirty="0">
                <a:effectLst/>
                <a:latin typeface="Times New Roman"/>
                <a:cs typeface="Times New Roman"/>
              </a:rPr>
              <a:t>Dále je užitečné čerpat ze studií o profesionalizaci vzdělavatelů vzdělavatelů (Koťa, Štech, Tollingerová, Vašutová, Helus, Evans, Milana, Skrypnyk), neboť profesní etika je klíčovým aspektem profesionality.</a:t>
            </a:r>
          </a:p>
          <a:p>
            <a:pPr algn="just"/>
            <a:r>
              <a:rPr lang="cs-CZ" sz="1900" dirty="0">
                <a:effectLst/>
                <a:latin typeface="Times New Roman"/>
                <a:cs typeface="Times New Roman"/>
              </a:rPr>
              <a:t>Hlubší zázemí pro pochopení etické dimenze učitelské profese pak nabízejí studie z oblasti pedagogické antropologie, (Pelcová) a profesní etiky učitelství (Dorotíková, Lorenzová a kol.). </a:t>
            </a:r>
            <a:endParaRPr lang="en-US" sz="1900" dirty="0">
              <a:effectLst/>
              <a:latin typeface="Times New Roman"/>
              <a:cs typeface="Times New Roman"/>
            </a:endParaRPr>
          </a:p>
          <a:p>
            <a:pPr algn="just"/>
            <a:r>
              <a:rPr lang="cs-CZ" sz="1900" dirty="0">
                <a:effectLst/>
                <a:latin typeface="Times New Roman"/>
                <a:cs typeface="Times New Roman"/>
              </a:rPr>
              <a:t>Za užitečné považujeme chápat vysokoškolského učitele také jako reflektujícího praktika schopného realizovat akční výzkum (Hrabal, Pavelková, Chvál, </a:t>
            </a:r>
            <a:r>
              <a:rPr lang="cs-CZ" sz="1900" dirty="0" smtClean="0">
                <a:effectLst/>
                <a:latin typeface="Times New Roman"/>
                <a:cs typeface="Times New Roman"/>
              </a:rPr>
              <a:t>Vašutová, </a:t>
            </a:r>
            <a:r>
              <a:rPr lang="cs-CZ" sz="1900" dirty="0">
                <a:effectLst/>
                <a:latin typeface="Times New Roman"/>
                <a:cs typeface="Times New Roman"/>
              </a:rPr>
              <a:t>Píšová, Janík, Slavík, Najvar a kol.) a využít poznatků empirických výzkumů ohledně </a:t>
            </a:r>
            <a:r>
              <a:rPr lang="cs-CZ" sz="1900" dirty="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tvorby profesní identity učitelů (Švaříček). </a:t>
            </a:r>
            <a:endParaRPr lang="en-US" sz="1900" dirty="0">
              <a:solidFill>
                <a:srgbClr val="333333"/>
              </a:solidFill>
              <a:effectLst/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9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4777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900" b="1" dirty="0">
                <a:latin typeface="Times New Roman"/>
                <a:cs typeface="Times New Roman"/>
              </a:rPr>
              <a:t>DLOUHODOBÉ CÍLE (DO R. 2016)</a:t>
            </a:r>
            <a:endParaRPr lang="en-US" sz="2900" dirty="0">
              <a:latin typeface="Times New Roman"/>
              <a:cs typeface="Times New Roman"/>
            </a:endParaRPr>
          </a:p>
          <a:p>
            <a:pPr algn="just"/>
            <a:r>
              <a:rPr lang="cs-CZ" dirty="0" smtClean="0">
                <a:effectLst/>
                <a:latin typeface="Times New Roman"/>
                <a:cs typeface="Times New Roman"/>
              </a:rPr>
              <a:t>analyzovat širší ideové, pojmové a diskursivní souvislosti vytvářející předpoklady soudobých diskusí o učitelském vzdělání (zejm. v argumentační rovině oceňování formativního významu teorie a praxe) </a:t>
            </a:r>
          </a:p>
          <a:p>
            <a:r>
              <a:rPr lang="cs-CZ" dirty="0" smtClean="0">
                <a:effectLst/>
                <a:latin typeface="Times New Roman"/>
                <a:cs typeface="Times New Roman"/>
              </a:rPr>
              <a:t>zkoumat různé typy pedagogického diskursu a způsoby, jimiž</a:t>
            </a:r>
            <a:r>
              <a:rPr lang="en-GB" dirty="0" smtClean="0">
                <a:effectLst/>
                <a:latin typeface="Times New Roman"/>
                <a:cs typeface="Times New Roman"/>
              </a:rPr>
              <a:t> 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vytvářejí a strukturují edukační praxi</a:t>
            </a:r>
          </a:p>
          <a:p>
            <a:pPr algn="just"/>
            <a:r>
              <a:rPr lang="cs-CZ" dirty="0" smtClean="0">
                <a:effectLst/>
                <a:latin typeface="Times New Roman"/>
                <a:cs typeface="Times New Roman"/>
              </a:rPr>
              <a:t>analyzovat vztah (rozpory) </a:t>
            </a:r>
            <a:r>
              <a:rPr lang="cs-CZ" dirty="0">
                <a:effectLst/>
                <a:latin typeface="Times New Roman"/>
                <a:cs typeface="Times New Roman"/>
              </a:rPr>
              <a:t>akademického a kompetenčního pojetí učitelského vzdělávání</a:t>
            </a:r>
          </a:p>
          <a:p>
            <a:pPr algn="just"/>
            <a:r>
              <a:rPr lang="cs-CZ" dirty="0">
                <a:effectLst/>
                <a:latin typeface="Times New Roman"/>
                <a:cs typeface="Times New Roman"/>
              </a:rPr>
              <a:t>z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koumat vztah vzdělavatelů budoucích učitelů k výše uvedeným pojetím vzdělávání</a:t>
            </a:r>
          </a:p>
          <a:p>
            <a:r>
              <a:rPr lang="cs-CZ" dirty="0">
                <a:effectLst/>
                <a:latin typeface="Times New Roman"/>
                <a:cs typeface="Times New Roman"/>
              </a:rPr>
              <a:t>charakterizovat tato pojetí ve vztahu k otázce 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významu</a:t>
            </a:r>
            <a:r>
              <a:rPr lang="cs-CZ" dirty="0">
                <a:effectLst/>
                <a:latin typeface="Times New Roman"/>
                <a:cs typeface="Times New Roman"/>
              </a:rPr>
              <a:t> 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teorií v učitelském studiu na </a:t>
            </a:r>
            <a:r>
              <a:rPr lang="cs-CZ" dirty="0">
                <a:effectLst/>
                <a:latin typeface="Times New Roman"/>
                <a:cs typeface="Times New Roman"/>
              </a:rPr>
              <a:t>vysoké škole 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(význam „velké teorie“ versus teorie </a:t>
            </a:r>
            <a:r>
              <a:rPr lang="cs-CZ" dirty="0">
                <a:effectLst/>
                <a:latin typeface="Times New Roman"/>
                <a:cs typeface="Times New Roman"/>
              </a:rPr>
              <a:t>k 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jednání)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algn="just"/>
            <a:endParaRPr lang="cs-CZ" dirty="0" smtClean="0">
              <a:effectLst/>
              <a:latin typeface="Times New Roman"/>
              <a:cs typeface="Times New Roman"/>
            </a:endParaRPr>
          </a:p>
          <a:p>
            <a:pPr algn="just"/>
            <a:endParaRPr lang="cs-CZ" dirty="0" smtClean="0">
              <a:effectLst/>
              <a:latin typeface="Times New Roman"/>
              <a:cs typeface="Times New Roman"/>
            </a:endParaRPr>
          </a:p>
          <a:p>
            <a:pPr algn="just"/>
            <a:endParaRPr lang="cs-CZ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Times New Roman"/>
                <a:cs typeface="Times New Roman"/>
              </a:rPr>
              <a:t>DLOUHODOBÉ CÍLE (DO R. 2016)</a:t>
            </a:r>
            <a:endParaRPr lang="en-US" dirty="0">
              <a:latin typeface="Times New Roman"/>
              <a:cs typeface="Times New Roman"/>
            </a:endParaRPr>
          </a:p>
          <a:p>
            <a:pPr algn="just"/>
            <a:r>
              <a:rPr lang="cs-CZ" dirty="0" smtClean="0">
                <a:effectLst/>
                <a:latin typeface="Times New Roman"/>
                <a:cs typeface="Times New Roman"/>
              </a:rPr>
              <a:t>sledovat </a:t>
            </a:r>
            <a:r>
              <a:rPr lang="cs-CZ" dirty="0">
                <a:effectLst/>
                <a:latin typeface="Times New Roman"/>
                <a:cs typeface="Times New Roman"/>
              </a:rPr>
              <a:t>možné proměny vztahu 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vzdělavatelů a studentů učitelství k</a:t>
            </a:r>
            <a:r>
              <a:rPr lang="cs-CZ" dirty="0">
                <a:effectLst/>
                <a:latin typeface="Times New Roman"/>
                <a:cs typeface="Times New Roman"/>
              </a:rPr>
              <a:t> teoriím podle oborového zaměření (filosofie, edukační drama)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algn="just"/>
            <a:r>
              <a:rPr lang="cs-CZ" dirty="0">
                <a:effectLst/>
                <a:latin typeface="Times New Roman"/>
                <a:cs typeface="Times New Roman"/>
              </a:rPr>
              <a:t>sledovat tyto možné proměny v souvislosti s charakteristikou  profesní dráhy vzdělavatelů učitelů (těch, kteří přicházejí z praxe vs. ti ostatní)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algn="just"/>
            <a:r>
              <a:rPr lang="cs-CZ" dirty="0">
                <a:effectLst/>
                <a:latin typeface="Times New Roman"/>
                <a:cs typeface="Times New Roman"/>
              </a:rPr>
              <a:t>zkoumat důsledky tohoto vztahu k teorii - strategie výuky v tom či onom pojetí</a:t>
            </a:r>
          </a:p>
          <a:p>
            <a:pPr lvl="0" algn="just"/>
            <a:r>
              <a:rPr lang="en-US" dirty="0" err="1">
                <a:effectLst/>
                <a:latin typeface="Times New Roman"/>
                <a:cs typeface="Times New Roman"/>
              </a:rPr>
              <a:t>analyzovat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klíčové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otázky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akademické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etiky</a:t>
            </a:r>
            <a:r>
              <a:rPr lang="en-US" dirty="0">
                <a:effectLst/>
                <a:latin typeface="Times New Roman"/>
                <a:cs typeface="Times New Roman"/>
              </a:rPr>
              <a:t> s </a:t>
            </a:r>
            <a:r>
              <a:rPr lang="en-US" dirty="0" err="1">
                <a:effectLst/>
                <a:latin typeface="Times New Roman"/>
                <a:cs typeface="Times New Roman"/>
              </a:rPr>
              <a:t>důrazem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na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roli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profesních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postojů</a:t>
            </a:r>
            <a:r>
              <a:rPr lang="en-US" dirty="0">
                <a:effectLst/>
                <a:latin typeface="Times New Roman"/>
                <a:cs typeface="Times New Roman"/>
              </a:rPr>
              <a:t> a </a:t>
            </a:r>
            <a:r>
              <a:rPr lang="en-US" dirty="0" err="1">
                <a:effectLst/>
                <a:latin typeface="Times New Roman"/>
                <a:cs typeface="Times New Roman"/>
              </a:rPr>
              <a:t>etického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jednání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ve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výuce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budoucích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učitelů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effectLst/>
                <a:latin typeface="Times New Roman"/>
                <a:cs typeface="Times New Roman"/>
              </a:rPr>
              <a:t>zkoumat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představy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akademiků</a:t>
            </a:r>
            <a:r>
              <a:rPr lang="en-US" dirty="0">
                <a:effectLst/>
                <a:latin typeface="Times New Roman"/>
                <a:cs typeface="Times New Roman"/>
              </a:rPr>
              <a:t> o </a:t>
            </a:r>
            <a:r>
              <a:rPr lang="en-US" dirty="0" err="1">
                <a:effectLst/>
                <a:latin typeface="Times New Roman"/>
                <a:cs typeface="Times New Roman"/>
              </a:rPr>
              <a:t>smyslu</a:t>
            </a:r>
            <a:r>
              <a:rPr lang="en-US" dirty="0">
                <a:effectLst/>
                <a:latin typeface="Times New Roman"/>
                <a:cs typeface="Times New Roman"/>
              </a:rPr>
              <a:t> a </a:t>
            </a:r>
            <a:r>
              <a:rPr lang="en-US" dirty="0" err="1">
                <a:effectLst/>
                <a:latin typeface="Times New Roman"/>
                <a:cs typeface="Times New Roman"/>
              </a:rPr>
              <a:t>obsahu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eticky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kompetentního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jednání</a:t>
            </a:r>
            <a:r>
              <a:rPr lang="en-US" dirty="0">
                <a:effectLst/>
                <a:latin typeface="Times New Roman"/>
                <a:cs typeface="Times New Roman"/>
              </a:rPr>
              <a:t> a </a:t>
            </a:r>
            <a:r>
              <a:rPr lang="en-US" dirty="0" err="1">
                <a:effectLst/>
                <a:latin typeface="Times New Roman"/>
                <a:cs typeface="Times New Roman"/>
              </a:rPr>
              <a:t>jeho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místě</a:t>
            </a:r>
            <a:r>
              <a:rPr lang="en-US" dirty="0">
                <a:effectLst/>
                <a:latin typeface="Times New Roman"/>
                <a:cs typeface="Times New Roman"/>
              </a:rPr>
              <a:t> v </a:t>
            </a:r>
            <a:r>
              <a:rPr lang="en-US" dirty="0" err="1">
                <a:effectLst/>
                <a:latin typeface="Times New Roman"/>
                <a:cs typeface="Times New Roman"/>
              </a:rPr>
              <a:t>rozvíjení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akademické</a:t>
            </a:r>
            <a:r>
              <a:rPr lang="en-US" dirty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>
                <a:effectLst/>
                <a:latin typeface="Times New Roman"/>
                <a:cs typeface="Times New Roman"/>
              </a:rPr>
              <a:t>kultury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900" b="1" dirty="0" smtClean="0">
                <a:latin typeface="Times New Roman"/>
                <a:cs typeface="Times New Roman"/>
              </a:rPr>
              <a:t>VÝSTUPY (CÍLE) PRO ROK 2013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 algn="ctr">
              <a:spcBef>
                <a:spcPts val="800"/>
              </a:spcBef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b="1" dirty="0" smtClean="0">
                <a:latin typeface="Times New Roman"/>
                <a:cs typeface="Times New Roman"/>
              </a:rPr>
              <a:t>KONFERENCE</a:t>
            </a:r>
          </a:p>
          <a:p>
            <a:pPr algn="just">
              <a:spcBef>
                <a:spcPts val="800"/>
              </a:spcBef>
            </a:pPr>
            <a:r>
              <a:rPr lang="en-US" i="1" dirty="0" err="1" smtClean="0">
                <a:latin typeface="Times New Roman"/>
                <a:cs typeface="Times New Roman"/>
              </a:rPr>
              <a:t>konference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Učitelé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učitelů</a:t>
            </a:r>
            <a:r>
              <a:rPr lang="en-US" dirty="0" smtClean="0">
                <a:latin typeface="Times New Roman"/>
                <a:cs typeface="Times New Roman"/>
              </a:rPr>
              <a:t> k </a:t>
            </a:r>
            <a:r>
              <a:rPr lang="en-US" dirty="0" err="1" smtClean="0">
                <a:latin typeface="Times New Roman"/>
                <a:cs typeface="Times New Roman"/>
              </a:rPr>
              <a:t>problematice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zima </a:t>
            </a:r>
            <a:r>
              <a:rPr lang="en-US" dirty="0" smtClean="0">
                <a:latin typeface="Times New Roman"/>
                <a:cs typeface="Times New Roman"/>
              </a:rPr>
              <a:t>2013/2014): smyslem konference je prodiskutovat konkrétní výzkumné strategie pro další dva roky a prezentovat již dosažené výsledky v oblasti teorie a přípravy výzkumu.</a:t>
            </a:r>
          </a:p>
          <a:p>
            <a:pPr marL="0" indent="0" algn="just">
              <a:spcBef>
                <a:spcPts val="8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>
              <a:spcBef>
                <a:spcPts val="800"/>
              </a:spcBef>
            </a:pPr>
            <a:r>
              <a:rPr lang="en-US" i="1" dirty="0" err="1">
                <a:latin typeface="Times New Roman"/>
                <a:cs typeface="Times New Roman"/>
              </a:rPr>
              <a:t>d</a:t>
            </a:r>
            <a:r>
              <a:rPr lang="en-US" i="1" dirty="0" err="1" smtClean="0">
                <a:latin typeface="Times New Roman"/>
                <a:cs typeface="Times New Roman"/>
              </a:rPr>
              <a:t>oktorandská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konference</a:t>
            </a:r>
            <a:r>
              <a:rPr lang="en-US" i="1" dirty="0" smtClean="0">
                <a:latin typeface="Times New Roman"/>
                <a:cs typeface="Times New Roman"/>
              </a:rPr>
              <a:t> k </a:t>
            </a:r>
            <a:r>
              <a:rPr lang="en-US" i="1" dirty="0" err="1" smtClean="0">
                <a:latin typeface="Times New Roman"/>
                <a:cs typeface="Times New Roman"/>
              </a:rPr>
              <a:t>problematice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výuky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filosofie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err="1" smtClean="0">
                <a:latin typeface="Times New Roman"/>
                <a:cs typeface="Times New Roman"/>
              </a:rPr>
              <a:t>podzim</a:t>
            </a:r>
            <a:r>
              <a:rPr lang="en-US" dirty="0" smtClean="0">
                <a:latin typeface="Times New Roman"/>
                <a:cs typeface="Times New Roman"/>
              </a:rPr>
              <a:t> 2013): </a:t>
            </a:r>
            <a:r>
              <a:rPr lang="en-US" dirty="0" err="1" smtClean="0">
                <a:latin typeface="Times New Roman"/>
                <a:cs typeface="Times New Roman"/>
              </a:rPr>
              <a:t>smyslem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konference</a:t>
            </a:r>
            <a:r>
              <a:rPr lang="en-US" dirty="0" smtClean="0">
                <a:latin typeface="Times New Roman"/>
                <a:cs typeface="Times New Roman"/>
              </a:rPr>
              <a:t> je </a:t>
            </a:r>
            <a:r>
              <a:rPr lang="en-US" dirty="0" err="1" smtClean="0">
                <a:latin typeface="Times New Roman"/>
                <a:cs typeface="Times New Roman"/>
              </a:rPr>
              <a:t>otevřít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diskusi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o </a:t>
            </a:r>
            <a:r>
              <a:rPr lang="en-US" dirty="0" err="1" smtClean="0">
                <a:latin typeface="Times New Roman"/>
                <a:cs typeface="Times New Roman"/>
              </a:rPr>
              <a:t>problémech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spojených</a:t>
            </a:r>
            <a:r>
              <a:rPr lang="en-US" dirty="0" smtClean="0">
                <a:latin typeface="Times New Roman"/>
                <a:cs typeface="Times New Roman"/>
              </a:rPr>
              <a:t> s </a:t>
            </a:r>
            <a:r>
              <a:rPr lang="en-US" dirty="0" err="1" smtClean="0">
                <a:latin typeface="Times New Roman"/>
                <a:cs typeface="Times New Roman"/>
              </a:rPr>
              <a:t>výukou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filosofie</a:t>
            </a:r>
            <a:r>
              <a:rPr lang="en-US" dirty="0" smtClean="0">
                <a:latin typeface="Times New Roman"/>
                <a:cs typeface="Times New Roman"/>
              </a:rPr>
              <a:t> a o </a:t>
            </a:r>
            <a:r>
              <a:rPr lang="en-US" dirty="0" err="1" smtClean="0">
                <a:latin typeface="Times New Roman"/>
                <a:cs typeface="Times New Roman"/>
              </a:rPr>
              <a:t>možnostech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které</a:t>
            </a:r>
            <a:r>
              <a:rPr lang="en-US" dirty="0" smtClean="0">
                <a:latin typeface="Times New Roman"/>
                <a:cs typeface="Times New Roman"/>
              </a:rPr>
              <a:t> pro </a:t>
            </a:r>
            <a:r>
              <a:rPr lang="en-US" dirty="0" err="1" smtClean="0">
                <a:latin typeface="Times New Roman"/>
                <a:cs typeface="Times New Roman"/>
              </a:rPr>
              <a:t>výuku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cs-CZ" noProof="1" smtClean="0">
                <a:latin typeface="Times New Roman"/>
                <a:cs typeface="Times New Roman"/>
              </a:rPr>
              <a:t>filosofie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nabízí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kurikulum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vycházející</a:t>
            </a:r>
            <a:r>
              <a:rPr lang="en-US" dirty="0" smtClean="0">
                <a:latin typeface="Times New Roman"/>
                <a:cs typeface="Times New Roman"/>
              </a:rPr>
              <a:t> z </a:t>
            </a:r>
            <a:r>
              <a:rPr lang="en-US" dirty="0" err="1" smtClean="0">
                <a:latin typeface="Times New Roman"/>
                <a:cs typeface="Times New Roman"/>
              </a:rPr>
              <a:t>pojmu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kompetence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>
              <a:spcBef>
                <a:spcPts val="800"/>
              </a:spcBef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04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47771"/>
          </a:xfrm>
        </p:spPr>
        <p:txBody>
          <a:bodyPr>
            <a:no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PUBLIKACE PRO ROK 2013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Monografie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8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STROUHAL, M.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Teorie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výchovy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2013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květen-červen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spcBef>
                <a:spcPts val="800"/>
              </a:spcBef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VALENTA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Didaktika osobnostní a sociální výchovy.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Praha: Grada, 2013 (květen).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Studie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800"/>
              </a:spcBef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KASÍKOVÁ, H. Zkušenostní učení v příběhovém dramatu a učitelské vzdělávání. In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Zkušenostní a reflektivní učení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Brno: FF MU,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2013.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800"/>
              </a:spcBef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KOŤA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J. Filosofické, sociologické a psychologické aspekty výchovy. In JEDLIČKA, R. (ed.)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Teorie výchovy – tradice, současnost, perspektivy.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KOŤA, J.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Diskurs o profesionalizaci učitelů v postmoderní době.</a:t>
            </a:r>
            <a:r>
              <a:rPr lang="en-US" sz="1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LORENZOVÁ, J. K epistemologickým východiskům narativní metafory: jiný pohled na patologii rodiny. V tisku (vyjde ve sborníku z konference Socialia 2012, Univerzita Hradec Králové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800"/>
              </a:spcBef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PUBLIKACE PRO ROK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2013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LORENZOVÁ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J. Ústavní péče jako objekt sociálních reforem. Vyjde v monografii Tradice a perspektivy ústavní péče. Univerzita Pardubice.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TROUHAL, M.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soudobým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aspektům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teorií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celoživotního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učení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aneb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naše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pojmy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učení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vzdělání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dostatečně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komplexní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Příspěvek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konferenci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Koncepce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vzdělávání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současné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kurikulární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Liberec: TUL, 2013.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STROUHAL, M. Tertium datur: teorie výchovy jako oblast průniku filosofie a  vědy. In  JEDLIČKA, R. (ed.)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Teorie výchovy – tradice, současnost, perspektivy.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VALENTA, J. Edukační teorie a (tzv.) praktické obory zabývající se osobnostním a sociálním rozvojem. In  JEDLIČKA, R. (ed.)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Teorie výchovy – tradice, současnost, perspektivy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/>
                <a:cs typeface="Times New Roman"/>
              </a:rPr>
              <a:t>MOŽNOSTI INTEGRACE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týmem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prof.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Spilkové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Pedagogika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I)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týmem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doc.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Pelcové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borová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didaktika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OV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filosofie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DĚKUJI VÁM ZA POZORNOST </a:t>
            </a:r>
            <a:endParaRPr lang="cs-CZ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A</a:t>
            </a:r>
            <a:endParaRPr lang="cs-CZ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PŘEJI VŠEM MNOHO RADOSTI A DOBR</a:t>
            </a:r>
            <a:r>
              <a:rPr lang="cs-CZ" dirty="0">
                <a:latin typeface="Times New Roman"/>
                <a:cs typeface="Times New Roman"/>
              </a:rPr>
              <a:t>OU INSPIRACI PŘI TEORETICKÉM I PRAKTICKÉM VÝZKUMU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92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KATEDRA PEDAGOGIKY FF UK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PhDr</a:t>
            </a:r>
            <a:r>
              <a:rPr lang="en-US" dirty="0"/>
              <a:t>. Martin Strouhal, Ph.D.</a:t>
            </a:r>
          </a:p>
          <a:p>
            <a:pPr marL="0" indent="0" algn="ctr">
              <a:buNone/>
            </a:pPr>
            <a:r>
              <a:rPr lang="en-US" dirty="0"/>
              <a:t>Doc. </a:t>
            </a:r>
            <a:r>
              <a:rPr lang="en-US" dirty="0" err="1"/>
              <a:t>PhDr</a:t>
            </a:r>
            <a:r>
              <a:rPr lang="en-US" dirty="0"/>
              <a:t>. Hana </a:t>
            </a:r>
            <a:r>
              <a:rPr lang="en-US" dirty="0" err="1"/>
              <a:t>Kasíková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Doc. </a:t>
            </a:r>
            <a:r>
              <a:rPr lang="en-US" dirty="0" err="1"/>
              <a:t>PhDr</a:t>
            </a:r>
            <a:r>
              <a:rPr lang="en-US" dirty="0"/>
              <a:t>. </a:t>
            </a:r>
            <a:r>
              <a:rPr lang="en-US" dirty="0" err="1"/>
              <a:t>Jaroslav</a:t>
            </a:r>
            <a:r>
              <a:rPr lang="en-US" dirty="0"/>
              <a:t> </a:t>
            </a:r>
            <a:r>
              <a:rPr lang="en-US" dirty="0" err="1"/>
              <a:t>Koťa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PhDr</a:t>
            </a:r>
            <a:r>
              <a:rPr lang="en-US" dirty="0"/>
              <a:t>. </a:t>
            </a:r>
            <a:r>
              <a:rPr lang="en-US" dirty="0" err="1"/>
              <a:t>Jitka</a:t>
            </a:r>
            <a:r>
              <a:rPr lang="en-US" dirty="0"/>
              <a:t> </a:t>
            </a:r>
            <a:r>
              <a:rPr lang="en-US" dirty="0" err="1"/>
              <a:t>Lorenzová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/>
              <a:t>Doc. </a:t>
            </a:r>
            <a:r>
              <a:rPr lang="en-US" dirty="0" err="1"/>
              <a:t>PhDr</a:t>
            </a:r>
            <a:r>
              <a:rPr lang="en-US" dirty="0"/>
              <a:t>. Josef </a:t>
            </a:r>
            <a:r>
              <a:rPr lang="en-US" dirty="0" err="1"/>
              <a:t>Valenta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1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>
              <a:effectLst/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b="1" dirty="0" smtClean="0">
                <a:effectLst/>
                <a:latin typeface="Times New Roman"/>
                <a:cs typeface="Times New Roman"/>
              </a:rPr>
              <a:t>OBECNÉ ZAMĚŘENÍ TÝMU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cs-CZ" dirty="0" smtClean="0">
                <a:effectLst/>
                <a:latin typeface="Times New Roman"/>
                <a:cs typeface="Times New Roman"/>
              </a:rPr>
              <a:t>Různá </a:t>
            </a:r>
            <a:r>
              <a:rPr lang="cs-CZ" i="1" dirty="0" smtClean="0">
                <a:effectLst/>
                <a:latin typeface="Times New Roman"/>
                <a:cs typeface="Times New Roman"/>
              </a:rPr>
              <a:t>pojetí vysokoškolské </a:t>
            </a:r>
            <a:r>
              <a:rPr lang="cs-CZ" i="1" dirty="0">
                <a:effectLst/>
                <a:latin typeface="Times New Roman"/>
                <a:cs typeface="Times New Roman"/>
              </a:rPr>
              <a:t>přípravy učitelů 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a jejich odraz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cs typeface="Times New Roman"/>
              </a:rPr>
              <a:t>v reflexi učitelů o jejich profesní identitě,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>
                <a:latin typeface="Times New Roman"/>
                <a:cs typeface="Times New Roman"/>
              </a:rPr>
              <a:t>v pojetí vztahu teorie a praxe v práci učitelů budoucích učitelů</a:t>
            </a:r>
            <a:endParaRPr lang="cs-CZ" dirty="0" smtClean="0">
              <a:effectLst/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cs typeface="Times New Roman"/>
              </a:rPr>
              <a:t>v praxi učitelského vzdělávání 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>
                <a:effectLst/>
                <a:latin typeface="Times New Roman"/>
                <a:cs typeface="Times New Roman"/>
              </a:rPr>
              <a:t>v</a:t>
            </a:r>
            <a:r>
              <a:rPr lang="cs-CZ" dirty="0" smtClean="0">
                <a:effectLst/>
                <a:latin typeface="Times New Roman"/>
                <a:cs typeface="Times New Roman"/>
              </a:rPr>
              <a:t>e vztahu k různým typům teorie u studentů učitelství</a:t>
            </a:r>
          </a:p>
          <a:p>
            <a:pPr algn="just"/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b="1" dirty="0" smtClean="0">
                <a:latin typeface="Times New Roman"/>
                <a:cs typeface="Times New Roman"/>
              </a:rPr>
              <a:t>ROZVÍJENÉ VĚDNÍ OBLASTI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cs-CZ" dirty="0" smtClean="0">
                <a:latin typeface="Times New Roman"/>
                <a:cs typeface="Times New Roman"/>
              </a:rPr>
              <a:t>Vysokoškolská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pedagogika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didaktika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teorie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filosofie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dirty="0" err="1" smtClean="0">
                <a:latin typeface="Times New Roman"/>
                <a:cs typeface="Times New Roman"/>
              </a:rPr>
              <a:t>sociologie</a:t>
            </a:r>
            <a:r>
              <a:rPr lang="en-US" dirty="0" smtClean="0">
                <a:latin typeface="Times New Roman"/>
                <a:cs typeface="Times New Roman"/>
              </a:rPr>
              <a:t> výchovy, profesní </a:t>
            </a:r>
            <a:r>
              <a:rPr lang="en-US" dirty="0" err="1" smtClean="0">
                <a:latin typeface="Times New Roman"/>
                <a:cs typeface="Times New Roman"/>
              </a:rPr>
              <a:t>etika</a:t>
            </a:r>
            <a:endParaRPr lang="en-US" b="1" dirty="0" smtClean="0">
              <a:latin typeface="Times New Roman"/>
              <a:cs typeface="Times New Roman"/>
            </a:endParaRPr>
          </a:p>
          <a:p>
            <a:pPr marL="0" indent="0" algn="ctr">
              <a:spcBef>
                <a:spcPts val="200"/>
              </a:spcBef>
              <a:buNone/>
            </a:pPr>
            <a:endParaRPr lang="cs-CZ" b="1" noProof="1" smtClean="0">
              <a:latin typeface="Times New Roman"/>
              <a:cs typeface="Times New Roman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en-US" b="1" dirty="0" smtClean="0">
                <a:latin typeface="Times New Roman"/>
                <a:cs typeface="Times New Roman"/>
              </a:rPr>
              <a:t>BADATELSKÉ VÝSTUPY SMĚŘUJÍ DO OBLASTÍ</a:t>
            </a:r>
          </a:p>
          <a:p>
            <a:pPr algn="just">
              <a:spcBef>
                <a:spcPts val="200"/>
              </a:spcBef>
            </a:pPr>
            <a:r>
              <a:rPr lang="en-US" dirty="0" err="1">
                <a:latin typeface="Times New Roman"/>
                <a:cs typeface="Times New Roman"/>
              </a:rPr>
              <a:t>r</a:t>
            </a:r>
            <a:r>
              <a:rPr lang="en-US" dirty="0" err="1" smtClean="0">
                <a:latin typeface="Times New Roman"/>
                <a:cs typeface="Times New Roman"/>
              </a:rPr>
              <a:t>ozvíjení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teorie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školy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učitelské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profese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včetně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metodologie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jejich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výzkumu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>
              <a:spcBef>
                <a:spcPts val="200"/>
              </a:spcBef>
            </a:pPr>
            <a:r>
              <a:rPr lang="en-US" dirty="0" err="1" smtClean="0">
                <a:latin typeface="Times New Roman"/>
                <a:cs typeface="Times New Roman"/>
              </a:rPr>
              <a:t>filosofie</a:t>
            </a:r>
            <a:r>
              <a:rPr lang="en-US" dirty="0" smtClean="0">
                <a:latin typeface="Times New Roman"/>
                <a:cs typeface="Times New Roman"/>
              </a:rPr>
              <a:t> a teorie </a:t>
            </a:r>
            <a:r>
              <a:rPr lang="en-US" dirty="0" err="1" smtClean="0">
                <a:latin typeface="Times New Roman"/>
                <a:cs typeface="Times New Roman"/>
              </a:rPr>
              <a:t>výchovy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didaktiky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filosofie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>
              <a:spcBef>
                <a:spcPts val="200"/>
              </a:spcBef>
            </a:pPr>
            <a:r>
              <a:rPr lang="en-US" dirty="0" err="1">
                <a:latin typeface="Times New Roman"/>
                <a:cs typeface="Times New Roman"/>
              </a:rPr>
              <a:t>e</a:t>
            </a:r>
            <a:r>
              <a:rPr lang="en-US" dirty="0" err="1" smtClean="0">
                <a:latin typeface="Times New Roman"/>
                <a:cs typeface="Times New Roman"/>
              </a:rPr>
              <a:t>tických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předpokladů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výkonu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učitelské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profese</a:t>
            </a:r>
          </a:p>
          <a:p>
            <a:pPr algn="just">
              <a:spcBef>
                <a:spcPts val="200"/>
              </a:spcBef>
            </a:pPr>
            <a:r>
              <a:rPr lang="en-US" dirty="0" err="1">
                <a:latin typeface="Times New Roman"/>
                <a:cs typeface="Times New Roman"/>
              </a:rPr>
              <a:t>teorie implicitních pedagogických znalostí</a:t>
            </a:r>
            <a:endParaRPr lang="en-US" dirty="0" err="1" smtClean="0">
              <a:latin typeface="Times New Roman"/>
              <a:cs typeface="Times New Roman"/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en-US" dirty="0">
                <a:latin typeface="Times New Roman"/>
                <a:cs typeface="Times New Roman"/>
              </a:rPr>
              <a:t>Výstupy b</a:t>
            </a:r>
            <a:r>
              <a:rPr lang="en-US" dirty="0" smtClean="0">
                <a:latin typeface="Times New Roman"/>
                <a:cs typeface="Times New Roman"/>
              </a:rPr>
              <a:t>udou </a:t>
            </a:r>
            <a:r>
              <a:rPr lang="en-US" dirty="0" err="1" smtClean="0">
                <a:latin typeface="Times New Roman"/>
                <a:cs typeface="Times New Roman"/>
              </a:rPr>
              <a:t>publikovány</a:t>
            </a:r>
            <a:r>
              <a:rPr lang="en-US" dirty="0" smtClean="0">
                <a:latin typeface="Times New Roman"/>
                <a:cs typeface="Times New Roman"/>
              </a:rPr>
              <a:t> v monografiích, </a:t>
            </a:r>
            <a:r>
              <a:rPr lang="en-US" dirty="0" err="1" smtClean="0">
                <a:latin typeface="Times New Roman"/>
                <a:cs typeface="Times New Roman"/>
              </a:rPr>
              <a:t>recenzovaných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pedagogických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časopisech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kolektivní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monografii</a:t>
            </a:r>
            <a:r>
              <a:rPr lang="en-US" dirty="0" smtClean="0">
                <a:latin typeface="Times New Roman"/>
                <a:cs typeface="Times New Roman"/>
              </a:rPr>
              <a:t> a </a:t>
            </a:r>
            <a:r>
              <a:rPr lang="en-US" dirty="0" err="1" smtClean="0">
                <a:latin typeface="Times New Roman"/>
                <a:cs typeface="Times New Roman"/>
              </a:rPr>
              <a:t>prezentovány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konferencích.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>
              <a:spcBef>
                <a:spcPts val="200"/>
              </a:spcBef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endParaRPr lang="en-US" dirty="0" smtClean="0"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8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54633"/>
            <a:ext cx="7583488" cy="892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effectLst/>
                <a:latin typeface="Times New Roman"/>
                <a:cs typeface="Times New Roman"/>
              </a:rPr>
              <a:t>SPECIFIKACE VÝZKUMNÝCH TÉMAT V RÁMCI </a:t>
            </a:r>
            <a:r>
              <a:rPr lang="cs-CZ" b="1" dirty="0" smtClean="0">
                <a:effectLst/>
                <a:latin typeface="Times New Roman"/>
                <a:cs typeface="Times New Roman"/>
              </a:rPr>
              <a:t>BADATELSKÝCH OBLASTÍ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3005" y="2590803"/>
            <a:ext cx="7583488" cy="9797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effectLst/>
                <a:latin typeface="Times New Roman"/>
                <a:cs typeface="Times New Roman"/>
              </a:rPr>
              <a:t>J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aké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jsou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charakteristiky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diskursu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(ů), v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němž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nichž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) se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ustavily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klíčové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pojmy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nových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vzdělávacích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koncepcí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reforma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kompetence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teorie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praxe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a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jejich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vzájemný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vztah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celoživotní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učení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cs typeface="Times New Roman"/>
              </a:rPr>
              <a:t>atd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.)?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8491" y="4267205"/>
            <a:ext cx="7583488" cy="165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effectLst/>
                <a:latin typeface="Times New Roman"/>
                <a:cs typeface="Times New Roman"/>
              </a:rPr>
              <a:t>Ubírá se osobní vývoj učitele učitelů směrem k prohlubování předávané teorie, či spíše k rozkladu teoretické základny a k jejímu nahrazení řadou praktických aktivit, cvičení a výcviků?</a:t>
            </a:r>
            <a:endParaRPr lang="en-US" sz="2000" dirty="0" smtClean="0">
              <a:effectLst/>
              <a:latin typeface="Times New Roman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6722" y="3556001"/>
            <a:ext cx="7583488" cy="899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effectLst/>
                <a:latin typeface="Times New Roman"/>
                <a:cs typeface="Times New Roman"/>
              </a:rPr>
              <a:t>Jak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dnes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vypadá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ideální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typ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učitele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a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jak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s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tímto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konstruktem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pracují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vzdělavatelé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učitelů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?</a:t>
            </a: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3005" y="5225139"/>
            <a:ext cx="7583488" cy="88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effectLst/>
                <a:latin typeface="Times New Roman"/>
                <a:cs typeface="Times New Roman"/>
              </a:rPr>
              <a:t>J</a:t>
            </a:r>
            <a:r>
              <a:rPr lang="cs-CZ" sz="2000" dirty="0" smtClean="0">
                <a:effectLst/>
                <a:latin typeface="Times New Roman"/>
                <a:cs typeface="Times New Roman"/>
              </a:rPr>
              <a:t>aká je koncepce a naplňování „kompetenční pedagogiky“ v přípravě učitelů filosofie a společenských věd?</a:t>
            </a:r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3005" y="5950861"/>
            <a:ext cx="7583488" cy="238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effectLst/>
                <a:latin typeface="Times New Roman"/>
                <a:cs typeface="Times New Roman"/>
              </a:rPr>
              <a:t>J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aké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jsou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představy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akademiků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o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smyslu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a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obsahu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eticky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kompetentního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jednání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a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jeho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místě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v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rozvíjení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akademické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cs typeface="Times New Roman"/>
              </a:rPr>
              <a:t>kultury</a:t>
            </a:r>
            <a:r>
              <a:rPr lang="en-US" sz="2000" dirty="0" smtClean="0">
                <a:effectLst/>
                <a:latin typeface="Times New Roman"/>
                <a:cs typeface="Times New Roman"/>
              </a:rPr>
              <a:t>?</a:t>
            </a:r>
            <a:endParaRPr lang="cs-CZ" sz="2000" dirty="0" smtClean="0">
              <a:effectLst/>
              <a:latin typeface="Times New Roman"/>
              <a:cs typeface="Times New Roman"/>
            </a:endParaRPr>
          </a:p>
          <a:p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83657"/>
            <a:ext cx="7583488" cy="517434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latin typeface="Times New Roman"/>
                <a:cs typeface="Times New Roman"/>
              </a:rPr>
              <a:t>STAV POZNÁNÍ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500" i="1" dirty="0" err="1" smtClean="0">
                <a:latin typeface="Times New Roman"/>
                <a:cs typeface="Times New Roman"/>
              </a:rPr>
              <a:t>(1) Teorie</a:t>
            </a:r>
            <a:r>
              <a:rPr lang="en-US" sz="2500" i="1" dirty="0" smtClean="0">
                <a:latin typeface="Times New Roman"/>
                <a:cs typeface="Times New Roman"/>
              </a:rPr>
              <a:t>, </a:t>
            </a:r>
            <a:r>
              <a:rPr lang="en-US" sz="2500" i="1" dirty="0" err="1" smtClean="0">
                <a:latin typeface="Times New Roman"/>
                <a:cs typeface="Times New Roman"/>
              </a:rPr>
              <a:t>filosofie</a:t>
            </a:r>
            <a:r>
              <a:rPr lang="en-US" sz="2500" i="1" dirty="0">
                <a:latin typeface="Times New Roman"/>
                <a:cs typeface="Times New Roman"/>
              </a:rPr>
              <a:t> </a:t>
            </a:r>
            <a:r>
              <a:rPr lang="en-US" sz="2500" i="1" dirty="0" smtClean="0">
                <a:latin typeface="Times New Roman"/>
                <a:cs typeface="Times New Roman"/>
              </a:rPr>
              <a:t>a </a:t>
            </a:r>
            <a:r>
              <a:rPr lang="en-US" sz="2500" i="1" dirty="0" err="1" smtClean="0">
                <a:solidFill>
                  <a:srgbClr val="333333"/>
                </a:solidFill>
                <a:latin typeface="Times New Roman"/>
                <a:cs typeface="Times New Roman"/>
              </a:rPr>
              <a:t>sociologie</a:t>
            </a:r>
            <a:r>
              <a:rPr lang="en-US" sz="25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lang="en-US" sz="2500" i="1" dirty="0" smtClean="0">
                <a:latin typeface="Times New Roman"/>
                <a:cs typeface="Times New Roman"/>
              </a:rPr>
              <a:t>výchovy.</a:t>
            </a:r>
          </a:p>
          <a:p>
            <a:pPr algn="just">
              <a:lnSpc>
                <a:spcPct val="120000"/>
              </a:lnSpc>
            </a:pPr>
            <a:r>
              <a:rPr lang="en-US" sz="2500" dirty="0">
                <a:latin typeface="Times New Roman"/>
                <a:cs typeface="Times New Roman"/>
              </a:rPr>
              <a:t>Pro </a:t>
            </a:r>
            <a:r>
              <a:rPr lang="en-US" sz="2500" dirty="0" err="1">
                <a:latin typeface="Times New Roman"/>
                <a:cs typeface="Times New Roman"/>
              </a:rPr>
              <a:t>porozumění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jakékoli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problematice</a:t>
            </a:r>
            <a:r>
              <a:rPr lang="en-US" sz="2500" dirty="0">
                <a:latin typeface="Times New Roman"/>
                <a:cs typeface="Times New Roman"/>
              </a:rPr>
              <a:t> je </a:t>
            </a:r>
            <a:r>
              <a:rPr lang="en-US" sz="2500" dirty="0" err="1">
                <a:latin typeface="Times New Roman"/>
                <a:cs typeface="Times New Roman"/>
              </a:rPr>
              <a:t>naprosto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zásadním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předpokladem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zkoumat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její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ideový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smtClean="0">
                <a:latin typeface="Times New Roman"/>
                <a:cs typeface="Times New Roman"/>
              </a:rPr>
              <a:t/>
            </a:r>
            <a:br>
              <a:rPr lang="en-US" sz="2500" dirty="0" smtClean="0">
                <a:latin typeface="Times New Roman"/>
                <a:cs typeface="Times New Roman"/>
              </a:rPr>
            </a:br>
            <a:r>
              <a:rPr lang="en-US" sz="2500" dirty="0" smtClean="0">
                <a:latin typeface="Times New Roman"/>
                <a:cs typeface="Times New Roman"/>
              </a:rPr>
              <a:t>a </a:t>
            </a:r>
            <a:r>
              <a:rPr lang="en-US" sz="2500" dirty="0" err="1">
                <a:latin typeface="Times New Roman"/>
                <a:cs typeface="Times New Roman"/>
              </a:rPr>
              <a:t>společenský</a:t>
            </a:r>
            <a:r>
              <a:rPr lang="en-US" sz="2500" dirty="0">
                <a:latin typeface="Times New Roman"/>
                <a:cs typeface="Times New Roman"/>
              </a:rPr>
              <a:t> </a:t>
            </a:r>
            <a:r>
              <a:rPr lang="en-US" sz="2500" dirty="0" err="1">
                <a:latin typeface="Times New Roman"/>
                <a:cs typeface="Times New Roman"/>
              </a:rPr>
              <a:t>kontext</a:t>
            </a:r>
            <a:r>
              <a:rPr lang="en-US" sz="2500" dirty="0">
                <a:latin typeface="Times New Roman"/>
                <a:cs typeface="Times New Roman"/>
              </a:rPr>
              <a:t>. </a:t>
            </a:r>
            <a:r>
              <a:rPr lang="en-US" sz="2500" dirty="0" err="1">
                <a:latin typeface="Times New Roman"/>
                <a:cs typeface="Times New Roman"/>
              </a:rPr>
              <a:t>To vyžaduje porozumění širším pojmovým souvislostem problému.</a:t>
            </a:r>
          </a:p>
          <a:p>
            <a:pPr algn="just">
              <a:lnSpc>
                <a:spcPct val="120000"/>
              </a:lnSpc>
            </a:pPr>
            <a:r>
              <a:rPr lang="en-US" sz="2500" dirty="0" err="1">
                <a:effectLst/>
                <a:latin typeface="Times New Roman"/>
                <a:cs typeface="Times New Roman"/>
              </a:rPr>
              <a:t>Filosoficko-sociologický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kontext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tématizace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problému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formace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vzdělavatelů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tvoří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v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našem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jazykovém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prostředí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práce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orientované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především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fenomenologicky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Palouš</a:t>
            </a:r>
            <a:r>
              <a:rPr lang="en-US" sz="2500" dirty="0">
                <a:effectLst/>
                <a:latin typeface="Times New Roman"/>
                <a:cs typeface="Times New Roman"/>
              </a:rPr>
              <a:t>,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Hogenová</a:t>
            </a:r>
            <a:r>
              <a:rPr lang="en-US" sz="2500" dirty="0">
                <a:effectLst/>
                <a:latin typeface="Times New Roman"/>
                <a:cs typeface="Times New Roman"/>
              </a:rPr>
              <a:t>) </a:t>
            </a:r>
            <a:r>
              <a:rPr lang="en-US" sz="25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500" dirty="0" smtClean="0">
                <a:effectLst/>
                <a:latin typeface="Times New Roman"/>
                <a:cs typeface="Times New Roman"/>
              </a:rPr>
            </a:br>
            <a:r>
              <a:rPr lang="en-US" sz="2500" dirty="0" smtClean="0">
                <a:effectLst/>
                <a:latin typeface="Times New Roman"/>
                <a:cs typeface="Times New Roman"/>
              </a:rPr>
              <a:t>a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hermeneuticky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smtClean="0">
                <a:effectLst/>
                <a:latin typeface="Times New Roman"/>
                <a:cs typeface="Times New Roman"/>
              </a:rPr>
              <a:t> (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Pelcová</a:t>
            </a:r>
            <a:r>
              <a:rPr lang="en-US" sz="2500" dirty="0">
                <a:effectLst/>
                <a:latin typeface="Times New Roman"/>
                <a:cs typeface="Times New Roman"/>
              </a:rPr>
              <a:t>).</a:t>
            </a:r>
          </a:p>
          <a:p>
            <a:pPr algn="just">
              <a:lnSpc>
                <a:spcPct val="120000"/>
              </a:lnSpc>
            </a:pPr>
            <a:r>
              <a:rPr lang="en-US" sz="2500" dirty="0" err="1">
                <a:effectLst/>
                <a:latin typeface="Times New Roman"/>
                <a:cs typeface="Times New Roman"/>
              </a:rPr>
              <a:t>Rádi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bychom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rozšířili</a:t>
            </a:r>
            <a:r>
              <a:rPr lang="en-US" sz="2500" dirty="0">
                <a:effectLst/>
                <a:latin typeface="Times New Roman"/>
                <a:cs typeface="Times New Roman"/>
              </a:rPr>
              <a:t> v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české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filosofii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výchovy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působící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spektrum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inspirací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pro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promýšlení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otázek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spojených</a:t>
            </a:r>
            <a:r>
              <a:rPr lang="en-US" sz="2500" dirty="0">
                <a:effectLst/>
                <a:latin typeface="Times New Roman"/>
                <a:cs typeface="Times New Roman"/>
              </a:rPr>
              <a:t> se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vzděláváním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učitelů</a:t>
            </a:r>
            <a:r>
              <a:rPr lang="en-US" sz="2500" dirty="0">
                <a:effectLst/>
                <a:latin typeface="Times New Roman"/>
                <a:cs typeface="Times New Roman"/>
              </a:rPr>
              <a:t>,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navazujeme</a:t>
            </a:r>
            <a:r>
              <a:rPr lang="en-US" sz="2500" dirty="0">
                <a:effectLst/>
                <a:latin typeface="Times New Roman"/>
                <a:cs typeface="Times New Roman"/>
              </a:rPr>
              <a:t> proto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i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francouzské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mimofenomenologické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zdroje</a:t>
            </a:r>
            <a:r>
              <a:rPr lang="en-US" sz="2500" dirty="0">
                <a:effectLst/>
                <a:latin typeface="Times New Roman"/>
                <a:cs typeface="Times New Roman"/>
              </a:rPr>
              <a:t>,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zejm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Bachelarda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La formation de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l’esprit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scientifique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dirty="0">
                <a:effectLst/>
                <a:latin typeface="Times New Roman"/>
                <a:cs typeface="Times New Roman"/>
              </a:rPr>
              <a:t>Paris: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Vrin</a:t>
            </a:r>
            <a:r>
              <a:rPr lang="en-US" sz="2500" dirty="0">
                <a:effectLst/>
                <a:latin typeface="Times New Roman"/>
                <a:cs typeface="Times New Roman"/>
              </a:rPr>
              <a:t>, 1999.),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Morina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La tête bien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faite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–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repenser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la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réforme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–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réformer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la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pensée</a:t>
            </a:r>
            <a:r>
              <a:rPr lang="en-US" sz="2500" dirty="0">
                <a:effectLst/>
                <a:latin typeface="Times New Roman"/>
                <a:cs typeface="Times New Roman"/>
              </a:rPr>
              <a:t>. Paris: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Seuil</a:t>
            </a:r>
            <a:r>
              <a:rPr lang="en-US" sz="2500" dirty="0">
                <a:effectLst/>
                <a:latin typeface="Times New Roman"/>
                <a:cs typeface="Times New Roman"/>
              </a:rPr>
              <a:t>, 1999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.</a:t>
            </a:r>
            <a:r>
              <a:rPr lang="en-US" sz="2500" dirty="0">
                <a:effectLst/>
                <a:latin typeface="Times New Roman"/>
                <a:cs typeface="Times New Roman"/>
              </a:rPr>
              <a:t>),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Reboula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Le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langage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de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l’éducation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.</a:t>
            </a:r>
            <a:r>
              <a:rPr lang="en-US" sz="2500" dirty="0">
                <a:effectLst/>
                <a:latin typeface="Times New Roman"/>
                <a:cs typeface="Times New Roman"/>
              </a:rPr>
              <a:t> Paris: PUF, 1984.) a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Fabra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např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Penser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la formation</a:t>
            </a:r>
            <a:r>
              <a:rPr lang="en-US" sz="2500" dirty="0">
                <a:effectLst/>
                <a:latin typeface="Times New Roman"/>
                <a:cs typeface="Times New Roman"/>
              </a:rPr>
              <a:t>. Paris: PUF, 1994.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Philosophie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et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pédagogie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du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problème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Vrin</a:t>
            </a:r>
            <a:r>
              <a:rPr lang="en-US" sz="2500" dirty="0">
                <a:effectLst/>
                <a:latin typeface="Times New Roman"/>
                <a:cs typeface="Times New Roman"/>
              </a:rPr>
              <a:t>, 2009.)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aj</a:t>
            </a:r>
            <a:r>
              <a:rPr lang="en-US" sz="2500" dirty="0">
                <a:effectLst/>
                <a:latin typeface="Times New Roman"/>
                <a:cs typeface="Times New Roman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500" dirty="0" err="1">
                <a:effectLst/>
                <a:latin typeface="Times New Roman"/>
                <a:cs typeface="Times New Roman"/>
              </a:rPr>
              <a:t>vycházet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chceme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také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z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kritické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analýzy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soudobých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reformních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vzdělávacích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koncepcí</a:t>
            </a:r>
            <a:r>
              <a:rPr lang="en-US" sz="2500" dirty="0">
                <a:effectLst/>
                <a:latin typeface="Times New Roman"/>
                <a:cs typeface="Times New Roman"/>
              </a:rPr>
              <a:t> (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zejm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Liessmann</a:t>
            </a:r>
            <a:r>
              <a:rPr lang="en-US" sz="2500" dirty="0">
                <a:effectLst/>
                <a:latin typeface="Times New Roman"/>
                <a:cs typeface="Times New Roman"/>
              </a:rPr>
              <a:t>,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Teorie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nevzdělanosti</a:t>
            </a:r>
            <a:r>
              <a:rPr lang="en-US" sz="2500" dirty="0">
                <a:effectLst/>
                <a:latin typeface="Times New Roman"/>
                <a:cs typeface="Times New Roman"/>
              </a:rPr>
              <a:t>, 2008;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též</a:t>
            </a:r>
            <a:r>
              <a:rPr lang="en-US" sz="2500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např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b="1" dirty="0" err="1">
                <a:effectLst/>
                <a:latin typeface="Times New Roman"/>
                <a:cs typeface="Times New Roman"/>
              </a:rPr>
              <a:t>Koťa</a:t>
            </a:r>
            <a:r>
              <a:rPr lang="en-US" sz="2500" dirty="0">
                <a:effectLst/>
                <a:latin typeface="Times New Roman"/>
                <a:cs typeface="Times New Roman"/>
              </a:rPr>
              <a:t>, J.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Traktát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o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vybraných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problémech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teorie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a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praxe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v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oblasti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pedagogických</a:t>
            </a:r>
            <a:r>
              <a:rPr lang="en-US" sz="2500" i="1" dirty="0">
                <a:effectLst/>
                <a:latin typeface="Times New Roman"/>
                <a:cs typeface="Times New Roman"/>
              </a:rPr>
              <a:t> </a:t>
            </a:r>
            <a:r>
              <a:rPr lang="en-US" sz="2500" i="1" dirty="0" err="1">
                <a:effectLst/>
                <a:latin typeface="Times New Roman"/>
                <a:cs typeface="Times New Roman"/>
              </a:rPr>
              <a:t>věd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Ped</a:t>
            </a:r>
            <a:r>
              <a:rPr lang="en-US" sz="2500" dirty="0">
                <a:effectLst/>
                <a:latin typeface="Times New Roman"/>
                <a:cs typeface="Times New Roman"/>
              </a:rPr>
              <a:t>. </a:t>
            </a:r>
            <a:r>
              <a:rPr lang="en-US" sz="2500" dirty="0" err="1">
                <a:effectLst/>
                <a:latin typeface="Times New Roman"/>
                <a:cs typeface="Times New Roman"/>
              </a:rPr>
              <a:t>Orientace</a:t>
            </a:r>
            <a:r>
              <a:rPr lang="en-US" sz="2500" dirty="0">
                <a:effectLst/>
                <a:latin typeface="Times New Roman"/>
                <a:cs typeface="Times New Roman"/>
              </a:rPr>
              <a:t> 22(3), 2012). </a:t>
            </a:r>
            <a:endParaRPr lang="en-US" sz="25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2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>
                <a:effectLst/>
                <a:latin typeface="Times New Roman"/>
                <a:cs typeface="Times New Roman"/>
              </a:rPr>
              <a:t>Problémy spjaté se vzděláváním učitelů jsou v soudobé filosofii výchovy tématizovány takto:</a:t>
            </a:r>
          </a:p>
          <a:p>
            <a:pPr algn="just"/>
            <a:r>
              <a:rPr lang="en-US">
                <a:effectLst/>
                <a:latin typeface="Times New Roman"/>
                <a:cs typeface="Times New Roman"/>
              </a:rPr>
              <a:t>nereflektované </a:t>
            </a:r>
            <a:r>
              <a:rPr lang="en-US" i="1">
                <a:effectLst/>
                <a:latin typeface="Times New Roman"/>
                <a:cs typeface="Times New Roman"/>
              </a:rPr>
              <a:t>podřizování významu teorie požadavkům praxe</a:t>
            </a:r>
            <a:endParaRPr lang="en-US">
              <a:effectLst/>
              <a:latin typeface="Times New Roman"/>
              <a:cs typeface="Times New Roman"/>
            </a:endParaRPr>
          </a:p>
          <a:p>
            <a:pPr algn="just"/>
            <a:r>
              <a:rPr lang="en-US">
                <a:effectLst/>
                <a:latin typeface="Times New Roman"/>
                <a:cs typeface="Times New Roman"/>
              </a:rPr>
              <a:t>rostoucí </a:t>
            </a:r>
            <a:r>
              <a:rPr lang="en-US" i="1">
                <a:effectLst/>
                <a:latin typeface="Times New Roman"/>
                <a:cs typeface="Times New Roman"/>
              </a:rPr>
              <a:t>tlak</a:t>
            </a:r>
            <a:r>
              <a:rPr lang="en-US">
                <a:effectLst/>
                <a:latin typeface="Times New Roman"/>
                <a:cs typeface="Times New Roman"/>
              </a:rPr>
              <a:t> </a:t>
            </a:r>
            <a:r>
              <a:rPr lang="en-US" i="1">
                <a:effectLst/>
                <a:latin typeface="Times New Roman"/>
                <a:cs typeface="Times New Roman"/>
              </a:rPr>
              <a:t>na</a:t>
            </a:r>
            <a:r>
              <a:rPr lang="en-US">
                <a:effectLst/>
                <a:latin typeface="Times New Roman"/>
                <a:cs typeface="Times New Roman"/>
              </a:rPr>
              <a:t> jednoznačnou (často prvoplánovou) </a:t>
            </a:r>
            <a:r>
              <a:rPr lang="en-US" i="1">
                <a:effectLst/>
                <a:latin typeface="Times New Roman"/>
                <a:cs typeface="Times New Roman"/>
              </a:rPr>
              <a:t>aplikovatelnost poznatků</a:t>
            </a:r>
          </a:p>
          <a:p>
            <a:pPr algn="just"/>
            <a:r>
              <a:rPr lang="en-US">
                <a:effectLst/>
                <a:latin typeface="Times New Roman"/>
                <a:cs typeface="Times New Roman"/>
              </a:rPr>
              <a:t>jednostranně expertní či </a:t>
            </a:r>
            <a:r>
              <a:rPr lang="en-US" i="1">
                <a:effectLst/>
                <a:latin typeface="Times New Roman"/>
                <a:cs typeface="Times New Roman"/>
              </a:rPr>
              <a:t>technokratické pojetí vzdělavatelů</a:t>
            </a:r>
          </a:p>
          <a:p>
            <a:pPr algn="just"/>
            <a:r>
              <a:rPr lang="en-US" dirty="0" err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jednostranné zdůrazňování profesní specializace jako příčina </a:t>
            </a:r>
            <a:r>
              <a:rPr lang="en-US" i="1" dirty="0" err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mizení ideálu komplexního </a:t>
            </a:r>
            <a:r>
              <a:rPr lang="en-US" i="1" dirty="0" err="1">
                <a:effectLst/>
                <a:latin typeface="Times New Roman"/>
                <a:cs typeface="Times New Roman"/>
              </a:rPr>
              <a:t>poznání</a:t>
            </a:r>
            <a:endParaRPr lang="en-US" i="1">
              <a:effectLst/>
              <a:latin typeface="Times New Roman"/>
              <a:cs typeface="Times New Roman"/>
            </a:endParaRPr>
          </a:p>
          <a:p>
            <a:pPr algn="just"/>
            <a:r>
              <a:rPr lang="en-US">
                <a:effectLst/>
                <a:latin typeface="Times New Roman"/>
                <a:cs typeface="Times New Roman"/>
              </a:rPr>
              <a:t>nevyjasněný </a:t>
            </a:r>
            <a:r>
              <a:rPr lang="en-US" i="1">
                <a:effectLst/>
                <a:latin typeface="Times New Roman"/>
                <a:cs typeface="Times New Roman"/>
              </a:rPr>
              <a:t>vztah mezi pojmy výchovy a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4620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200" i="1" dirty="0" err="1" smtClean="0">
                <a:solidFill>
                  <a:srgbClr val="333333"/>
                </a:solidFill>
                <a:latin typeface="Times New Roman"/>
                <a:cs typeface="Times New Roman"/>
              </a:rPr>
              <a:t>(2) Vysokoškolská</a:t>
            </a:r>
            <a:r>
              <a:rPr lang="en-US" sz="32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lang="en-US" sz="3200" i="1" dirty="0" err="1" smtClean="0">
                <a:solidFill>
                  <a:srgbClr val="333333"/>
                </a:solidFill>
                <a:latin typeface="Times New Roman"/>
                <a:cs typeface="Times New Roman"/>
              </a:rPr>
              <a:t>pedagogika</a:t>
            </a:r>
            <a:r>
              <a:rPr lang="en-US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, Oblast výukových strategií v učitelském vzděláván</a:t>
            </a:r>
            <a:r>
              <a:rPr lang="en-US" sz="2600" i="1" dirty="0">
                <a:solidFill>
                  <a:srgbClr val="333333"/>
                </a:solidFill>
                <a:latin typeface="Times New Roman"/>
                <a:cs typeface="Times New Roman"/>
              </a:rPr>
              <a:t>í.</a:t>
            </a:r>
            <a:endParaRPr lang="en-US" sz="2600" i="1" dirty="0" smtClean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algn="just"/>
            <a:r>
              <a:rPr lang="cs-CZ" sz="2900" b="1">
                <a:effectLst/>
                <a:latin typeface="Times New Roman"/>
                <a:cs typeface="Times New Roman"/>
              </a:rPr>
              <a:t>Didaktika učitelského vzdělávání </a:t>
            </a:r>
            <a:r>
              <a:rPr lang="cs-CZ" sz="2900">
                <a:effectLst/>
                <a:latin typeface="Times New Roman"/>
                <a:cs typeface="Times New Roman"/>
              </a:rPr>
              <a:t>není jako ucelená disciplína nijak rozvinuta (Korthagen), ale existuje možnost navazovat na některé poznatky z VŠ didaktiky obecně – zahraniční (Biggs&amp;Tang, Exley&amp;Dennick, Ramsden, Smith&amp;Johnson, Pokryvčáková) a naší (Kotásek, Vašutová, + některé disertační práce o výuce na VŠ).</a:t>
            </a:r>
            <a:endParaRPr lang="en-US" sz="2900">
              <a:effectLst/>
              <a:latin typeface="Times New Roman"/>
              <a:cs typeface="Times New Roman"/>
            </a:endParaRPr>
          </a:p>
          <a:p>
            <a:pPr algn="just"/>
            <a:r>
              <a:rPr lang="cs-CZ" sz="2900" b="1">
                <a:effectLst/>
                <a:latin typeface="Times New Roman"/>
                <a:cs typeface="Times New Roman"/>
              </a:rPr>
              <a:t>K „portrétu vzdělavatelů učitelů“ a k otázce jejich volby a hodnocení výukových strategií</a:t>
            </a:r>
            <a:r>
              <a:rPr lang="cs-CZ" sz="2900">
                <a:effectLst/>
                <a:latin typeface="Times New Roman"/>
                <a:cs typeface="Times New Roman"/>
              </a:rPr>
              <a:t> (ve vztahu k teorii + praxi) empirický výzkum chybí. Metodologicky se lze opřít např. o výzkum učitelských přesvědčení u nás (Spilková&amp;Straková), počínající výzkum o učiteli na VŠ jako modelu pro studenty učitelství (Bartlová, Kasíková), o výzkum role akčního výzkumu při úpravě učitelského vzdělávání (Hui&amp;Grossmann) a o výzkum mezinárodní asociace pro učitelské vzdělávání (ATEE), kde lze upravit např. již hotovou strukturu pro rozhovor se vzdělavateli učitelů. </a:t>
            </a:r>
            <a:endParaRPr lang="cs-CZ" sz="29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5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UČITELÉ UČITELŮ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cs-CZ" sz="3400">
                <a:latin typeface="Times New Roman"/>
                <a:cs typeface="Times New Roman"/>
              </a:rPr>
              <a:t>K tématu učitelů praktiků přecházejících z nižších stupňů škol na školy vysoké (do pozice kmenového vyučujícího) a k otázce, jak se vyrovnávají s problematikou vztahu teorie a praxe, jsme zatím nenarazili na žádné studie.</a:t>
            </a:r>
            <a:endParaRPr lang="cs-CZ" sz="3400">
              <a:solidFill>
                <a:srgbClr val="333333"/>
              </a:solidFill>
              <a:effectLst/>
              <a:latin typeface="Times New Roman"/>
              <a:cs typeface="Times New Roman"/>
            </a:endParaRPr>
          </a:p>
          <a:p>
            <a:pPr algn="just"/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Tématicky „nejblíže“ jsou tedy texty o cvičných učitelích požadující (obecně vzato) strukturovanou pozornost této pozici.</a:t>
            </a:r>
            <a:r>
              <a:rPr lang="en-US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(Např. JANÍK, T. (ed.) 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Úloha fakultního cvičného učitele a fakultní cvičné školy v přípravě budoucího učitele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. Brno: Masarykova univerzita, 2002.) </a:t>
            </a:r>
            <a:endParaRPr lang="en-US" sz="3400">
              <a:solidFill>
                <a:srgbClr val="333333"/>
              </a:solidFill>
              <a:effectLst/>
              <a:latin typeface="Times New Roman"/>
              <a:cs typeface="Times New Roman"/>
            </a:endParaRPr>
          </a:p>
          <a:p>
            <a:pPr algn="just"/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Dále se lze opřít o výsledky bádání v oblastech subjektivních a implicitních pedagogických teorií a znalostí (např. JANÍK, T. Subjektivní teorie učitelů a možnosti jejich výzkumu. In 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Sociální a kulturní souvislosti výchovy a vzdělávání : 11. výroční mezinárodní konference ČAPV.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: Sborník referátů [CD-ROM]. Brno: PdF MU, 2003.; STUCHLÍKOVÁ, I.  Psychologické aspekty vzdělávání učitelů 1. stupně ZŠ In JANDOVÁ R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. (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Ed.)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 Příprava učitelů a aktuální proměny v základním vzdělávání. 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České Budějovice: Jihočeská univerzita v Českých Budějovicích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, 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2005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, 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s. 14– 19.;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cs-CZ" sz="3400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 ŠVEC, V. Implicitní pedagogické znalosti – východiska a možnosti jejich zkoumání. In </a:t>
            </a:r>
            <a:r>
              <a:rPr lang="cs-CZ" sz="3400" i="1">
                <a:solidFill>
                  <a:srgbClr val="333333"/>
                </a:solidFill>
                <a:effectLst/>
                <a:latin typeface="Times New Roman"/>
                <a:cs typeface="Times New Roman"/>
              </a:rPr>
              <a:t>Sociální a kulturní souvislosti výchovy a vzdělávání: 11. výroční mezinárodní </a:t>
            </a:r>
            <a:r>
              <a:rPr lang="cs-CZ" sz="3400" i="1">
                <a:effectLst/>
                <a:latin typeface="Times New Roman"/>
                <a:cs typeface="Times New Roman"/>
              </a:rPr>
              <a:t>konference ČAPV</a:t>
            </a:r>
            <a:r>
              <a:rPr lang="cs-CZ" sz="3400">
                <a:effectLst/>
                <a:latin typeface="Times New Roman"/>
                <a:cs typeface="Times New Roman"/>
              </a:rPr>
              <a:t>. Sborník referátů [CD-ROM]. Brno: PdF MU, 2003.)</a:t>
            </a:r>
            <a:endParaRPr lang="en-US" sz="3400">
              <a:effectLst/>
              <a:latin typeface="Times New Roman"/>
              <a:cs typeface="Times New Roman"/>
            </a:endParaRPr>
          </a:p>
          <a:p>
            <a:pPr algn="ctr"/>
            <a:endParaRPr lang="cs-CZ" b="1">
              <a:effectLst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0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8076</TotalTime>
  <Words>965</Words>
  <Application>Microsoft Office PowerPoint</Application>
  <PresentationFormat>Předvádění na obrazovce (4:3)</PresentationFormat>
  <Paragraphs>131</Paragraphs>
  <Slides>18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Precedent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  <vt:lpstr>UČITELÉ UČITELŮ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UČITELÉ UČITELŮ</dc:title>
  <dc:creator>Martin Strouhal</dc:creator>
  <cp:lastModifiedBy>uzivatel</cp:lastModifiedBy>
  <cp:revision>68</cp:revision>
  <dcterms:created xsi:type="dcterms:W3CDTF">2013-03-23T11:47:35Z</dcterms:created>
  <dcterms:modified xsi:type="dcterms:W3CDTF">2013-04-08T08:42:07Z</dcterms:modified>
</cp:coreProperties>
</file>