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4" r:id="rId4"/>
    <p:sldId id="259" r:id="rId5"/>
    <p:sldId id="266" r:id="rId6"/>
    <p:sldId id="260" r:id="rId7"/>
    <p:sldId id="262" r:id="rId8"/>
    <p:sldId id="261" r:id="rId9"/>
    <p:sldId id="263" r:id="rId10"/>
    <p:sldId id="264" r:id="rId11"/>
    <p:sldId id="270" r:id="rId12"/>
    <p:sldId id="265" r:id="rId13"/>
    <p:sldId id="272" r:id="rId14"/>
    <p:sldId id="271" r:id="rId15"/>
    <p:sldId id="274" r:id="rId16"/>
    <p:sldId id="273" r:id="rId17"/>
    <p:sldId id="275" r:id="rId18"/>
    <p:sldId id="276" r:id="rId19"/>
    <p:sldId id="277" r:id="rId20"/>
    <p:sldId id="278" r:id="rId21"/>
    <p:sldId id="279" r:id="rId22"/>
    <p:sldId id="280" r:id="rId23"/>
    <p:sldId id="286" r:id="rId24"/>
    <p:sldId id="281" r:id="rId25"/>
    <p:sldId id="283" r:id="rId26"/>
    <p:sldId id="267" r:id="rId27"/>
    <p:sldId id="268"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rá" initials="S" lastIdx="4" clrIdx="0">
    <p:extLst>
      <p:ext uri="{19B8F6BF-5375-455C-9EA6-DF929625EA0E}">
        <p15:presenceInfo xmlns:p15="http://schemas.microsoft.com/office/powerpoint/2012/main" userId="Star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230" autoAdjust="0"/>
    <p:restoredTop sz="94660"/>
  </p:normalViewPr>
  <p:slideViewPr>
    <p:cSldViewPr snapToGrid="0">
      <p:cViewPr varScale="1">
        <p:scale>
          <a:sx n="40" d="100"/>
          <a:sy n="40" d="100"/>
        </p:scale>
        <p:origin x="48"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09T08:52:47.719" idx="1">
    <p:pos x="3927" y="2758"/>
    <p:text>Dokud děti nerozumí motivacím a příčinám-následkům, které jsou s určitými událostmi spojeny, nerozumí příliš tomu, co se kolem nich děje</p:text>
    <p:extLst>
      <p:ext uri="{C676402C-5697-4E1C-873F-D02D1690AC5C}">
        <p15:threadingInfo xmlns:p15="http://schemas.microsoft.com/office/powerpoint/2012/main" timeZoneBias="-60"/>
      </p:ext>
    </p:extLst>
  </p:cm>
  <p:cm authorId="1" dt="2016-02-10T08:43:05.201" idx="4">
    <p:pos x="4409" y="2145"/>
    <p:text>, jako fenomény integrujícími poznání  ze  sociální antropologie, sociální geografie, historie, sociologie, politologie, ekonomie, aj.,</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2-09T10:21:42.534" idx="2">
    <p:pos x="2348" y="2225"/>
    <p:text>v dalším rozvoji oborového porozumění se ukážou jemnější zvláštnosti jednotlivých disciplín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2-09T12:16:09.196" idx="3">
    <p:pos x="7121" y="1405"/>
    <p:text>Seznámení s tématem hodiny, předání informací o „zemi, kam se vypravíme,… kde se odehrává náš příběh“.
Seznámení se způsobem práce: „budeme pracovat hlavně rukama, hlavičkou, to, co je uvnitř to je hodně důležité, ale taky budeme trošku pracovat srdíčkem, protože budeme za chvíli prožívat příběh, který je takový hezký, ale zároveň trošičku možná i smutný…“</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45497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111768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73520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49887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336301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26B3D1B-6F71-44CD-B7E0-7F7AE832C2DF}" type="datetimeFigureOut">
              <a:rPr lang="cs-CZ" smtClean="0"/>
              <a:t>17.02.2016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21684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26B3D1B-6F71-44CD-B7E0-7F7AE832C2DF}" type="datetimeFigureOut">
              <a:rPr lang="cs-CZ" smtClean="0"/>
              <a:t>17.02.2016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17347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26B3D1B-6F71-44CD-B7E0-7F7AE832C2DF}" type="datetimeFigureOut">
              <a:rPr lang="cs-CZ" smtClean="0"/>
              <a:t>17.02.2016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184024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6B3D1B-6F71-44CD-B7E0-7F7AE832C2DF}" type="datetimeFigureOut">
              <a:rPr lang="cs-CZ" smtClean="0"/>
              <a:t>17.02.2016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215284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26B3D1B-6F71-44CD-B7E0-7F7AE832C2DF}" type="datetimeFigureOut">
              <a:rPr lang="cs-CZ" smtClean="0"/>
              <a:t>17.02.2016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3628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26B3D1B-6F71-44CD-B7E0-7F7AE832C2DF}" type="datetimeFigureOut">
              <a:rPr lang="cs-CZ" smtClean="0"/>
              <a:t>17.02.2016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0AF5FE-67C5-4432-A4EF-C53B547189EF}" type="slidenum">
              <a:rPr lang="cs-CZ" smtClean="0"/>
              <a:t>‹#›</a:t>
            </a:fld>
            <a:endParaRPr lang="cs-CZ"/>
          </a:p>
        </p:txBody>
      </p:sp>
    </p:spTree>
    <p:extLst>
      <p:ext uri="{BB962C8B-B14F-4D97-AF65-F5344CB8AC3E}">
        <p14:creationId xmlns:p14="http://schemas.microsoft.com/office/powerpoint/2010/main" val="3841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B3D1B-6F71-44CD-B7E0-7F7AE832C2DF}" type="datetimeFigureOut">
              <a:rPr lang="cs-CZ" smtClean="0"/>
              <a:t>17.02.2016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AF5FE-67C5-4432-A4EF-C53B547189EF}" type="slidenum">
              <a:rPr lang="cs-CZ" smtClean="0"/>
              <a:t>‹#›</a:t>
            </a:fld>
            <a:endParaRPr lang="cs-CZ"/>
          </a:p>
        </p:txBody>
      </p:sp>
    </p:spTree>
    <p:extLst>
      <p:ext uri="{BB962C8B-B14F-4D97-AF65-F5344CB8AC3E}">
        <p14:creationId xmlns:p14="http://schemas.microsoft.com/office/powerpoint/2010/main" val="350178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4000" dirty="0" smtClean="0"/>
              <a:t>Situace z výuky prvouky v 1. ročníku ZŠ</a:t>
            </a:r>
            <a:endParaRPr lang="cs-CZ" sz="4000" dirty="0"/>
          </a:p>
        </p:txBody>
      </p:sp>
      <p:sp>
        <p:nvSpPr>
          <p:cNvPr id="3" name="Podnadpis 2"/>
          <p:cNvSpPr>
            <a:spLocks noGrp="1"/>
          </p:cNvSpPr>
          <p:nvPr>
            <p:ph type="subTitle" idx="1"/>
          </p:nvPr>
        </p:nvSpPr>
        <p:spPr/>
        <p:txBody>
          <a:bodyPr/>
          <a:lstStyle/>
          <a:p>
            <a:pPr algn="l"/>
            <a:r>
              <a:rPr lang="cs-CZ" dirty="0" smtClean="0"/>
              <a:t>Jak propojovat představu žáka s nároky odbornosti?</a:t>
            </a:r>
            <a:endParaRPr lang="cs-CZ" dirty="0"/>
          </a:p>
        </p:txBody>
      </p:sp>
    </p:spTree>
    <p:extLst>
      <p:ext uri="{BB962C8B-B14F-4D97-AF65-F5344CB8AC3E}">
        <p14:creationId xmlns:p14="http://schemas.microsoft.com/office/powerpoint/2010/main" val="114199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Co vede k obsahově bohatšímu chápání kulturních univerzálií </a:t>
            </a:r>
            <a:r>
              <a:rPr lang="cs-CZ" sz="2200" dirty="0" smtClean="0"/>
              <a:t>(</a:t>
            </a:r>
            <a:r>
              <a:rPr lang="cs-CZ" sz="2200" dirty="0" err="1" smtClean="0"/>
              <a:t>Brophy</a:t>
            </a:r>
            <a:r>
              <a:rPr lang="cs-CZ" sz="2200" dirty="0"/>
              <a:t>, </a:t>
            </a:r>
            <a:r>
              <a:rPr lang="cs-CZ" sz="2200" dirty="0" err="1" smtClean="0"/>
              <a:t>Alleman</a:t>
            </a:r>
            <a:r>
              <a:rPr lang="cs-CZ" sz="2200" dirty="0" smtClean="0"/>
              <a:t>, </a:t>
            </a:r>
            <a:r>
              <a:rPr lang="cs-CZ" sz="2200" dirty="0" err="1" smtClean="0"/>
              <a:t>Halvorsen</a:t>
            </a:r>
            <a:r>
              <a:rPr lang="cs-CZ" sz="2200" dirty="0" smtClean="0"/>
              <a:t>,  2013</a:t>
            </a:r>
            <a:r>
              <a:rPr lang="cs-CZ" sz="2200" dirty="0"/>
              <a:t>) </a:t>
            </a:r>
          </a:p>
        </p:txBody>
      </p:sp>
      <p:sp>
        <p:nvSpPr>
          <p:cNvPr id="3" name="Zástupný symbol pro obsah 2"/>
          <p:cNvSpPr>
            <a:spLocks noGrp="1"/>
          </p:cNvSpPr>
          <p:nvPr>
            <p:ph idx="1"/>
          </p:nvPr>
        </p:nvSpPr>
        <p:spPr/>
        <p:txBody>
          <a:bodyPr>
            <a:normAutofit/>
          </a:bodyPr>
          <a:lstStyle/>
          <a:p>
            <a:r>
              <a:rPr lang="cs-CZ" dirty="0" smtClean="0"/>
              <a:t>Příležitosti k vciťování </a:t>
            </a:r>
            <a:r>
              <a:rPr lang="cs-CZ" dirty="0"/>
              <a:t>se do jiných </a:t>
            </a:r>
            <a:r>
              <a:rPr lang="cs-CZ" dirty="0" smtClean="0"/>
              <a:t>kultur</a:t>
            </a:r>
          </a:p>
          <a:p>
            <a:r>
              <a:rPr lang="cs-CZ" dirty="0" smtClean="0"/>
              <a:t>Příležitosti k vnímání situací lidí v</a:t>
            </a:r>
            <a:r>
              <a:rPr lang="cs-CZ" dirty="0"/>
              <a:t> kontextu </a:t>
            </a:r>
            <a:r>
              <a:rPr lang="cs-CZ" dirty="0" smtClean="0"/>
              <a:t>místa</a:t>
            </a:r>
          </a:p>
          <a:p>
            <a:r>
              <a:rPr lang="cs-CZ" dirty="0" smtClean="0"/>
              <a:t>Učit je vidět aktivity lidí jako </a:t>
            </a:r>
            <a:r>
              <a:rPr lang="cs-CZ" dirty="0"/>
              <a:t>přirozené a citlivé adaptace na kontextuální podmínky, ve kterých žijí. </a:t>
            </a:r>
            <a:endParaRPr lang="cs-CZ" dirty="0" smtClean="0"/>
          </a:p>
          <a:p>
            <a:r>
              <a:rPr lang="cs-CZ" dirty="0" smtClean="0"/>
              <a:t>Zprostředkovávat poznatky </a:t>
            </a:r>
            <a:r>
              <a:rPr lang="cs-CZ" dirty="0"/>
              <a:t>o jiných kulturách co </a:t>
            </a:r>
            <a:r>
              <a:rPr lang="cs-CZ" b="1" dirty="0"/>
              <a:t>nejkomplexněji</a:t>
            </a:r>
            <a:r>
              <a:rPr lang="cs-CZ" dirty="0"/>
              <a:t>, nesoustředit se na exotičnost </a:t>
            </a:r>
            <a:endParaRPr lang="cs-CZ" dirty="0" smtClean="0"/>
          </a:p>
          <a:p>
            <a:pPr marL="0" indent="0">
              <a:buNone/>
            </a:pPr>
            <a:endParaRPr lang="cs-CZ" dirty="0"/>
          </a:p>
        </p:txBody>
      </p:sp>
    </p:spTree>
    <p:extLst>
      <p:ext uri="{BB962C8B-B14F-4D97-AF65-F5344CB8AC3E}">
        <p14:creationId xmlns:p14="http://schemas.microsoft.com/office/powerpoint/2010/main" val="143493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Specifičnost prvouky vzhledem k oborům</a:t>
            </a:r>
            <a:endParaRPr lang="cs-CZ" dirty="0"/>
          </a:p>
        </p:txBody>
      </p:sp>
      <p:sp>
        <p:nvSpPr>
          <p:cNvPr id="3" name="Zástupný symbol pro obsah 2"/>
          <p:cNvSpPr>
            <a:spLocks noGrp="1"/>
          </p:cNvSpPr>
          <p:nvPr>
            <p:ph idx="1"/>
          </p:nvPr>
        </p:nvSpPr>
        <p:spPr/>
        <p:txBody>
          <a:bodyPr/>
          <a:lstStyle/>
          <a:p>
            <a:r>
              <a:rPr lang="cs-CZ" dirty="0" smtClean="0"/>
              <a:t>Všeobecné zaměření obsahu vzdělávání (</a:t>
            </a:r>
            <a:r>
              <a:rPr lang="cs-CZ" dirty="0" err="1" smtClean="0"/>
              <a:t>pandisciplinary</a:t>
            </a:r>
            <a:r>
              <a:rPr lang="cs-CZ" dirty="0" smtClean="0"/>
              <a:t>- </a:t>
            </a:r>
            <a:r>
              <a:rPr lang="cs-CZ" dirty="0" err="1" smtClean="0"/>
              <a:t>Brophy</a:t>
            </a:r>
            <a:r>
              <a:rPr lang="cs-CZ" dirty="0" smtClean="0"/>
              <a:t>, </a:t>
            </a:r>
            <a:r>
              <a:rPr lang="cs-CZ" dirty="0" err="1" smtClean="0"/>
              <a:t>Halvorsen</a:t>
            </a:r>
            <a:r>
              <a:rPr lang="cs-CZ" dirty="0" smtClean="0"/>
              <a:t>, 2006)</a:t>
            </a:r>
          </a:p>
          <a:p>
            <a:r>
              <a:rPr lang="cs-CZ" dirty="0" smtClean="0"/>
              <a:t>Získané znalosti jen dočasně platné (</a:t>
            </a:r>
            <a:r>
              <a:rPr lang="cs-CZ" dirty="0" err="1" smtClean="0"/>
              <a:t>knowledge</a:t>
            </a:r>
            <a:r>
              <a:rPr lang="cs-CZ" dirty="0" smtClean="0"/>
              <a:t> </a:t>
            </a:r>
            <a:r>
              <a:rPr lang="cs-CZ" dirty="0" err="1" smtClean="0"/>
              <a:t>of</a:t>
            </a:r>
            <a:r>
              <a:rPr lang="cs-CZ" dirty="0" smtClean="0"/>
              <a:t> limited validity – </a:t>
            </a:r>
            <a:r>
              <a:rPr lang="cs-CZ" dirty="0" err="1" smtClean="0"/>
              <a:t>Levstik</a:t>
            </a:r>
            <a:r>
              <a:rPr lang="cs-CZ" dirty="0" smtClean="0"/>
              <a:t>, 1986)</a:t>
            </a:r>
          </a:p>
          <a:p>
            <a:r>
              <a:rPr lang="cs-CZ" dirty="0" smtClean="0"/>
              <a:t>Získávání znalostí je založeno na „zdravém rozumu“, ale přesahuje jej, protože obsahuje hlavní rysy oborového přístupu (</a:t>
            </a:r>
            <a:r>
              <a:rPr lang="cs-CZ" dirty="0" err="1" smtClean="0"/>
              <a:t>protodisciplinární</a:t>
            </a:r>
            <a:r>
              <a:rPr lang="cs-CZ" dirty="0" smtClean="0"/>
              <a:t> -</a:t>
            </a:r>
            <a:r>
              <a:rPr lang="cs-CZ" dirty="0" err="1" smtClean="0"/>
              <a:t>Gardner</a:t>
            </a:r>
            <a:r>
              <a:rPr lang="cs-CZ" dirty="0" smtClean="0"/>
              <a:t>, 2006) </a:t>
            </a:r>
            <a:endParaRPr lang="cs-CZ" dirty="0"/>
          </a:p>
        </p:txBody>
      </p:sp>
    </p:spTree>
    <p:extLst>
      <p:ext uri="{BB962C8B-B14F-4D97-AF65-F5344CB8AC3E}">
        <p14:creationId xmlns:p14="http://schemas.microsoft.com/office/powerpoint/2010/main" val="370597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 výzkumu </a:t>
            </a:r>
            <a:r>
              <a:rPr lang="cs-CZ" sz="2800" dirty="0" smtClean="0"/>
              <a:t>(</a:t>
            </a:r>
            <a:r>
              <a:rPr lang="cs-CZ" sz="2800" dirty="0" err="1" smtClean="0"/>
              <a:t>Brophy</a:t>
            </a:r>
            <a:r>
              <a:rPr lang="cs-CZ" sz="2800" dirty="0"/>
              <a:t>, </a:t>
            </a:r>
            <a:r>
              <a:rPr lang="cs-CZ" sz="2800" dirty="0" err="1"/>
              <a:t>Alleman</a:t>
            </a:r>
            <a:r>
              <a:rPr lang="cs-CZ" sz="2800" dirty="0"/>
              <a:t>, </a:t>
            </a:r>
            <a:r>
              <a:rPr lang="cs-CZ" sz="2800" dirty="0" err="1"/>
              <a:t>Halvorsen</a:t>
            </a:r>
            <a:r>
              <a:rPr lang="cs-CZ" sz="2800" dirty="0"/>
              <a:t>,  2013) </a:t>
            </a:r>
          </a:p>
        </p:txBody>
      </p:sp>
      <p:sp>
        <p:nvSpPr>
          <p:cNvPr id="3" name="Zástupný symbol pro obsah 2"/>
          <p:cNvSpPr>
            <a:spLocks noGrp="1"/>
          </p:cNvSpPr>
          <p:nvPr>
            <p:ph idx="1"/>
          </p:nvPr>
        </p:nvSpPr>
        <p:spPr/>
        <p:txBody>
          <a:bodyPr/>
          <a:lstStyle/>
          <a:p>
            <a:r>
              <a:rPr lang="cs-CZ" dirty="0"/>
              <a:t>vnímání jiných kultur se může díky výuce stát více diferencovaným a objektivním (děti např. už v rámci 1. stupně ZŠ jsou schopny oceňovat pozitiva i negativa života v různých kulturách)</a:t>
            </a:r>
          </a:p>
          <a:p>
            <a:r>
              <a:rPr lang="cs-CZ" dirty="0"/>
              <a:t>Děti, které jsou vedeny k vysvětlování příčin a následků kulturních specifik, odpovídají na zadané otázky více sofistikovaně. </a:t>
            </a:r>
            <a:endParaRPr lang="cs-CZ" dirty="0" smtClean="0"/>
          </a:p>
          <a:p>
            <a:r>
              <a:rPr lang="cs-CZ" dirty="0"/>
              <a:t>řešením je komplexně pojatá výuka, která směřuje k  rozvoji uceleného (propojeného) porozumění důležitým tématům. </a:t>
            </a:r>
            <a:r>
              <a:rPr lang="cs-CZ" dirty="0" smtClean="0"/>
              <a:t>Je </a:t>
            </a:r>
            <a:r>
              <a:rPr lang="cs-CZ" dirty="0"/>
              <a:t>potřeba plánovat výuku „okolo“ dobře vybraných „velkých myšlenek“</a:t>
            </a:r>
          </a:p>
          <a:p>
            <a:pPr marL="0" indent="0">
              <a:buNone/>
            </a:pPr>
            <a:endParaRPr lang="cs-CZ" dirty="0"/>
          </a:p>
        </p:txBody>
      </p:sp>
    </p:spTree>
    <p:extLst>
      <p:ext uri="{BB962C8B-B14F-4D97-AF65-F5344CB8AC3E}">
        <p14:creationId xmlns:p14="http://schemas.microsoft.com/office/powerpoint/2010/main" val="1700165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Velké myšlenky (viz např. </a:t>
            </a:r>
            <a:r>
              <a:rPr lang="cs-CZ" dirty="0" err="1" smtClean="0"/>
              <a:t>Harlen</a:t>
            </a:r>
            <a:r>
              <a:rPr lang="cs-CZ" dirty="0" smtClean="0"/>
              <a:t>, 2010)</a:t>
            </a:r>
            <a:br>
              <a:rPr lang="cs-CZ" dirty="0" smtClean="0"/>
            </a:br>
            <a:endParaRPr lang="cs-CZ" dirty="0"/>
          </a:p>
        </p:txBody>
      </p:sp>
      <p:sp>
        <p:nvSpPr>
          <p:cNvPr id="3" name="Zástupný symbol pro obsah 2"/>
          <p:cNvSpPr>
            <a:spLocks noGrp="1"/>
          </p:cNvSpPr>
          <p:nvPr>
            <p:ph idx="1"/>
          </p:nvPr>
        </p:nvSpPr>
        <p:spPr/>
        <p:txBody>
          <a:bodyPr>
            <a:normAutofit fontScale="92500"/>
          </a:bodyPr>
          <a:lstStyle/>
          <a:p>
            <a:r>
              <a:rPr lang="cs-CZ" dirty="0"/>
              <a:t>Myšlenky (generalizace), jejichž pochopení má zásadní význam- pro jedince, pro společnost, ve které jedinec žije </a:t>
            </a:r>
            <a:r>
              <a:rPr lang="cs-CZ" dirty="0" smtClean="0"/>
              <a:t>a </a:t>
            </a:r>
            <a:r>
              <a:rPr lang="cs-CZ" dirty="0"/>
              <a:t>pro akademickou disciplínu, ke které se učivo vztahuje </a:t>
            </a:r>
            <a:endParaRPr lang="cs-CZ" dirty="0" smtClean="0"/>
          </a:p>
          <a:p>
            <a:r>
              <a:rPr lang="cs-CZ" dirty="0"/>
              <a:t>Pomáhají žákům rozvinout propojené porozumění tomu, jak určité aspekty sociálního/přírodního,…/ systému fungují, jak a proč fungovaly v minulosti, jak a proč fungují na různých místech a v různých kulturách a jaké to vše má </a:t>
            </a:r>
            <a:r>
              <a:rPr lang="cs-CZ" dirty="0" smtClean="0"/>
              <a:t>následky</a:t>
            </a:r>
            <a:r>
              <a:rPr lang="cs-CZ" dirty="0" smtClean="0"/>
              <a:t> </a:t>
            </a:r>
            <a:r>
              <a:rPr lang="cs-CZ" dirty="0"/>
              <a:t>pro osobní, sociální a občanské rozhodování</a:t>
            </a:r>
          </a:p>
          <a:p>
            <a:r>
              <a:rPr lang="cs-CZ" altLang="cs-CZ" dirty="0"/>
              <a:t>Nelze jen změnit aktivity, učitel musí  nejdříve „změnit“ soubor znalostí, nebo jej </a:t>
            </a:r>
            <a:r>
              <a:rPr lang="cs-CZ" altLang="cs-CZ" dirty="0" smtClean="0"/>
              <a:t>doplnit </a:t>
            </a:r>
            <a:r>
              <a:rPr lang="cs-CZ" altLang="cs-CZ" dirty="0"/>
              <a:t>tak, aby zdůrazňoval velké myšlenky. </a:t>
            </a:r>
            <a:r>
              <a:rPr lang="cs-CZ" altLang="cs-CZ" dirty="0" smtClean="0"/>
              <a:t>To </a:t>
            </a:r>
            <a:r>
              <a:rPr lang="cs-CZ" altLang="cs-CZ" dirty="0"/>
              <a:t>mu </a:t>
            </a:r>
            <a:r>
              <a:rPr lang="cs-CZ" altLang="cs-CZ" dirty="0" smtClean="0"/>
              <a:t> </a:t>
            </a:r>
            <a:r>
              <a:rPr lang="cs-CZ" altLang="cs-CZ" dirty="0"/>
              <a:t>umožní plánovat </a:t>
            </a:r>
            <a:r>
              <a:rPr lang="cs-CZ" altLang="cs-CZ" dirty="0" smtClean="0"/>
              <a:t>autentické, </a:t>
            </a:r>
            <a:r>
              <a:rPr lang="cs-CZ" altLang="cs-CZ" dirty="0"/>
              <a:t>zajímavé aktivity vedoucí k </a:t>
            </a:r>
            <a:r>
              <a:rPr lang="cs-CZ" altLang="cs-CZ" dirty="0" smtClean="0"/>
              <a:t>velkým myšlenkám </a:t>
            </a:r>
            <a:endParaRPr lang="cs-CZ" altLang="cs-CZ" dirty="0"/>
          </a:p>
          <a:p>
            <a:endParaRPr lang="cs-CZ" dirty="0"/>
          </a:p>
          <a:p>
            <a:pPr marL="0" indent="0">
              <a:buNone/>
            </a:pPr>
            <a:endParaRPr lang="cs-CZ" dirty="0"/>
          </a:p>
        </p:txBody>
      </p:sp>
    </p:spTree>
    <p:extLst>
      <p:ext uri="{BB962C8B-B14F-4D97-AF65-F5344CB8AC3E}">
        <p14:creationId xmlns:p14="http://schemas.microsoft.com/office/powerpoint/2010/main" val="23658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velkých myšlenek – učení o společnosti</a:t>
            </a:r>
            <a:endParaRPr lang="cs-CZ" dirty="0"/>
          </a:p>
        </p:txBody>
      </p:sp>
      <p:sp>
        <p:nvSpPr>
          <p:cNvPr id="3" name="Zástupný symbol pro obsah 2"/>
          <p:cNvSpPr>
            <a:spLocks noGrp="1"/>
          </p:cNvSpPr>
          <p:nvPr>
            <p:ph idx="1"/>
          </p:nvPr>
        </p:nvSpPr>
        <p:spPr/>
        <p:txBody>
          <a:bodyPr/>
          <a:lstStyle/>
          <a:p>
            <a:r>
              <a:rPr lang="cs-CZ" dirty="0" smtClean="0"/>
              <a:t>Lidé odevšud mají stejné základní potřeby, ale uspokojují je odlišně vzhledem k rozdílům v dostupnosti zdrojů, kulturním tradicím nebo osobním preferencím</a:t>
            </a:r>
          </a:p>
          <a:p>
            <a:r>
              <a:rPr lang="cs-CZ" dirty="0" smtClean="0"/>
              <a:t>Geografické a klimatické podmínky, hlavní ekonomické aktivity, do kterých se lidé zapojují, způsoby řízení společnosti a jiné místní faktory mohou pomoci vysvětlit chování lidí</a:t>
            </a:r>
            <a:endParaRPr lang="cs-CZ" dirty="0"/>
          </a:p>
        </p:txBody>
      </p:sp>
    </p:spTree>
    <p:extLst>
      <p:ext uri="{BB962C8B-B14F-4D97-AF65-F5344CB8AC3E}">
        <p14:creationId xmlns:p14="http://schemas.microsoft.com/office/powerpoint/2010/main" val="213497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  - kontext</a:t>
            </a:r>
            <a:endParaRPr lang="cs-CZ" dirty="0"/>
          </a:p>
        </p:txBody>
      </p:sp>
      <p:sp>
        <p:nvSpPr>
          <p:cNvPr id="3" name="Zástupný symbol pro obsah 2"/>
          <p:cNvSpPr>
            <a:spLocks noGrp="1"/>
          </p:cNvSpPr>
          <p:nvPr>
            <p:ph idx="1"/>
          </p:nvPr>
        </p:nvSpPr>
        <p:spPr/>
        <p:txBody>
          <a:bodyPr/>
          <a:lstStyle/>
          <a:p>
            <a:r>
              <a:rPr lang="cs-CZ" dirty="0" smtClean="0"/>
              <a:t>1. třída ZŠ</a:t>
            </a:r>
          </a:p>
          <a:p>
            <a:r>
              <a:rPr lang="cs-CZ" dirty="0" smtClean="0"/>
              <a:t>Prvouka (spojena s dramatickou výchovou)</a:t>
            </a:r>
          </a:p>
          <a:p>
            <a:r>
              <a:rPr lang="cs-CZ" dirty="0" smtClean="0"/>
              <a:t>Lekce natáčená „na zakázku“ – prvouka, učení o rozdílech ve způsobu života</a:t>
            </a:r>
          </a:p>
          <a:p>
            <a:pPr marL="0" indent="0">
              <a:buNone/>
            </a:pPr>
            <a:endParaRPr lang="cs-CZ" dirty="0"/>
          </a:p>
        </p:txBody>
      </p:sp>
    </p:spTree>
    <p:extLst>
      <p:ext uri="{BB962C8B-B14F-4D97-AF65-F5344CB8AC3E}">
        <p14:creationId xmlns:p14="http://schemas.microsoft.com/office/powerpoint/2010/main" val="169288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 – cíle výuky</a:t>
            </a:r>
            <a:endParaRPr lang="cs-CZ" dirty="0"/>
          </a:p>
        </p:txBody>
      </p:sp>
      <p:sp>
        <p:nvSpPr>
          <p:cNvPr id="3" name="Zástupný symbol pro obsah 2"/>
          <p:cNvSpPr>
            <a:spLocks noGrp="1"/>
          </p:cNvSpPr>
          <p:nvPr>
            <p:ph idx="1"/>
          </p:nvPr>
        </p:nvSpPr>
        <p:spPr/>
        <p:txBody>
          <a:bodyPr>
            <a:normAutofit fontScale="92500"/>
          </a:bodyPr>
          <a:lstStyle/>
          <a:p>
            <a:r>
              <a:rPr lang="cs-CZ" dirty="0" smtClean="0"/>
              <a:t>identifikovat </a:t>
            </a:r>
            <a:r>
              <a:rPr lang="cs-CZ" dirty="0"/>
              <a:t>společné a rozdílné prvky života indické dívky </a:t>
            </a:r>
            <a:r>
              <a:rPr lang="cs-CZ" dirty="0" err="1" smtClean="0"/>
              <a:t>Lakšmí</a:t>
            </a:r>
            <a:r>
              <a:rPr lang="cs-CZ" dirty="0" smtClean="0"/>
              <a:t> </a:t>
            </a:r>
            <a:r>
              <a:rPr lang="cs-CZ" dirty="0"/>
              <a:t>a dětí ze </a:t>
            </a:r>
            <a:r>
              <a:rPr lang="cs-CZ" dirty="0" smtClean="0"/>
              <a:t>třídy</a:t>
            </a:r>
          </a:p>
          <a:p>
            <a:r>
              <a:rPr lang="cs-CZ" dirty="0" smtClean="0"/>
              <a:t> </a:t>
            </a:r>
            <a:r>
              <a:rPr lang="cs-CZ" dirty="0"/>
              <a:t>vysvětlit a zdůvodnit, jak prostředí ovlivňuje způsob života </a:t>
            </a:r>
            <a:r>
              <a:rPr lang="cs-CZ" dirty="0" err="1" smtClean="0"/>
              <a:t>Lakšmí</a:t>
            </a:r>
            <a:r>
              <a:rPr lang="cs-CZ" dirty="0" smtClean="0"/>
              <a:t> </a:t>
            </a:r>
            <a:r>
              <a:rPr lang="cs-CZ" dirty="0"/>
              <a:t>a její </a:t>
            </a:r>
            <a:r>
              <a:rPr lang="cs-CZ" dirty="0" smtClean="0"/>
              <a:t>rodiny</a:t>
            </a:r>
          </a:p>
          <a:p>
            <a:r>
              <a:rPr lang="cs-CZ" dirty="0" smtClean="0"/>
              <a:t> </a:t>
            </a:r>
            <a:r>
              <a:rPr lang="cs-CZ" dirty="0"/>
              <a:t>odhadnout příčiny rozdílů ve způsobu a podmínkách života </a:t>
            </a:r>
            <a:r>
              <a:rPr lang="cs-CZ" dirty="0" err="1" smtClean="0"/>
              <a:t>Lakšmí</a:t>
            </a:r>
            <a:r>
              <a:rPr lang="cs-CZ" dirty="0" smtClean="0"/>
              <a:t> </a:t>
            </a:r>
            <a:r>
              <a:rPr lang="cs-CZ" dirty="0"/>
              <a:t>a sebe </a:t>
            </a:r>
            <a:r>
              <a:rPr lang="cs-CZ" dirty="0" smtClean="0"/>
              <a:t>sama</a:t>
            </a:r>
            <a:endParaRPr lang="cs-CZ" dirty="0"/>
          </a:p>
          <a:p>
            <a:r>
              <a:rPr lang="cs-CZ" dirty="0" smtClean="0"/>
              <a:t>vnímat </a:t>
            </a:r>
            <a:r>
              <a:rPr lang="cs-CZ" dirty="0"/>
              <a:t>pocity a </a:t>
            </a:r>
            <a:r>
              <a:rPr lang="cs-CZ" dirty="0" smtClean="0"/>
              <a:t>uvažování </a:t>
            </a:r>
            <a:r>
              <a:rPr lang="cs-CZ" dirty="0" err="1" smtClean="0"/>
              <a:t>Lakšmí</a:t>
            </a:r>
            <a:r>
              <a:rPr lang="cs-CZ" dirty="0"/>
              <a:t>, </a:t>
            </a:r>
            <a:r>
              <a:rPr lang="cs-CZ" dirty="0" smtClean="0"/>
              <a:t>uvědomovat </a:t>
            </a:r>
            <a:r>
              <a:rPr lang="cs-CZ" dirty="0"/>
              <a:t>si, co je na jejich způsobu života pěkného, a co je pěkného na životě </a:t>
            </a:r>
            <a:r>
              <a:rPr lang="cs-CZ" dirty="0" err="1" smtClean="0"/>
              <a:t>Lakšmí</a:t>
            </a:r>
            <a:r>
              <a:rPr lang="cs-CZ" dirty="0" smtClean="0"/>
              <a:t>, respektovat </a:t>
            </a:r>
            <a:r>
              <a:rPr lang="cs-CZ" dirty="0"/>
              <a:t>skutečnost, že šťastný život mohou mít i lidé z rozdílného </a:t>
            </a:r>
            <a:r>
              <a:rPr lang="cs-CZ" dirty="0" err="1"/>
              <a:t>socio</a:t>
            </a:r>
            <a:r>
              <a:rPr lang="cs-CZ" dirty="0"/>
              <a:t>-kulturního </a:t>
            </a:r>
            <a:r>
              <a:rPr lang="cs-CZ" dirty="0" smtClean="0"/>
              <a:t>prostředí</a:t>
            </a:r>
            <a:endParaRPr lang="cs-CZ" dirty="0"/>
          </a:p>
          <a:p>
            <a:pPr marL="0" indent="0">
              <a:buNone/>
            </a:pPr>
            <a:r>
              <a:rPr lang="cs-CZ" dirty="0"/>
              <a:t> </a:t>
            </a:r>
          </a:p>
        </p:txBody>
      </p:sp>
    </p:spTree>
    <p:extLst>
      <p:ext uri="{BB962C8B-B14F-4D97-AF65-F5344CB8AC3E}">
        <p14:creationId xmlns:p14="http://schemas.microsoft.com/office/powerpoint/2010/main" val="2962619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OBSAHOVÉ JÁDRO LEKCE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I. Seznámení s tématem a způsobem práce</a:t>
            </a:r>
          </a:p>
          <a:p>
            <a:pPr marL="0" indent="0">
              <a:buNone/>
            </a:pPr>
            <a:r>
              <a:rPr lang="cs-CZ" dirty="0" smtClean="0"/>
              <a:t>II. </a:t>
            </a:r>
            <a:r>
              <a:rPr lang="cs-CZ" dirty="0" smtClean="0">
                <a:solidFill>
                  <a:srgbClr val="FF0000"/>
                </a:solidFill>
              </a:rPr>
              <a:t>Čichání ke koření + skupinový brainstorming</a:t>
            </a:r>
          </a:p>
          <a:p>
            <a:pPr marL="0" indent="0">
              <a:buNone/>
            </a:pPr>
            <a:r>
              <a:rPr lang="cs-CZ" dirty="0" smtClean="0"/>
              <a:t>III. Výklad </a:t>
            </a:r>
            <a:r>
              <a:rPr lang="cs-CZ" sz="2400" dirty="0" smtClean="0"/>
              <a:t>(lokalizace zatím utajeného příběhu, předání informací o Indii) </a:t>
            </a:r>
          </a:p>
          <a:p>
            <a:pPr marL="0" indent="0">
              <a:buNone/>
            </a:pPr>
            <a:r>
              <a:rPr lang="cs-CZ" sz="2400" dirty="0" smtClean="0"/>
              <a:t>IV. </a:t>
            </a:r>
            <a:r>
              <a:rPr lang="cs-CZ" sz="2400" dirty="0"/>
              <a:t>N</a:t>
            </a:r>
            <a:r>
              <a:rPr lang="cs-CZ" sz="2400" dirty="0" smtClean="0"/>
              <a:t>avození </a:t>
            </a:r>
            <a:r>
              <a:rPr lang="cs-CZ" sz="2400" dirty="0"/>
              <a:t>a ztvárnění představy indického </a:t>
            </a:r>
            <a:r>
              <a:rPr lang="cs-CZ" sz="2400" dirty="0" smtClean="0"/>
              <a:t>trhu - použity </a:t>
            </a:r>
            <a:r>
              <a:rPr lang="cs-CZ" sz="2400" dirty="0"/>
              <a:t>expresivní </a:t>
            </a:r>
            <a:r>
              <a:rPr lang="cs-CZ" sz="2400" dirty="0" smtClean="0"/>
              <a:t>techniky</a:t>
            </a:r>
          </a:p>
          <a:p>
            <a:pPr marL="0" indent="0">
              <a:buNone/>
            </a:pPr>
            <a:r>
              <a:rPr lang="cs-CZ" sz="2400" dirty="0" smtClean="0"/>
              <a:t>V. Práce s příběhem (předání informací, odhadování dalších detailů reality (jak tráví </a:t>
            </a:r>
            <a:r>
              <a:rPr lang="cs-CZ" sz="2400" dirty="0" err="1" smtClean="0"/>
              <a:t>Lakšmí</a:t>
            </a:r>
            <a:r>
              <a:rPr lang="cs-CZ" sz="2400" dirty="0" smtClean="0"/>
              <a:t> den; jak je velké obydlí, kde žije vs. co je v něm; co ve v Indii pěstuje x co </a:t>
            </a:r>
            <a:r>
              <a:rPr lang="cs-CZ" sz="2400" dirty="0" err="1" smtClean="0"/>
              <a:t>Lakšmí</a:t>
            </a:r>
            <a:r>
              <a:rPr lang="cs-CZ" sz="2400" dirty="0" smtClean="0"/>
              <a:t> jí; jak vypadá její školní uniforma)</a:t>
            </a:r>
          </a:p>
          <a:p>
            <a:pPr marL="0" indent="0">
              <a:buNone/>
            </a:pPr>
            <a:r>
              <a:rPr lang="cs-CZ" sz="2400" dirty="0" smtClean="0"/>
              <a:t>VI. Rozhovor (žáci formulují </a:t>
            </a:r>
            <a:r>
              <a:rPr lang="cs-CZ" sz="2400" dirty="0"/>
              <a:t>otázky, které by </a:t>
            </a:r>
            <a:r>
              <a:rPr lang="cs-CZ" sz="2400" dirty="0" err="1" smtClean="0"/>
              <a:t>Lakšmí</a:t>
            </a:r>
            <a:r>
              <a:rPr lang="cs-CZ" sz="2400" dirty="0" smtClean="0"/>
              <a:t> </a:t>
            </a:r>
            <a:r>
              <a:rPr lang="cs-CZ" sz="2400" dirty="0"/>
              <a:t>položili, vyjadřují se k tomu, co je na příběhu </a:t>
            </a:r>
            <a:r>
              <a:rPr lang="cs-CZ" sz="2400" dirty="0" err="1" smtClean="0"/>
              <a:t>Lakšmí</a:t>
            </a:r>
            <a:r>
              <a:rPr lang="cs-CZ" sz="2400" dirty="0" smtClean="0"/>
              <a:t> překvapilo)</a:t>
            </a:r>
            <a:endParaRPr lang="cs-CZ" sz="2400" dirty="0"/>
          </a:p>
          <a:p>
            <a:endParaRPr lang="cs-CZ" dirty="0"/>
          </a:p>
        </p:txBody>
      </p:sp>
    </p:spTree>
    <p:extLst>
      <p:ext uri="{BB962C8B-B14F-4D97-AF65-F5344CB8AC3E}">
        <p14:creationId xmlns:p14="http://schemas.microsoft.com/office/powerpoint/2010/main" val="4139218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Koření</a:t>
            </a:r>
            <a:endParaRPr lang="cs-CZ" dirty="0"/>
          </a:p>
        </p:txBody>
      </p:sp>
      <p:sp>
        <p:nvSpPr>
          <p:cNvPr id="3" name="Zástupný symbol pro obsah 2"/>
          <p:cNvSpPr>
            <a:spLocks noGrp="1"/>
          </p:cNvSpPr>
          <p:nvPr>
            <p:ph idx="1"/>
          </p:nvPr>
        </p:nvSpPr>
        <p:spPr/>
        <p:txBody>
          <a:bodyPr/>
          <a:lstStyle/>
          <a:p>
            <a:pPr marL="0" indent="0">
              <a:buNone/>
            </a:pPr>
            <a:r>
              <a:rPr lang="cs-CZ" dirty="0"/>
              <a:t>Analyzovaná ukázka se týká pouze sekce, kdy žáci čichají ke koření a vyjadřují se k tomu, k čemu čichají a jakou v nich tento čichový vjem vyvolal představu. </a:t>
            </a:r>
            <a:endParaRPr lang="cs-CZ" dirty="0" smtClean="0"/>
          </a:p>
          <a:p>
            <a:pPr marL="0" indent="0">
              <a:buNone/>
            </a:pPr>
            <a:r>
              <a:rPr lang="cs-CZ" dirty="0" smtClean="0"/>
              <a:t>K</a:t>
            </a:r>
            <a:r>
              <a:rPr lang="cs-CZ" dirty="0"/>
              <a:t> obsahovému jádru celé lekce (</a:t>
            </a:r>
            <a:r>
              <a:rPr lang="cs-CZ" dirty="0">
                <a:solidFill>
                  <a:srgbClr val="FF0000"/>
                </a:solidFill>
              </a:rPr>
              <a:t>způsob života</a:t>
            </a:r>
            <a:r>
              <a:rPr lang="cs-CZ" dirty="0"/>
              <a:t>) se tento úsek lekce váže jen volně. Samostatným obsahovým jádrem tohoto úseku hodiny je </a:t>
            </a:r>
            <a:r>
              <a:rPr lang="cs-CZ" dirty="0">
                <a:solidFill>
                  <a:srgbClr val="FF0000"/>
                </a:solidFill>
              </a:rPr>
              <a:t>prostředí</a:t>
            </a:r>
            <a:r>
              <a:rPr lang="cs-CZ" dirty="0"/>
              <a:t> (konkrétně prostředí, kde se bude odehrávat příběh, na kterém je lekce vystavěna).</a:t>
            </a:r>
          </a:p>
          <a:p>
            <a:pPr marL="0" indent="0">
              <a:buNone/>
            </a:pPr>
            <a:endParaRPr lang="cs-CZ" dirty="0"/>
          </a:p>
        </p:txBody>
      </p:sp>
    </p:spTree>
    <p:extLst>
      <p:ext uri="{BB962C8B-B14F-4D97-AF65-F5344CB8AC3E}">
        <p14:creationId xmlns:p14="http://schemas.microsoft.com/office/powerpoint/2010/main" val="112136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SPOLEČNÁ  ANALÝZA A DISKUSE</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t>Co se děti učí touto aktivitou?</a:t>
            </a:r>
          </a:p>
          <a:p>
            <a:r>
              <a:rPr lang="cs-CZ" dirty="0" smtClean="0"/>
              <a:t>Co se děje v jejich hlavách?</a:t>
            </a:r>
          </a:p>
          <a:p>
            <a:r>
              <a:rPr lang="cs-CZ" dirty="0" smtClean="0"/>
              <a:t>Jak tuto aktivitu hodnotíte?</a:t>
            </a:r>
          </a:p>
          <a:p>
            <a:r>
              <a:rPr lang="cs-CZ" dirty="0" smtClean="0"/>
              <a:t>Je tato učební úloha hodnotná z hlediska učení o společnosti? Proč ano, proč ne? Případně za jakých podmínek?</a:t>
            </a:r>
          </a:p>
          <a:p>
            <a:endParaRPr lang="cs-CZ" dirty="0"/>
          </a:p>
        </p:txBody>
      </p:sp>
    </p:spTree>
    <p:extLst>
      <p:ext uri="{BB962C8B-B14F-4D97-AF65-F5344CB8AC3E}">
        <p14:creationId xmlns:p14="http://schemas.microsoft.com/office/powerpoint/2010/main" val="246317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75643"/>
          </a:xfrm>
        </p:spPr>
        <p:txBody>
          <a:bodyPr>
            <a:noAutofit/>
          </a:bodyPr>
          <a:lstStyle/>
          <a:p>
            <a:pPr algn="l"/>
            <a:r>
              <a:rPr lang="cs-CZ" sz="6600" b="1" dirty="0" smtClean="0">
                <a:solidFill>
                  <a:srgbClr val="008080"/>
                </a:solidFill>
              </a:rPr>
              <a:t>Prvouka</a:t>
            </a:r>
            <a:endParaRPr lang="cs-CZ" sz="6600" b="1" dirty="0">
              <a:solidFill>
                <a:srgbClr val="008080"/>
              </a:solidFill>
            </a:endParaRPr>
          </a:p>
        </p:txBody>
      </p:sp>
      <p:sp>
        <p:nvSpPr>
          <p:cNvPr id="3" name="Zástupný symbol pro obsah 2"/>
          <p:cNvSpPr>
            <a:spLocks noGrp="1"/>
          </p:cNvSpPr>
          <p:nvPr>
            <p:ph idx="1"/>
          </p:nvPr>
        </p:nvSpPr>
        <p:spPr>
          <a:xfrm>
            <a:off x="721217" y="1340768"/>
            <a:ext cx="9489583" cy="5184576"/>
          </a:xfrm>
        </p:spPr>
        <p:txBody>
          <a:bodyPr>
            <a:noAutofit/>
          </a:bodyPr>
          <a:lstStyle/>
          <a:p>
            <a:endParaRPr lang="cs-CZ" sz="4400" dirty="0" smtClean="0"/>
          </a:p>
          <a:p>
            <a:r>
              <a:rPr lang="cs-CZ" sz="4400" dirty="0" smtClean="0"/>
              <a:t>předmět </a:t>
            </a:r>
            <a:r>
              <a:rPr lang="cs-CZ" sz="4400" dirty="0" err="1" smtClean="0"/>
              <a:t>muldidisciplinární</a:t>
            </a:r>
            <a:endParaRPr lang="cs-CZ" sz="4400" dirty="0" smtClean="0"/>
          </a:p>
          <a:p>
            <a:r>
              <a:rPr lang="cs-CZ" sz="4400" dirty="0"/>
              <a:t>v</a:t>
            </a:r>
            <a:r>
              <a:rPr lang="cs-CZ" sz="4400" dirty="0" smtClean="0"/>
              <a:t>yučuje učitel  z hlediska oborů relativně málo vzdělaný </a:t>
            </a:r>
          </a:p>
          <a:p>
            <a:r>
              <a:rPr lang="cs-CZ" sz="4400" dirty="0"/>
              <a:t>p</a:t>
            </a:r>
            <a:r>
              <a:rPr lang="cs-CZ" sz="4400" dirty="0" smtClean="0"/>
              <a:t>ředmět relativně málo oblíbený mezi žáky i učiteli</a:t>
            </a:r>
          </a:p>
          <a:p>
            <a:endParaRPr lang="cs-CZ" sz="4400" dirty="0" smtClean="0"/>
          </a:p>
          <a:p>
            <a:pPr marL="0" indent="0">
              <a:buNone/>
            </a:pPr>
            <a:endParaRPr lang="cs-CZ" sz="2000" dirty="0"/>
          </a:p>
          <a:p>
            <a:pPr marL="0" indent="0">
              <a:buNone/>
            </a:pPr>
            <a:endParaRPr lang="cs-CZ" sz="2000" dirty="0" smtClean="0"/>
          </a:p>
        </p:txBody>
      </p:sp>
    </p:spTree>
    <p:extLst>
      <p:ext uri="{BB962C8B-B14F-4D97-AF65-F5344CB8AC3E}">
        <p14:creationId xmlns:p14="http://schemas.microsoft.com/office/powerpoint/2010/main" val="408020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Hodnocení učební </a:t>
            </a:r>
            <a:r>
              <a:rPr lang="cs-CZ" dirty="0" smtClean="0"/>
              <a:t>úlohy (předpřipraveno)</a:t>
            </a:r>
            <a:endParaRPr lang="cs-CZ" dirty="0"/>
          </a:p>
        </p:txBody>
      </p:sp>
      <p:sp>
        <p:nvSpPr>
          <p:cNvPr id="3" name="Zástupný symbol pro obsah 2"/>
          <p:cNvSpPr>
            <a:spLocks noGrp="1"/>
          </p:cNvSpPr>
          <p:nvPr>
            <p:ph idx="1"/>
          </p:nvPr>
        </p:nvSpPr>
        <p:spPr/>
        <p:txBody>
          <a:bodyPr/>
          <a:lstStyle/>
          <a:p>
            <a:r>
              <a:rPr lang="cs-CZ" dirty="0" smtClean="0"/>
              <a:t>Atraktivní (zapojení smyslů, tajemství, napětí, soutěž, bezpečná)</a:t>
            </a:r>
          </a:p>
          <a:p>
            <a:r>
              <a:rPr lang="cs-CZ" dirty="0" smtClean="0"/>
              <a:t>Rozvíjí </a:t>
            </a:r>
            <a:r>
              <a:rPr lang="cs-CZ" dirty="0"/>
              <a:t>vyjadřování, tvorbu představ a jejich sdílení, vyjádření vlastního názoru. </a:t>
            </a:r>
            <a:endParaRPr lang="cs-CZ" dirty="0" smtClean="0"/>
          </a:p>
          <a:p>
            <a:r>
              <a:rPr lang="cs-CZ" dirty="0" smtClean="0"/>
              <a:t>Jednoduchá</a:t>
            </a:r>
            <a:r>
              <a:rPr lang="cs-CZ" dirty="0"/>
              <a:t>, instrukce k ní taktéž. </a:t>
            </a:r>
            <a:endParaRPr lang="cs-CZ" dirty="0" smtClean="0"/>
          </a:p>
          <a:p>
            <a:r>
              <a:rPr lang="cs-CZ" dirty="0" smtClean="0"/>
              <a:t>Méně </a:t>
            </a:r>
            <a:r>
              <a:rPr lang="cs-CZ" dirty="0"/>
              <a:t>náročná na formulaci představ </a:t>
            </a:r>
            <a:r>
              <a:rPr lang="cs-CZ" dirty="0" smtClean="0"/>
              <a:t>(lze </a:t>
            </a:r>
            <a:r>
              <a:rPr lang="cs-CZ" dirty="0"/>
              <a:t>i </a:t>
            </a:r>
            <a:r>
              <a:rPr lang="cs-CZ" dirty="0" smtClean="0"/>
              <a:t>jednoslovně)</a:t>
            </a:r>
          </a:p>
          <a:p>
            <a:pPr marL="0" indent="0">
              <a:buNone/>
            </a:pPr>
            <a:endParaRPr lang="cs-CZ" dirty="0" smtClean="0"/>
          </a:p>
          <a:p>
            <a:endParaRPr lang="cs-CZ" dirty="0"/>
          </a:p>
        </p:txBody>
      </p:sp>
    </p:spTree>
    <p:extLst>
      <p:ext uri="{BB962C8B-B14F-4D97-AF65-F5344CB8AC3E}">
        <p14:creationId xmlns:p14="http://schemas.microsoft.com/office/powerpoint/2010/main" val="92743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učební úlohy</a:t>
            </a:r>
            <a:endParaRPr lang="cs-CZ" dirty="0"/>
          </a:p>
        </p:txBody>
      </p:sp>
      <p:sp>
        <p:nvSpPr>
          <p:cNvPr id="3" name="Zástupný symbol pro obsah 2"/>
          <p:cNvSpPr>
            <a:spLocks noGrp="1"/>
          </p:cNvSpPr>
          <p:nvPr>
            <p:ph idx="1"/>
          </p:nvPr>
        </p:nvSpPr>
        <p:spPr/>
        <p:txBody>
          <a:bodyPr>
            <a:normAutofit fontScale="92500"/>
          </a:bodyPr>
          <a:lstStyle/>
          <a:p>
            <a:r>
              <a:rPr lang="cs-CZ" dirty="0" smtClean="0"/>
              <a:t>děti  </a:t>
            </a:r>
            <a:r>
              <a:rPr lang="cs-CZ" dirty="0"/>
              <a:t>čichají </a:t>
            </a:r>
            <a:r>
              <a:rPr lang="cs-CZ" dirty="0" smtClean="0"/>
              <a:t>k indickému </a:t>
            </a:r>
            <a:r>
              <a:rPr lang="cs-CZ" dirty="0"/>
              <a:t>koření</a:t>
            </a:r>
            <a:r>
              <a:rPr lang="cs-CZ" dirty="0" smtClean="0"/>
              <a:t>, formulují na základě vjemu </a:t>
            </a:r>
            <a:r>
              <a:rPr lang="cs-CZ" dirty="0"/>
              <a:t>svoje představy, hypotézy, zkušenosti, </a:t>
            </a:r>
            <a:r>
              <a:rPr lang="cs-CZ" dirty="0" smtClean="0"/>
              <a:t>pocity. </a:t>
            </a:r>
            <a:r>
              <a:rPr lang="cs-CZ" dirty="0"/>
              <a:t>Tyto </a:t>
            </a:r>
            <a:r>
              <a:rPr lang="cs-CZ" dirty="0" smtClean="0"/>
              <a:t>nejsou konfrontovány </a:t>
            </a:r>
            <a:r>
              <a:rPr lang="cs-CZ" dirty="0"/>
              <a:t>s realitou</a:t>
            </a:r>
            <a:r>
              <a:rPr lang="cs-CZ" dirty="0" smtClean="0"/>
              <a:t>.</a:t>
            </a:r>
          </a:p>
          <a:p>
            <a:r>
              <a:rPr lang="cs-CZ" dirty="0"/>
              <a:t>d</a:t>
            </a:r>
            <a:r>
              <a:rPr lang="cs-CZ" dirty="0" smtClean="0"/>
              <a:t>ozvědí se,  </a:t>
            </a:r>
            <a:r>
              <a:rPr lang="cs-CZ" dirty="0"/>
              <a:t>že se </a:t>
            </a:r>
            <a:r>
              <a:rPr lang="cs-CZ" dirty="0" smtClean="0"/>
              <a:t>čichový </a:t>
            </a:r>
            <a:r>
              <a:rPr lang="cs-CZ" dirty="0"/>
              <a:t>vjem váže k zemi a </a:t>
            </a:r>
            <a:r>
              <a:rPr lang="cs-CZ" dirty="0" smtClean="0"/>
              <a:t>příběhu: </a:t>
            </a:r>
            <a:r>
              <a:rPr lang="cs-CZ" dirty="0"/>
              <a:t>„To, k čemu jste čichali, je spojeno </a:t>
            </a:r>
            <a:r>
              <a:rPr lang="cs-CZ" dirty="0" smtClean="0"/>
              <a:t>s</a:t>
            </a:r>
            <a:r>
              <a:rPr lang="cs-CZ" dirty="0"/>
              <a:t> tím naším příběhem, protože tahle vůně se na </a:t>
            </a:r>
            <a:r>
              <a:rPr lang="cs-CZ" dirty="0" smtClean="0"/>
              <a:t>trzích ve </a:t>
            </a:r>
            <a:r>
              <a:rPr lang="cs-CZ" dirty="0"/>
              <a:t>vzdálené zemi, kam se za chviličku vydáme, </a:t>
            </a:r>
            <a:r>
              <a:rPr lang="cs-CZ" dirty="0" smtClean="0"/>
              <a:t>objevuje </a:t>
            </a:r>
            <a:r>
              <a:rPr lang="cs-CZ" dirty="0"/>
              <a:t>úplně nejčastěji</a:t>
            </a:r>
            <a:r>
              <a:rPr lang="cs-CZ" dirty="0" smtClean="0"/>
              <a:t>.“ </a:t>
            </a:r>
          </a:p>
          <a:p>
            <a:r>
              <a:rPr lang="cs-CZ" dirty="0" smtClean="0"/>
              <a:t>Aktivita </a:t>
            </a:r>
            <a:r>
              <a:rPr lang="cs-CZ" dirty="0"/>
              <a:t>obchází </a:t>
            </a:r>
            <a:r>
              <a:rPr lang="cs-CZ" dirty="0" err="1"/>
              <a:t>konceptovou</a:t>
            </a:r>
            <a:r>
              <a:rPr lang="cs-CZ" dirty="0"/>
              <a:t> vrstvu, žáci zůstávají na úrovni vrstvy tematické (čichání k neznámému koření a formulace představ). </a:t>
            </a:r>
            <a:endParaRPr lang="cs-CZ" dirty="0" smtClean="0"/>
          </a:p>
          <a:p>
            <a:r>
              <a:rPr lang="cs-CZ" dirty="0" smtClean="0"/>
              <a:t>Nevyužito pro konstruování </a:t>
            </a:r>
            <a:r>
              <a:rPr lang="cs-CZ" dirty="0"/>
              <a:t>poznatků více či méně souvisejících s konceptem způsob života</a:t>
            </a:r>
            <a:r>
              <a:rPr lang="cs-CZ" dirty="0" smtClean="0"/>
              <a:t>.</a:t>
            </a:r>
          </a:p>
          <a:p>
            <a:r>
              <a:rPr lang="cs-CZ" dirty="0" smtClean="0"/>
              <a:t>utajené </a:t>
            </a:r>
            <a:r>
              <a:rPr lang="cs-CZ" dirty="0"/>
              <a:t>poznávání (viz Janík a kol., s. 236).</a:t>
            </a:r>
          </a:p>
          <a:p>
            <a:pPr marL="0" indent="0">
              <a:buNone/>
            </a:pPr>
            <a:endParaRPr lang="cs-CZ" dirty="0"/>
          </a:p>
        </p:txBody>
      </p:sp>
    </p:spTree>
    <p:extLst>
      <p:ext uri="{BB962C8B-B14F-4D97-AF65-F5344CB8AC3E}">
        <p14:creationId xmlns:p14="http://schemas.microsoft.com/office/powerpoint/2010/main" val="269265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učební </a:t>
            </a:r>
            <a:r>
              <a:rPr lang="cs-CZ" dirty="0" smtClean="0"/>
              <a:t>úlohy </a:t>
            </a:r>
            <a:endParaRPr lang="cs-CZ" dirty="0"/>
          </a:p>
        </p:txBody>
      </p:sp>
      <p:sp>
        <p:nvSpPr>
          <p:cNvPr id="3" name="Zástupný symbol pro obsah 2"/>
          <p:cNvSpPr>
            <a:spLocks noGrp="1"/>
          </p:cNvSpPr>
          <p:nvPr>
            <p:ph idx="1"/>
          </p:nvPr>
        </p:nvSpPr>
        <p:spPr/>
        <p:txBody>
          <a:bodyPr>
            <a:normAutofit/>
          </a:bodyPr>
          <a:lstStyle/>
          <a:p>
            <a:r>
              <a:rPr lang="cs-CZ" dirty="0" smtClean="0"/>
              <a:t>ve </a:t>
            </a:r>
            <a:r>
              <a:rPr lang="cs-CZ" dirty="0"/>
              <a:t>sledované ukázce </a:t>
            </a:r>
            <a:r>
              <a:rPr lang="cs-CZ" dirty="0" smtClean="0"/>
              <a:t>je vlastní </a:t>
            </a:r>
            <a:r>
              <a:rPr lang="cs-CZ" dirty="0"/>
              <a:t>obsah sociálně geografický (způsob života, </a:t>
            </a:r>
            <a:r>
              <a:rPr lang="cs-CZ" dirty="0" smtClean="0"/>
              <a:t>prostředí, porovnání způsobu života </a:t>
            </a:r>
            <a:r>
              <a:rPr lang="cs-CZ" dirty="0" err="1" smtClean="0"/>
              <a:t>Lakšmí</a:t>
            </a:r>
            <a:r>
              <a:rPr lang="cs-CZ" dirty="0" smtClean="0"/>
              <a:t> a dětí ze třídy) poněkud </a:t>
            </a:r>
            <a:r>
              <a:rPr lang="cs-CZ" dirty="0"/>
              <a:t>vytěsňován na úkor rozvoje osobnostních, komunikativních a sociálních dovedností a na úkor používaných výukových metod.   </a:t>
            </a:r>
            <a:endParaRPr lang="cs-CZ" dirty="0" smtClean="0"/>
          </a:p>
        </p:txBody>
      </p:sp>
    </p:spTree>
    <p:extLst>
      <p:ext uri="{BB962C8B-B14F-4D97-AF65-F5344CB8AC3E}">
        <p14:creationId xmlns:p14="http://schemas.microsoft.com/office/powerpoint/2010/main" val="2227218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Co vede k obsahově bohatšímu chápání kulturních univerzálií </a:t>
            </a:r>
            <a:r>
              <a:rPr lang="cs-CZ" sz="2200" dirty="0" smtClean="0"/>
              <a:t>(</a:t>
            </a:r>
            <a:r>
              <a:rPr lang="cs-CZ" sz="2200" dirty="0" err="1" smtClean="0"/>
              <a:t>Brophy</a:t>
            </a:r>
            <a:r>
              <a:rPr lang="cs-CZ" sz="2200" dirty="0"/>
              <a:t>, </a:t>
            </a:r>
            <a:r>
              <a:rPr lang="cs-CZ" sz="2200" dirty="0" err="1" smtClean="0"/>
              <a:t>Alleman</a:t>
            </a:r>
            <a:r>
              <a:rPr lang="cs-CZ" sz="2200" dirty="0" smtClean="0"/>
              <a:t>, </a:t>
            </a:r>
            <a:r>
              <a:rPr lang="cs-CZ" sz="2200" dirty="0" err="1" smtClean="0"/>
              <a:t>Halvorsen</a:t>
            </a:r>
            <a:r>
              <a:rPr lang="cs-CZ" sz="2200" dirty="0" smtClean="0"/>
              <a:t>,  2013</a:t>
            </a:r>
            <a:r>
              <a:rPr lang="cs-CZ" sz="2200" dirty="0"/>
              <a:t>) </a:t>
            </a:r>
          </a:p>
        </p:txBody>
      </p:sp>
      <p:sp>
        <p:nvSpPr>
          <p:cNvPr id="3" name="Zástupný symbol pro obsah 2"/>
          <p:cNvSpPr>
            <a:spLocks noGrp="1"/>
          </p:cNvSpPr>
          <p:nvPr>
            <p:ph idx="1"/>
          </p:nvPr>
        </p:nvSpPr>
        <p:spPr/>
        <p:txBody>
          <a:bodyPr>
            <a:normAutofit/>
          </a:bodyPr>
          <a:lstStyle/>
          <a:p>
            <a:r>
              <a:rPr lang="cs-CZ" dirty="0" smtClean="0"/>
              <a:t>Příležitosti k vciťování </a:t>
            </a:r>
            <a:r>
              <a:rPr lang="cs-CZ" dirty="0"/>
              <a:t>se do jiných </a:t>
            </a:r>
            <a:r>
              <a:rPr lang="cs-CZ" dirty="0" smtClean="0"/>
              <a:t>kultur    </a:t>
            </a:r>
          </a:p>
          <a:p>
            <a:r>
              <a:rPr lang="cs-CZ" dirty="0" smtClean="0"/>
              <a:t>Příležitosti k vnímání situací lidí v</a:t>
            </a:r>
            <a:r>
              <a:rPr lang="cs-CZ" dirty="0"/>
              <a:t> kontextu </a:t>
            </a:r>
            <a:r>
              <a:rPr lang="cs-CZ" dirty="0" smtClean="0"/>
              <a:t>místa     </a:t>
            </a:r>
          </a:p>
          <a:p>
            <a:r>
              <a:rPr lang="cs-CZ" dirty="0" smtClean="0"/>
              <a:t>Učit je vidět aktivity lidí jako </a:t>
            </a:r>
            <a:r>
              <a:rPr lang="cs-CZ" dirty="0"/>
              <a:t>přirozené a citlivé adaptace na kontextuální podmínky, ve kterých žijí. </a:t>
            </a:r>
            <a:endParaRPr lang="cs-CZ" dirty="0" smtClean="0"/>
          </a:p>
          <a:p>
            <a:r>
              <a:rPr lang="cs-CZ" dirty="0" smtClean="0"/>
              <a:t>Zprostředkovávat poznatky </a:t>
            </a:r>
            <a:r>
              <a:rPr lang="cs-CZ" dirty="0"/>
              <a:t>o jiných kulturách co </a:t>
            </a:r>
            <a:r>
              <a:rPr lang="cs-CZ" b="1" dirty="0"/>
              <a:t>nejkomplexněji</a:t>
            </a:r>
            <a:r>
              <a:rPr lang="cs-CZ" dirty="0"/>
              <a:t>, nesoustředit se na exotičnost </a:t>
            </a:r>
            <a:r>
              <a:rPr lang="cs-CZ" dirty="0" smtClean="0"/>
              <a:t>                                       </a:t>
            </a:r>
          </a:p>
          <a:p>
            <a:pPr marL="0" indent="0">
              <a:buNone/>
            </a:pPr>
            <a:endParaRPr lang="cs-CZ" dirty="0"/>
          </a:p>
        </p:txBody>
      </p:sp>
    </p:spTree>
    <p:extLst>
      <p:ext uri="{BB962C8B-B14F-4D97-AF65-F5344CB8AC3E}">
        <p14:creationId xmlns:p14="http://schemas.microsoft.com/office/powerpoint/2010/main" val="3017316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ALTERACE ???</a:t>
            </a:r>
            <a:endParaRPr lang="cs-CZ" dirty="0"/>
          </a:p>
        </p:txBody>
      </p:sp>
      <p:sp>
        <p:nvSpPr>
          <p:cNvPr id="3" name="Zástupný symbol pro obsah 2"/>
          <p:cNvSpPr>
            <a:spLocks noGrp="1"/>
          </p:cNvSpPr>
          <p:nvPr>
            <p:ph idx="1"/>
          </p:nvPr>
        </p:nvSpPr>
        <p:spPr/>
        <p:txBody>
          <a:bodyPr>
            <a:normAutofit fontScale="92500"/>
          </a:bodyPr>
          <a:lstStyle/>
          <a:p>
            <a:r>
              <a:rPr lang="cs-CZ" dirty="0" smtClean="0"/>
              <a:t>Čichový vjem spojit s názvem koření (koření kari).  </a:t>
            </a:r>
          </a:p>
          <a:p>
            <a:r>
              <a:rPr lang="cs-CZ" i="1" dirty="0" smtClean="0"/>
              <a:t>Zprostředkovat poznatek, že se jedná </a:t>
            </a:r>
            <a:r>
              <a:rPr lang="cs-CZ" i="1" dirty="0"/>
              <a:t>o koření, které </a:t>
            </a:r>
            <a:r>
              <a:rPr lang="cs-CZ" i="1" dirty="0" smtClean="0"/>
              <a:t>je typické pro indickou kuchyni, ale používá se i v ČR ( </a:t>
            </a:r>
            <a:r>
              <a:rPr lang="cs-CZ" i="1" dirty="0"/>
              <a:t>mohly by si spojit vůni a název koření s chutí některého jídla, které </a:t>
            </a:r>
            <a:r>
              <a:rPr lang="cs-CZ" i="1" dirty="0" smtClean="0"/>
              <a:t>znají, případně takové jídlo ochutnat)</a:t>
            </a:r>
          </a:p>
          <a:p>
            <a:r>
              <a:rPr lang="cs-CZ" i="1" dirty="0" smtClean="0"/>
              <a:t>Zprostředkovat velkou myšlenku vážící se ke konceptu způsob života, např.: Svět </a:t>
            </a:r>
            <a:r>
              <a:rPr lang="cs-CZ" i="1" dirty="0"/>
              <a:t>je propojený- </a:t>
            </a:r>
            <a:r>
              <a:rPr lang="cs-CZ" i="1" dirty="0" smtClean="0"/>
              <a:t>mohou </a:t>
            </a:r>
            <a:r>
              <a:rPr lang="cs-CZ" i="1" dirty="0"/>
              <a:t>jíst jídla okořeněná stejným kořením jako lidé v daleké zemi, respektive v Indii, apod.  </a:t>
            </a:r>
            <a:r>
              <a:rPr lang="cs-CZ" i="1" dirty="0" smtClean="0"/>
              <a:t>Nebo: Jídlo </a:t>
            </a:r>
            <a:r>
              <a:rPr lang="cs-CZ" i="1" dirty="0"/>
              <a:t>typické pro jejich rodinu je velmi odlišné od indického jídla, které ochutnaly, nebo </a:t>
            </a:r>
            <a:r>
              <a:rPr lang="cs-CZ" i="1" dirty="0" smtClean="0"/>
              <a:t>naopak: Jídlo</a:t>
            </a:r>
            <a:r>
              <a:rPr lang="cs-CZ" i="1" dirty="0"/>
              <a:t>, které běžně jedí, </a:t>
            </a:r>
            <a:r>
              <a:rPr lang="cs-CZ" i="1" dirty="0" smtClean="0"/>
              <a:t>je indickému </a:t>
            </a:r>
            <a:r>
              <a:rPr lang="cs-CZ" i="1" dirty="0"/>
              <a:t>jídlu podobné. </a:t>
            </a:r>
            <a:r>
              <a:rPr lang="cs-CZ" i="1" dirty="0" smtClean="0"/>
              <a:t>Nebo: Žáci ze třídy mají </a:t>
            </a:r>
            <a:r>
              <a:rPr lang="cs-CZ" i="1" dirty="0"/>
              <a:t>rozdílné jídelní zvyklosti a jejich způsob života se ve směru stravování může značně lišit. </a:t>
            </a:r>
            <a:endParaRPr lang="cs-CZ" dirty="0"/>
          </a:p>
        </p:txBody>
      </p:sp>
      <p:sp>
        <p:nvSpPr>
          <p:cNvPr id="4" name="Obdélník 3"/>
          <p:cNvSpPr/>
          <p:nvPr/>
        </p:nvSpPr>
        <p:spPr>
          <a:xfrm>
            <a:off x="5968401" y="3244334"/>
            <a:ext cx="255198" cy="369332"/>
          </a:xfrm>
          <a:prstGeom prst="rect">
            <a:avLst/>
          </a:prstGeom>
        </p:spPr>
        <p:txBody>
          <a:bodyPr wrap="none">
            <a:spAutoFit/>
          </a:bodyPr>
          <a:lstStyle/>
          <a:p>
            <a:pPr algn="ctr"/>
            <a:r>
              <a:rPr lang="cs-CZ" b="1" dirty="0">
                <a:solidFill>
                  <a:srgbClr val="008080"/>
                </a:solidFill>
              </a:rPr>
              <a:t>-</a:t>
            </a:r>
          </a:p>
        </p:txBody>
      </p:sp>
      <p:sp>
        <p:nvSpPr>
          <p:cNvPr id="5" name="Obdélník 4"/>
          <p:cNvSpPr/>
          <p:nvPr/>
        </p:nvSpPr>
        <p:spPr>
          <a:xfrm>
            <a:off x="5968401" y="3244334"/>
            <a:ext cx="255198" cy="369332"/>
          </a:xfrm>
          <a:prstGeom prst="rect">
            <a:avLst/>
          </a:prstGeom>
        </p:spPr>
        <p:txBody>
          <a:bodyPr wrap="none">
            <a:spAutoFit/>
          </a:bodyPr>
          <a:lstStyle/>
          <a:p>
            <a:pPr algn="ctr"/>
            <a:r>
              <a:rPr lang="cs-CZ" b="1" dirty="0">
                <a:solidFill>
                  <a:srgbClr val="008080"/>
                </a:solidFill>
              </a:rPr>
              <a:t>-</a:t>
            </a:r>
          </a:p>
        </p:txBody>
      </p:sp>
    </p:spTree>
    <p:extLst>
      <p:ext uri="{BB962C8B-B14F-4D97-AF65-F5344CB8AC3E}">
        <p14:creationId xmlns:p14="http://schemas.microsoft.com/office/powerpoint/2010/main" val="1479779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smtClean="0">
                <a:solidFill>
                  <a:srgbClr val="008080"/>
                </a:solidFill>
              </a:rPr>
              <a:t>Hodnocení kvality výukových situací</a:t>
            </a:r>
            <a:endParaRPr lang="cs-CZ" dirty="0">
              <a:solidFill>
                <a:srgbClr val="008080"/>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51687190"/>
              </p:ext>
            </p:extLst>
          </p:nvPr>
        </p:nvGraphicFramePr>
        <p:xfrm>
          <a:off x="1981200" y="1600200"/>
          <a:ext cx="8229600" cy="367792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r>
                        <a:rPr lang="cs-CZ" dirty="0" smtClean="0"/>
                        <a:t>Situace</a:t>
                      </a:r>
                      <a:endParaRPr lang="cs-CZ" dirty="0"/>
                    </a:p>
                  </a:txBody>
                  <a:tcPr/>
                </a:tc>
                <a:tc>
                  <a:txBody>
                    <a:bodyPr/>
                    <a:lstStyle/>
                    <a:p>
                      <a:r>
                        <a:rPr lang="cs-CZ" dirty="0" smtClean="0"/>
                        <a:t>Pojmy</a:t>
                      </a:r>
                      <a:r>
                        <a:rPr lang="cs-CZ" baseline="0" dirty="0" smtClean="0"/>
                        <a:t> a </a:t>
                      </a:r>
                      <a:r>
                        <a:rPr lang="cs-CZ" dirty="0" smtClean="0"/>
                        <a:t>dovednosti</a:t>
                      </a:r>
                      <a:endParaRPr lang="cs-CZ" dirty="0"/>
                    </a:p>
                  </a:txBody>
                  <a:tcPr/>
                </a:tc>
                <a:tc>
                  <a:txBody>
                    <a:bodyPr/>
                    <a:lstStyle/>
                    <a:p>
                      <a:r>
                        <a:rPr lang="cs-CZ" dirty="0" smtClean="0"/>
                        <a:t>Analýza a</a:t>
                      </a:r>
                      <a:r>
                        <a:rPr lang="cs-CZ" baseline="0" dirty="0" smtClean="0"/>
                        <a:t> porozumění</a:t>
                      </a:r>
                      <a:endParaRPr lang="cs-CZ" dirty="0"/>
                    </a:p>
                  </a:txBody>
                  <a:tcPr/>
                </a:tc>
                <a:tc>
                  <a:txBody>
                    <a:bodyPr/>
                    <a:lstStyle/>
                    <a:p>
                      <a:r>
                        <a:rPr lang="cs-CZ" dirty="0" smtClean="0"/>
                        <a:t>Zobecňování,</a:t>
                      </a:r>
                      <a:r>
                        <a:rPr lang="cs-CZ" baseline="0" dirty="0" smtClean="0"/>
                        <a:t> aplikace, </a:t>
                      </a:r>
                      <a:r>
                        <a:rPr lang="cs-CZ" baseline="0" dirty="0" err="1" smtClean="0"/>
                        <a:t>metakognice</a:t>
                      </a:r>
                      <a:endParaRPr lang="cs-CZ" dirty="0"/>
                    </a:p>
                  </a:txBody>
                  <a:tcPr/>
                </a:tc>
                <a:tc>
                  <a:txBody>
                    <a:bodyPr/>
                    <a:lstStyle/>
                    <a:p>
                      <a:r>
                        <a:rPr lang="cs-CZ" dirty="0" smtClean="0"/>
                        <a:t>Potřeba</a:t>
                      </a:r>
                      <a:r>
                        <a:rPr lang="cs-CZ" baseline="0" dirty="0" smtClean="0"/>
                        <a:t> alterace?</a:t>
                      </a:r>
                      <a:endParaRPr lang="cs-CZ" dirty="0"/>
                    </a:p>
                  </a:txBody>
                  <a:tcPr/>
                </a:tc>
              </a:tr>
              <a:tr h="370840">
                <a:tc>
                  <a:txBody>
                    <a:bodyPr/>
                    <a:lstStyle/>
                    <a:p>
                      <a:endParaRPr lang="cs-CZ" dirty="0"/>
                    </a:p>
                  </a:txBody>
                  <a:tcPr/>
                </a:tc>
                <a:tc>
                  <a:txBody>
                    <a:bodyPr/>
                    <a:lstStyle/>
                    <a:p>
                      <a:pPr algn="ctr"/>
                      <a:endParaRPr lang="cs-CZ" dirty="0"/>
                    </a:p>
                  </a:txBody>
                  <a:tcPr/>
                </a:tc>
                <a:tc>
                  <a:txBody>
                    <a:bodyPr/>
                    <a:lstStyle/>
                    <a:p>
                      <a:pPr algn="ctr"/>
                      <a:endParaRPr lang="cs-CZ" dirty="0"/>
                    </a:p>
                  </a:txBody>
                  <a:tcPr/>
                </a:tc>
                <a:tc>
                  <a:txBody>
                    <a:bodyPr/>
                    <a:lstStyle/>
                    <a:p>
                      <a:pPr algn="ctr"/>
                      <a:endParaRPr lang="cs-CZ" dirty="0"/>
                    </a:p>
                  </a:txBody>
                  <a:tcPr/>
                </a:tc>
                <a:tc>
                  <a:txBody>
                    <a:bodyPr/>
                    <a:lstStyle/>
                    <a:p>
                      <a:pPr algn="ctr"/>
                      <a:endParaRPr lang="cs-CZ" dirty="0"/>
                    </a:p>
                  </a:txBody>
                  <a:tcPr/>
                </a:tc>
              </a:tr>
              <a:tr h="370840">
                <a:tc>
                  <a:txBody>
                    <a:bodyPr/>
                    <a:lstStyle/>
                    <a:p>
                      <a:r>
                        <a:rPr lang="cs-CZ" b="1" dirty="0" smtClean="0">
                          <a:solidFill>
                            <a:schemeClr val="accent1"/>
                          </a:solidFill>
                        </a:rPr>
                        <a:t>Koření</a:t>
                      </a:r>
                      <a:endParaRPr lang="cs-CZ" b="1" dirty="0">
                        <a:solidFill>
                          <a:schemeClr val="accent1"/>
                        </a:solidFill>
                      </a:endParaRPr>
                    </a:p>
                  </a:txBody>
                  <a:tcPr/>
                </a:tc>
                <a:tc>
                  <a:txBody>
                    <a:bodyPr/>
                    <a:lstStyle/>
                    <a:p>
                      <a:pPr algn="ctr"/>
                      <a:r>
                        <a:rPr lang="cs-CZ" b="1" dirty="0" smtClean="0">
                          <a:solidFill>
                            <a:schemeClr val="accent1"/>
                          </a:solidFill>
                        </a:rPr>
                        <a:t>-</a:t>
                      </a:r>
                      <a:endParaRPr lang="cs-CZ" b="1" dirty="0">
                        <a:solidFill>
                          <a:schemeClr val="accent1"/>
                        </a:solidFill>
                      </a:endParaRPr>
                    </a:p>
                  </a:txBody>
                  <a:tcPr/>
                </a:tc>
                <a:tc>
                  <a:txBody>
                    <a:bodyPr/>
                    <a:lstStyle/>
                    <a:p>
                      <a:pPr algn="ctr"/>
                      <a:r>
                        <a:rPr lang="cs-CZ" b="1" dirty="0" smtClean="0">
                          <a:solidFill>
                            <a:schemeClr val="accent1"/>
                          </a:solidFill>
                        </a:rPr>
                        <a:t>-</a:t>
                      </a:r>
                      <a:endParaRPr lang="cs-CZ" b="1" dirty="0">
                        <a:solidFill>
                          <a:schemeClr val="accent1"/>
                        </a:solidFill>
                      </a:endParaRPr>
                    </a:p>
                  </a:txBody>
                  <a:tcPr/>
                </a:tc>
                <a:tc>
                  <a:txBody>
                    <a:bodyPr/>
                    <a:lstStyle/>
                    <a:p>
                      <a:pPr algn="ctr"/>
                      <a:r>
                        <a:rPr lang="cs-CZ" b="1" dirty="0" smtClean="0">
                          <a:solidFill>
                            <a:schemeClr val="accent1"/>
                          </a:solidFill>
                        </a:rPr>
                        <a:t>-</a:t>
                      </a:r>
                      <a:endParaRPr lang="cs-CZ" b="1" dirty="0">
                        <a:solidFill>
                          <a:schemeClr val="accent1"/>
                        </a:solidFill>
                      </a:endParaRPr>
                    </a:p>
                  </a:txBody>
                  <a:tcPr/>
                </a:tc>
                <a:tc>
                  <a:txBody>
                    <a:bodyPr/>
                    <a:lstStyle/>
                    <a:p>
                      <a:pPr algn="ctr"/>
                      <a:r>
                        <a:rPr lang="cs-CZ" b="1" dirty="0" smtClean="0">
                          <a:solidFill>
                            <a:schemeClr val="accent1"/>
                          </a:solidFill>
                        </a:rPr>
                        <a:t>selhávající</a:t>
                      </a:r>
                      <a:endParaRPr lang="cs-CZ" b="1" dirty="0">
                        <a:solidFill>
                          <a:schemeClr val="accent1"/>
                        </a:solidFill>
                      </a:endParaRPr>
                    </a:p>
                  </a:txBody>
                  <a:tcPr/>
                </a:tc>
              </a:tr>
              <a:tr h="370840">
                <a:tc>
                  <a:txBody>
                    <a:bodyPr/>
                    <a:lstStyle/>
                    <a:p>
                      <a:r>
                        <a:rPr lang="cs-CZ" b="0" dirty="0" smtClean="0">
                          <a:solidFill>
                            <a:schemeClr val="tx1"/>
                          </a:solidFill>
                        </a:rPr>
                        <a:t>Informace o Indii</a:t>
                      </a:r>
                      <a:endParaRPr lang="cs-CZ" b="0" dirty="0">
                        <a:solidFill>
                          <a:schemeClr val="tx1"/>
                        </a:solidFill>
                      </a:endParaRPr>
                    </a:p>
                  </a:txBody>
                  <a:tcPr/>
                </a:tc>
                <a:tc>
                  <a:txBody>
                    <a:bodyPr/>
                    <a:lstStyle/>
                    <a:p>
                      <a:pPr algn="ctr"/>
                      <a:r>
                        <a:rPr lang="cs-CZ" b="0" dirty="0" smtClean="0">
                          <a:solidFill>
                            <a:schemeClr val="tx1"/>
                          </a:solidFill>
                        </a:rPr>
                        <a:t>+</a:t>
                      </a:r>
                      <a:endParaRPr lang="cs-CZ" b="0" dirty="0">
                        <a:solidFill>
                          <a:schemeClr val="tx1"/>
                        </a:solidFill>
                      </a:endParaRPr>
                    </a:p>
                  </a:txBody>
                  <a:tcPr/>
                </a:tc>
                <a:tc>
                  <a:txBody>
                    <a:bodyPr/>
                    <a:lstStyle/>
                    <a:p>
                      <a:pPr algn="ctr"/>
                      <a:r>
                        <a:rPr lang="cs-CZ" b="0" dirty="0" smtClean="0">
                          <a:solidFill>
                            <a:schemeClr val="tx1"/>
                          </a:solidFill>
                        </a:rPr>
                        <a:t>-</a:t>
                      </a:r>
                      <a:endParaRPr lang="cs-CZ" b="0" dirty="0">
                        <a:solidFill>
                          <a:schemeClr val="tx1"/>
                        </a:solidFill>
                      </a:endParaRPr>
                    </a:p>
                  </a:txBody>
                  <a:tcPr/>
                </a:tc>
                <a:tc>
                  <a:txBody>
                    <a:bodyPr/>
                    <a:lstStyle/>
                    <a:p>
                      <a:pPr algn="ctr"/>
                      <a:r>
                        <a:rPr lang="cs-CZ" b="0" dirty="0" smtClean="0">
                          <a:solidFill>
                            <a:schemeClr val="tx1"/>
                          </a:solidFill>
                        </a:rPr>
                        <a:t>-</a:t>
                      </a:r>
                      <a:endParaRPr lang="cs-CZ" b="0" dirty="0">
                        <a:solidFill>
                          <a:schemeClr val="tx1"/>
                        </a:solidFill>
                      </a:endParaRPr>
                    </a:p>
                  </a:txBody>
                  <a:tcPr/>
                </a:tc>
                <a:tc>
                  <a:txBody>
                    <a:bodyPr/>
                    <a:lstStyle/>
                    <a:p>
                      <a:pPr algn="ctr"/>
                      <a:r>
                        <a:rPr lang="cs-CZ" b="0" dirty="0" smtClean="0">
                          <a:solidFill>
                            <a:schemeClr val="tx1"/>
                          </a:solidFill>
                        </a:rPr>
                        <a:t>nerozvinutá</a:t>
                      </a:r>
                      <a:endParaRPr lang="cs-CZ" b="0" dirty="0">
                        <a:solidFill>
                          <a:schemeClr val="tx1"/>
                        </a:solidFill>
                      </a:endParaRPr>
                    </a:p>
                  </a:txBody>
                  <a:tcPr/>
                </a:tc>
              </a:tr>
              <a:tr h="370840">
                <a:tc>
                  <a:txBody>
                    <a:bodyPr/>
                    <a:lstStyle/>
                    <a:p>
                      <a:r>
                        <a:rPr lang="cs-CZ" dirty="0" smtClean="0"/>
                        <a:t>Indický trh</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Nerozvinutá</a:t>
                      </a:r>
                      <a:endParaRPr lang="cs-CZ" dirty="0"/>
                    </a:p>
                  </a:txBody>
                  <a:tcPr/>
                </a:tc>
              </a:tr>
              <a:tr h="370840">
                <a:tc>
                  <a:txBody>
                    <a:bodyPr/>
                    <a:lstStyle/>
                    <a:p>
                      <a:r>
                        <a:rPr lang="cs-CZ" dirty="0" smtClean="0"/>
                        <a:t>Práce s příběhem</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podnětná</a:t>
                      </a:r>
                      <a:endParaRPr lang="cs-CZ" dirty="0"/>
                    </a:p>
                  </a:txBody>
                  <a:tcPr/>
                </a:tc>
              </a:tr>
              <a:tr h="370840">
                <a:tc>
                  <a:txBody>
                    <a:bodyPr/>
                    <a:lstStyle/>
                    <a:p>
                      <a:r>
                        <a:rPr lang="cs-CZ" dirty="0" smtClean="0"/>
                        <a:t>Diskuse</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a:t>
                      </a:r>
                      <a:endParaRPr lang="cs-CZ" dirty="0"/>
                    </a:p>
                  </a:txBody>
                  <a:tcPr/>
                </a:tc>
                <a:tc>
                  <a:txBody>
                    <a:bodyPr/>
                    <a:lstStyle/>
                    <a:p>
                      <a:pPr algn="ctr"/>
                      <a:r>
                        <a:rPr lang="cs-CZ" dirty="0" smtClean="0"/>
                        <a:t>rozvíjející</a:t>
                      </a:r>
                      <a:endParaRPr lang="cs-CZ" dirty="0"/>
                    </a:p>
                  </a:txBody>
                  <a:tcPr/>
                </a:tc>
              </a:tr>
            </a:tbl>
          </a:graphicData>
        </a:graphic>
      </p:graphicFrame>
    </p:spTree>
    <p:extLst>
      <p:ext uri="{BB962C8B-B14F-4D97-AF65-F5344CB8AC3E}">
        <p14:creationId xmlns:p14="http://schemas.microsoft.com/office/powerpoint/2010/main" val="2734362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kolbaba.pedf.cuni.cz/roundcube_cp/?_task=mail&amp;_action=get&amp;_mbox=DidaktikyOborove.PRVOUK-didaktiky&amp;_uid=5&amp;_part=2&amp;_mimewarning=1&amp;_embed=1&amp;_extwin=1"/>
          <p:cNvSpPr>
            <a:spLocks noChangeAspect="1" noChangeArrowheads="1"/>
          </p:cNvSpPr>
          <p:nvPr/>
        </p:nvSpPr>
        <p:spPr bwMode="auto">
          <a:xfrm>
            <a:off x="155575" y="-3162300"/>
            <a:ext cx="5829300" cy="6591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4" descr="https://kolbaba.pedf.cuni.cz/roundcube_cp/?_task=mail&amp;_action=get&amp;_mbox=DidaktikyOborove.PRVOUK-didaktiky&amp;_uid=5&amp;_part=2&amp;_mimewarning=1&amp;_embed=1&amp;_extwin=1"/>
          <p:cNvSpPr>
            <a:spLocks noChangeAspect="1" noChangeArrowheads="1"/>
          </p:cNvSpPr>
          <p:nvPr/>
        </p:nvSpPr>
        <p:spPr bwMode="auto">
          <a:xfrm>
            <a:off x="307975" y="-3009900"/>
            <a:ext cx="5829300" cy="6591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6" descr="https://kolbaba.pedf.cuni.cz/roundcube_cp/?_task=mail&amp;_action=get&amp;_mbox=DidaktikyOborove.PRVOUK-didaktiky&amp;_uid=5&amp;_part=2&amp;_mimewarning=1&amp;_embed=1&amp;_extwin=1"/>
          <p:cNvSpPr>
            <a:spLocks noChangeAspect="1" noChangeArrowheads="1"/>
          </p:cNvSpPr>
          <p:nvPr/>
        </p:nvSpPr>
        <p:spPr bwMode="auto">
          <a:xfrm>
            <a:off x="155575" y="-3086100"/>
            <a:ext cx="5695950" cy="6438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0327" y="656823"/>
            <a:ext cx="4958366" cy="5924281"/>
          </a:xfrm>
          <a:prstGeom prst="rect">
            <a:avLst/>
          </a:prstGeom>
        </p:spPr>
      </p:pic>
    </p:spTree>
    <p:extLst>
      <p:ext uri="{BB962C8B-B14F-4D97-AF65-F5344CB8AC3E}">
        <p14:creationId xmlns:p14="http://schemas.microsoft.com/office/powerpoint/2010/main" val="414196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endParaRPr lang="cs-CZ" dirty="0" smtClean="0"/>
          </a:p>
          <a:p>
            <a:pPr marL="0" indent="0">
              <a:buNone/>
            </a:pPr>
            <a:r>
              <a:rPr lang="cs-CZ" dirty="0" err="1"/>
              <a:t>Harlen</a:t>
            </a:r>
            <a:r>
              <a:rPr lang="cs-CZ" dirty="0"/>
              <a:t>, W. (</a:t>
            </a:r>
            <a:r>
              <a:rPr lang="cs-CZ" dirty="0" err="1"/>
              <a:t>ed</a:t>
            </a:r>
            <a:r>
              <a:rPr lang="cs-CZ" dirty="0"/>
              <a:t>) (2010), </a:t>
            </a:r>
            <a:r>
              <a:rPr lang="cs-CZ" dirty="0" err="1"/>
              <a:t>Principles</a:t>
            </a:r>
            <a:r>
              <a:rPr lang="cs-CZ" dirty="0"/>
              <a:t> and big </a:t>
            </a:r>
            <a:r>
              <a:rPr lang="cs-CZ" dirty="0" err="1"/>
              <a:t>ideas</a:t>
            </a:r>
            <a:r>
              <a:rPr lang="cs-CZ" dirty="0"/>
              <a:t> </a:t>
            </a:r>
            <a:r>
              <a:rPr lang="cs-CZ" dirty="0" err="1"/>
              <a:t>of</a:t>
            </a:r>
            <a:r>
              <a:rPr lang="cs-CZ" dirty="0"/>
              <a:t> science </a:t>
            </a:r>
            <a:r>
              <a:rPr lang="cs-CZ" dirty="0" err="1"/>
              <a:t>education</a:t>
            </a:r>
            <a:r>
              <a:rPr lang="cs-CZ" dirty="0"/>
              <a:t>. </a:t>
            </a:r>
            <a:r>
              <a:rPr lang="cs-CZ" dirty="0" err="1"/>
              <a:t>Gosport</a:t>
            </a:r>
            <a:r>
              <a:rPr lang="cs-CZ" dirty="0"/>
              <a:t>: </a:t>
            </a:r>
            <a:r>
              <a:rPr lang="cs-CZ" dirty="0" err="1"/>
              <a:t>AshforColourPress</a:t>
            </a:r>
            <a:r>
              <a:rPr lang="cs-CZ" dirty="0"/>
              <a:t> Ltd</a:t>
            </a:r>
            <a:r>
              <a:rPr lang="cs-CZ" dirty="0" smtClean="0"/>
              <a:t>.</a:t>
            </a:r>
          </a:p>
          <a:p>
            <a:r>
              <a:rPr lang="cs-CZ" dirty="0"/>
              <a:t>BROPHY, Jere E a Janet ALLEMAN.</a:t>
            </a:r>
            <a:r>
              <a:rPr lang="cs-CZ" i="1" dirty="0"/>
              <a:t> </a:t>
            </a:r>
            <a:r>
              <a:rPr lang="cs-CZ" i="1" dirty="0" err="1"/>
              <a:t>Children's</a:t>
            </a:r>
            <a:r>
              <a:rPr lang="cs-CZ" i="1" dirty="0"/>
              <a:t> </a:t>
            </a:r>
            <a:r>
              <a:rPr lang="cs-CZ" i="1" dirty="0" err="1"/>
              <a:t>thinking</a:t>
            </a:r>
            <a:r>
              <a:rPr lang="cs-CZ" i="1" dirty="0"/>
              <a:t> </a:t>
            </a:r>
            <a:r>
              <a:rPr lang="cs-CZ" i="1" dirty="0" err="1"/>
              <a:t>about</a:t>
            </a:r>
            <a:r>
              <a:rPr lang="cs-CZ" i="1" dirty="0"/>
              <a:t> </a:t>
            </a:r>
            <a:r>
              <a:rPr lang="cs-CZ" i="1" dirty="0" err="1"/>
              <a:t>cultural</a:t>
            </a:r>
            <a:r>
              <a:rPr lang="cs-CZ" i="1" dirty="0"/>
              <a:t> </a:t>
            </a:r>
            <a:r>
              <a:rPr lang="cs-CZ" i="1" dirty="0" err="1"/>
              <a:t>universals</a:t>
            </a:r>
            <a:r>
              <a:rPr lang="cs-CZ" dirty="0"/>
              <a:t>. </a:t>
            </a:r>
            <a:r>
              <a:rPr lang="cs-CZ" dirty="0" err="1"/>
              <a:t>Mahwah</a:t>
            </a:r>
            <a:r>
              <a:rPr lang="cs-CZ" dirty="0"/>
              <a:t>, N.J.: </a:t>
            </a:r>
            <a:r>
              <a:rPr lang="cs-CZ" dirty="0" err="1"/>
              <a:t>Lawrence</a:t>
            </a:r>
            <a:r>
              <a:rPr lang="cs-CZ" dirty="0"/>
              <a:t> </a:t>
            </a:r>
            <a:r>
              <a:rPr lang="cs-CZ" dirty="0" err="1"/>
              <a:t>Erlbaum</a:t>
            </a:r>
            <a:r>
              <a:rPr lang="cs-CZ" dirty="0"/>
              <a:t> </a:t>
            </a:r>
            <a:r>
              <a:rPr lang="cs-CZ" dirty="0" err="1"/>
              <a:t>Associates</a:t>
            </a:r>
            <a:r>
              <a:rPr lang="cs-CZ" dirty="0"/>
              <a:t>, </a:t>
            </a:r>
            <a:r>
              <a:rPr lang="cs-CZ" dirty="0" err="1"/>
              <a:t>Publishers</a:t>
            </a:r>
            <a:r>
              <a:rPr lang="cs-CZ" dirty="0"/>
              <a:t>, 2006, </a:t>
            </a:r>
            <a:r>
              <a:rPr lang="cs-CZ" dirty="0" err="1"/>
              <a:t>ix</a:t>
            </a:r>
            <a:r>
              <a:rPr lang="cs-CZ" dirty="0"/>
              <a:t>, 455 p. ISBN 08-058-4894-0.</a:t>
            </a:r>
          </a:p>
          <a:p>
            <a:r>
              <a:rPr lang="cs-CZ" dirty="0"/>
              <a:t>BROPHY, Jere E, Janet ALLEMAN a Anne Lise HALVORSEN.</a:t>
            </a:r>
            <a:r>
              <a:rPr lang="cs-CZ" i="1" dirty="0"/>
              <a:t> </a:t>
            </a:r>
            <a:r>
              <a:rPr lang="cs-CZ" i="1" dirty="0" err="1"/>
              <a:t>Powerful</a:t>
            </a:r>
            <a:r>
              <a:rPr lang="cs-CZ" i="1" dirty="0"/>
              <a:t> </a:t>
            </a:r>
            <a:r>
              <a:rPr lang="cs-CZ" i="1" dirty="0" err="1"/>
              <a:t>social</a:t>
            </a:r>
            <a:r>
              <a:rPr lang="cs-CZ" i="1" dirty="0"/>
              <a:t> </a:t>
            </a:r>
            <a:r>
              <a:rPr lang="cs-CZ" i="1" dirty="0" err="1"/>
              <a:t>studies</a:t>
            </a:r>
            <a:r>
              <a:rPr lang="cs-CZ" i="1" dirty="0"/>
              <a:t> </a:t>
            </a:r>
            <a:r>
              <a:rPr lang="cs-CZ" i="1" dirty="0" err="1"/>
              <a:t>for</a:t>
            </a:r>
            <a:r>
              <a:rPr lang="cs-CZ" i="1" dirty="0"/>
              <a:t> </a:t>
            </a:r>
            <a:r>
              <a:rPr lang="cs-CZ" i="1" dirty="0" err="1"/>
              <a:t>elementary</a:t>
            </a:r>
            <a:r>
              <a:rPr lang="cs-CZ" i="1" dirty="0"/>
              <a:t> </a:t>
            </a:r>
            <a:r>
              <a:rPr lang="cs-CZ" i="1" dirty="0" err="1"/>
              <a:t>students</a:t>
            </a:r>
            <a:r>
              <a:rPr lang="cs-CZ" dirty="0"/>
              <a:t>. 3rd </a:t>
            </a:r>
            <a:r>
              <a:rPr lang="cs-CZ" dirty="0" err="1"/>
              <a:t>ed</a:t>
            </a:r>
            <a:r>
              <a:rPr lang="cs-CZ" dirty="0"/>
              <a:t>. </a:t>
            </a:r>
            <a:r>
              <a:rPr lang="cs-CZ" dirty="0" err="1"/>
              <a:t>Belmont</a:t>
            </a:r>
            <a:r>
              <a:rPr lang="cs-CZ" dirty="0"/>
              <a:t>, </a:t>
            </a:r>
            <a:r>
              <a:rPr lang="cs-CZ" dirty="0" err="1"/>
              <a:t>Calif</a:t>
            </a:r>
            <a:r>
              <a:rPr lang="cs-CZ" dirty="0"/>
              <a:t>.: </a:t>
            </a:r>
            <a:r>
              <a:rPr lang="cs-CZ" dirty="0" err="1"/>
              <a:t>Wadsworth</a:t>
            </a:r>
            <a:r>
              <a:rPr lang="cs-CZ" dirty="0"/>
              <a:t> </a:t>
            </a:r>
            <a:r>
              <a:rPr lang="cs-CZ" dirty="0" err="1"/>
              <a:t>Cengage</a:t>
            </a:r>
            <a:r>
              <a:rPr lang="cs-CZ" dirty="0"/>
              <a:t> </a:t>
            </a:r>
            <a:r>
              <a:rPr lang="cs-CZ" dirty="0" err="1"/>
              <a:t>Learning</a:t>
            </a:r>
            <a:r>
              <a:rPr lang="cs-CZ" dirty="0"/>
              <a:t>, 2013, </a:t>
            </a:r>
            <a:r>
              <a:rPr lang="cs-CZ" dirty="0" err="1"/>
              <a:t>xxi</a:t>
            </a:r>
            <a:r>
              <a:rPr lang="cs-CZ" dirty="0"/>
              <a:t>, 336 p. ISBN 11-118-3806-2.</a:t>
            </a:r>
          </a:p>
          <a:p>
            <a:r>
              <a:rPr lang="cs-CZ" dirty="0"/>
              <a:t>DVOŘÁKOVÁ, Michaela.</a:t>
            </a:r>
            <a:r>
              <a:rPr lang="cs-CZ" i="1" dirty="0"/>
              <a:t> Příprava studentů primární pedagogiky ke konstruktivistickému pojetí učiva vyučování o společnosti</a:t>
            </a:r>
            <a:r>
              <a:rPr lang="cs-CZ" dirty="0"/>
              <a:t>. Praha, 2012. Disertační práce. Pedagogická fakulta Univerzity Karlovy. Vedoucí práce Vladimíra Spilková.</a:t>
            </a:r>
          </a:p>
          <a:p>
            <a:r>
              <a:rPr lang="cs-CZ" dirty="0"/>
              <a:t>JANÍK, Tomáš et al. Kvalita (ve) vzdělávání: obsahově zaměřený přístup ke zkoumání a zlepšování výuky. Brno: Masarykova univerzita, 2013, 434 s.</a:t>
            </a:r>
          </a:p>
          <a:p>
            <a:r>
              <a:rPr lang="cs-CZ" dirty="0"/>
              <a:t>KNECHT, Petr, Tomáš JANÍK, Petr NAJVAR, Veronika NAJVAROVÁ a Kateřina VLČKOVÁ. Příležitost </a:t>
            </a:r>
            <a:r>
              <a:rPr lang="cs-CZ" dirty="0" err="1"/>
              <a:t>krozvíjení</a:t>
            </a:r>
            <a:r>
              <a:rPr lang="cs-CZ" dirty="0"/>
              <a:t> kompetence k řešení problémů ve výuce na základních školách.</a:t>
            </a:r>
            <a:r>
              <a:rPr lang="cs-CZ" i="1" dirty="0"/>
              <a:t> Orbis </a:t>
            </a:r>
            <a:r>
              <a:rPr lang="cs-CZ" i="1" dirty="0" err="1"/>
              <a:t>scholae</a:t>
            </a:r>
            <a:r>
              <a:rPr lang="cs-CZ" dirty="0"/>
              <a:t>. Praha: Univerzita Karlova, Pedagogická fakulta, 2010, : 37 - 61. ISSN 1802-4637.</a:t>
            </a:r>
          </a:p>
          <a:p>
            <a:r>
              <a:rPr lang="cs-CZ" dirty="0"/>
              <a:t>KLUSÁK, Miroslav. Poznávání sociálního prostředí. KOLLÁRIKOVÁ, Zuzana (</a:t>
            </a:r>
            <a:r>
              <a:rPr lang="cs-CZ" dirty="0" err="1"/>
              <a:t>ed</a:t>
            </a:r>
            <a:r>
              <a:rPr lang="cs-CZ" dirty="0"/>
              <a:t>.) a Branislav PUPALA (</a:t>
            </a:r>
            <a:r>
              <a:rPr lang="cs-CZ" dirty="0" err="1"/>
              <a:t>ed</a:t>
            </a:r>
            <a:r>
              <a:rPr lang="cs-CZ" dirty="0"/>
              <a:t>.).</a:t>
            </a:r>
            <a:r>
              <a:rPr lang="cs-CZ" i="1" dirty="0"/>
              <a:t> Předškolní a primární pedagogika</a:t>
            </a:r>
            <a:r>
              <a:rPr lang="cs-CZ" dirty="0"/>
              <a:t>. Praha: Portál, 2001, s. 363-400. ISBN 8071785857.</a:t>
            </a:r>
          </a:p>
          <a:p>
            <a:r>
              <a:rPr lang="cs-CZ" dirty="0"/>
              <a:t>NOVÁK, Zdeněk.</a:t>
            </a:r>
            <a:r>
              <a:rPr lang="cs-CZ" i="1" dirty="0"/>
              <a:t> Analýza společenskovědního poznání v pátém až devátém ročníku ZDŠ</a:t>
            </a:r>
            <a:r>
              <a:rPr lang="cs-CZ" dirty="0"/>
              <a:t>. Praha: Pedagogický ústav J.A. Komenského, 1968, 268 s.</a:t>
            </a:r>
          </a:p>
          <a:p>
            <a:r>
              <a:rPr lang="cs-CZ" dirty="0"/>
              <a:t>PASSE, </a:t>
            </a:r>
            <a:r>
              <a:rPr lang="cs-CZ" dirty="0" err="1"/>
              <a:t>Jeff</a:t>
            </a:r>
            <a:r>
              <a:rPr lang="cs-CZ" dirty="0"/>
              <a:t>.</a:t>
            </a:r>
            <a:r>
              <a:rPr lang="cs-CZ" i="1" dirty="0"/>
              <a:t> </a:t>
            </a:r>
            <a:r>
              <a:rPr lang="cs-CZ" i="1" dirty="0" err="1"/>
              <a:t>Elementary</a:t>
            </a:r>
            <a:r>
              <a:rPr lang="cs-CZ" i="1" dirty="0"/>
              <a:t> </a:t>
            </a:r>
            <a:r>
              <a:rPr lang="cs-CZ" i="1" dirty="0" err="1"/>
              <a:t>school</a:t>
            </a:r>
            <a:r>
              <a:rPr lang="cs-CZ" i="1" dirty="0"/>
              <a:t> curriculum</a:t>
            </a:r>
            <a:r>
              <a:rPr lang="cs-CZ" dirty="0"/>
              <a:t>. </a:t>
            </a:r>
            <a:r>
              <a:rPr lang="cs-CZ" dirty="0" err="1"/>
              <a:t>Madison</a:t>
            </a:r>
            <a:r>
              <a:rPr lang="cs-CZ" dirty="0"/>
              <a:t>, </a:t>
            </a:r>
            <a:r>
              <a:rPr lang="cs-CZ" dirty="0" err="1"/>
              <a:t>Wis</a:t>
            </a:r>
            <a:r>
              <a:rPr lang="cs-CZ" dirty="0"/>
              <a:t>.: Brown, 1995, </a:t>
            </a:r>
            <a:r>
              <a:rPr lang="cs-CZ" dirty="0" err="1"/>
              <a:t>xxiv</a:t>
            </a:r>
            <a:r>
              <a:rPr lang="cs-CZ" dirty="0"/>
              <a:t>, 404 p. ISBN 06-972-0107-4.</a:t>
            </a:r>
          </a:p>
          <a:p>
            <a:r>
              <a:rPr lang="cs-CZ" dirty="0"/>
              <a:t>STARÁ, Jana a Tereza KRČMÁŘOVÁ. Užívání nových učebnicových materiálů učiteli 1. stupně ZŠ.</a:t>
            </a:r>
            <a:r>
              <a:rPr lang="cs-CZ" i="1" dirty="0"/>
              <a:t> Pedagogická orientace</a:t>
            </a:r>
            <a:r>
              <a:rPr lang="cs-CZ" dirty="0"/>
              <a:t>. 2014, </a:t>
            </a:r>
            <a:r>
              <a:rPr lang="cs-CZ" b="1" dirty="0"/>
              <a:t>24</a:t>
            </a:r>
            <a:r>
              <a:rPr lang="cs-CZ" dirty="0"/>
              <a:t>(1): 77-110. DOI: 10.5817/pedor2014-1-77.</a:t>
            </a:r>
          </a:p>
          <a:p>
            <a:pPr marL="0" indent="0">
              <a:buNone/>
            </a:pPr>
            <a:endParaRPr lang="cs-CZ" dirty="0"/>
          </a:p>
        </p:txBody>
      </p:sp>
    </p:spTree>
    <p:extLst>
      <p:ext uri="{BB962C8B-B14F-4D97-AF65-F5344CB8AC3E}">
        <p14:creationId xmlns:p14="http://schemas.microsoft.com/office/powerpoint/2010/main" val="342481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Dilemata prvouky </a:t>
            </a:r>
            <a:r>
              <a:rPr lang="cs-CZ" dirty="0"/>
              <a:t>(Klusák, 2001, s. </a:t>
            </a:r>
            <a:r>
              <a:rPr lang="cs-CZ" dirty="0" smtClean="0"/>
              <a:t>365 - 370)</a:t>
            </a:r>
            <a:r>
              <a:rPr lang="cs-CZ" dirty="0"/>
              <a:t/>
            </a:r>
            <a:br>
              <a:rPr lang="cs-CZ" dirty="0"/>
            </a:br>
            <a:endParaRPr lang="cs-CZ" b="1" dirty="0"/>
          </a:p>
        </p:txBody>
      </p:sp>
      <p:sp>
        <p:nvSpPr>
          <p:cNvPr id="3" name="Zástupný symbol pro obsah 2"/>
          <p:cNvSpPr>
            <a:spLocks noGrp="1"/>
          </p:cNvSpPr>
          <p:nvPr>
            <p:ph idx="1"/>
          </p:nvPr>
        </p:nvSpPr>
        <p:spPr/>
        <p:txBody>
          <a:bodyPr>
            <a:normAutofit/>
          </a:bodyPr>
          <a:lstStyle/>
          <a:p>
            <a:r>
              <a:rPr lang="cs-CZ" dirty="0" smtClean="0"/>
              <a:t>učení </a:t>
            </a:r>
            <a:r>
              <a:rPr lang="cs-CZ" dirty="0"/>
              <a:t>„o věcech“ nebo „učení se řeči“ („mateřské“ či „výukové</a:t>
            </a:r>
            <a:r>
              <a:rPr lang="cs-CZ" dirty="0" smtClean="0"/>
              <a:t>“)?</a:t>
            </a:r>
          </a:p>
          <a:p>
            <a:r>
              <a:rPr lang="cs-CZ" dirty="0"/>
              <a:t>předmět reálný nebo formální?</a:t>
            </a:r>
          </a:p>
          <a:p>
            <a:r>
              <a:rPr lang="cs-CZ" dirty="0" smtClean="0"/>
              <a:t>„</a:t>
            </a:r>
            <a:r>
              <a:rPr lang="cs-CZ" dirty="0"/>
              <a:t>vzdělání“ nebo „výchova“? </a:t>
            </a:r>
            <a:endParaRPr lang="cs-CZ" dirty="0" smtClean="0"/>
          </a:p>
          <a:p>
            <a:pPr marL="0" indent="0">
              <a:buNone/>
            </a:pPr>
            <a:r>
              <a:rPr lang="cs-CZ" b="1" dirty="0" smtClean="0"/>
              <a:t>„</a:t>
            </a:r>
            <a:r>
              <a:rPr lang="cs-CZ" b="1" dirty="0"/>
              <a:t>Nespojená spojitost učiva jako by nejen zvyšovala kognitivní pracnost chápání předmětu výuky, ale též zatěžovala afektivní prožívání ne/smyslnosti práce učitelů a žáků</a:t>
            </a:r>
            <a:r>
              <a:rPr lang="cs-CZ" b="1" dirty="0" smtClean="0"/>
              <a:t>.“</a:t>
            </a:r>
            <a:endParaRPr lang="cs-CZ" b="1" dirty="0"/>
          </a:p>
          <a:p>
            <a:r>
              <a:rPr lang="cs-CZ" dirty="0"/>
              <a:t>hodnota prvouky „jako by byla pro žáky nedostatečně podepřena závazností učení  v tomto předmětu“.  </a:t>
            </a:r>
          </a:p>
          <a:p>
            <a:r>
              <a:rPr lang="cs-CZ" dirty="0"/>
              <a:t>nedostatečně vybudovaná </a:t>
            </a:r>
            <a:r>
              <a:rPr lang="cs-CZ" dirty="0" err="1"/>
              <a:t>konceptová</a:t>
            </a:r>
            <a:r>
              <a:rPr lang="cs-CZ" dirty="0"/>
              <a:t> </a:t>
            </a:r>
            <a:r>
              <a:rPr lang="cs-CZ" dirty="0" smtClean="0"/>
              <a:t>vrstva</a:t>
            </a:r>
            <a:endParaRPr lang="cs-CZ" dirty="0"/>
          </a:p>
        </p:txBody>
      </p:sp>
    </p:spTree>
    <p:extLst>
      <p:ext uri="{BB962C8B-B14F-4D97-AF65-F5344CB8AC3E}">
        <p14:creationId xmlns:p14="http://schemas.microsoft.com/office/powerpoint/2010/main" val="52222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Vlivy působící na prvouku</a:t>
            </a:r>
            <a:endParaRPr lang="cs-CZ" b="1" dirty="0"/>
          </a:p>
        </p:txBody>
      </p:sp>
      <p:sp>
        <p:nvSpPr>
          <p:cNvPr id="3" name="Zástupný symbol pro obsah 2"/>
          <p:cNvSpPr>
            <a:spLocks noGrp="1"/>
          </p:cNvSpPr>
          <p:nvPr>
            <p:ph idx="1"/>
          </p:nvPr>
        </p:nvSpPr>
        <p:spPr/>
        <p:txBody>
          <a:bodyPr>
            <a:normAutofit fontScale="92500"/>
          </a:bodyPr>
          <a:lstStyle/>
          <a:p>
            <a:r>
              <a:rPr lang="cs-CZ" dirty="0" smtClean="0"/>
              <a:t>požadavek orientovanosti výuky na </a:t>
            </a:r>
            <a:r>
              <a:rPr lang="cs-CZ" dirty="0" err="1" smtClean="0"/>
              <a:t>nadoborové</a:t>
            </a:r>
            <a:r>
              <a:rPr lang="cs-CZ" dirty="0" smtClean="0"/>
              <a:t> kompetence </a:t>
            </a:r>
            <a:r>
              <a:rPr lang="cs-CZ" sz="1900" dirty="0" smtClean="0"/>
              <a:t>(Knecht a kol. 2010)</a:t>
            </a:r>
          </a:p>
          <a:p>
            <a:r>
              <a:rPr lang="cs-CZ" dirty="0"/>
              <a:t>přesvědčení o důležitosti svobody učitele při výběru učiva </a:t>
            </a:r>
            <a:r>
              <a:rPr lang="cs-CZ" dirty="0" smtClean="0"/>
              <a:t>a </a:t>
            </a:r>
            <a:r>
              <a:rPr lang="cs-CZ" dirty="0"/>
              <a:t>při volbě způsobů transformace učiva žákům </a:t>
            </a:r>
            <a:r>
              <a:rPr lang="cs-CZ" sz="2200" dirty="0" smtClean="0"/>
              <a:t>(Stará, Krčmářová, 2014, s. 104)</a:t>
            </a:r>
            <a:r>
              <a:rPr lang="cs-CZ" sz="2200" dirty="0" smtClean="0">
                <a:effectLst/>
              </a:rPr>
              <a:t> </a:t>
            </a:r>
          </a:p>
          <a:p>
            <a:r>
              <a:rPr lang="cs-CZ" dirty="0"/>
              <a:t>Současné děti jsou vystaveny velkému množství verbálního a vizuálního zprostředkování, často ale bez potřebných </a:t>
            </a:r>
            <a:r>
              <a:rPr lang="cs-CZ" dirty="0" smtClean="0"/>
              <a:t>souvislostí</a:t>
            </a:r>
            <a:r>
              <a:rPr lang="cs-CZ" dirty="0" smtClean="0">
                <a:solidFill>
                  <a:schemeClr val="bg2">
                    <a:lumMod val="75000"/>
                  </a:schemeClr>
                </a:solidFill>
              </a:rPr>
              <a:t>.</a:t>
            </a:r>
          </a:p>
          <a:p>
            <a:r>
              <a:rPr lang="cs-CZ" dirty="0"/>
              <a:t>Toto </a:t>
            </a:r>
            <a:r>
              <a:rPr lang="cs-CZ" dirty="0" smtClean="0"/>
              <a:t>zprostředkování </a:t>
            </a:r>
            <a:r>
              <a:rPr lang="cs-CZ" dirty="0"/>
              <a:t>bývá </a:t>
            </a:r>
            <a:r>
              <a:rPr lang="cs-CZ" dirty="0" smtClean="0"/>
              <a:t>často </a:t>
            </a:r>
            <a:r>
              <a:rPr lang="cs-CZ" dirty="0"/>
              <a:t>zkreslené a </a:t>
            </a:r>
            <a:r>
              <a:rPr lang="cs-CZ" dirty="0" smtClean="0"/>
              <a:t> </a:t>
            </a:r>
            <a:r>
              <a:rPr lang="cs-CZ" dirty="0"/>
              <a:t>pokřivené. </a:t>
            </a:r>
            <a:endParaRPr lang="cs-CZ" dirty="0" smtClean="0"/>
          </a:p>
          <a:p>
            <a:r>
              <a:rPr lang="cs-CZ" dirty="0" smtClean="0"/>
              <a:t>Většího významu nabývají pocity</a:t>
            </a:r>
            <a:r>
              <a:rPr lang="cs-CZ" dirty="0"/>
              <a:t>, vciťování</a:t>
            </a:r>
            <a:r>
              <a:rPr lang="cs-CZ" dirty="0" smtClean="0"/>
              <a:t>, </a:t>
            </a:r>
            <a:r>
              <a:rPr lang="cs-CZ" dirty="0"/>
              <a:t>obecně méně </a:t>
            </a:r>
            <a:r>
              <a:rPr lang="cs-CZ" dirty="0" smtClean="0"/>
              <a:t>jsou </a:t>
            </a:r>
            <a:r>
              <a:rPr lang="cs-CZ" dirty="0"/>
              <a:t>důležité racionalita a </a:t>
            </a:r>
            <a:r>
              <a:rPr lang="cs-CZ" dirty="0" smtClean="0"/>
              <a:t>kritika. </a:t>
            </a:r>
            <a:r>
              <a:rPr lang="cs-CZ" sz="2000" dirty="0"/>
              <a:t>(viz také Beneš, 2009). </a:t>
            </a:r>
            <a:r>
              <a:rPr lang="cs-CZ" dirty="0"/>
              <a:t>Kritikové </a:t>
            </a:r>
            <a:r>
              <a:rPr lang="cs-CZ" sz="2200" dirty="0"/>
              <a:t>(např. </a:t>
            </a:r>
            <a:r>
              <a:rPr lang="cs-CZ" sz="2200" dirty="0" err="1"/>
              <a:t>Barton</a:t>
            </a:r>
            <a:r>
              <a:rPr lang="cs-CZ" sz="2200" dirty="0"/>
              <a:t> a </a:t>
            </a:r>
            <a:r>
              <a:rPr lang="cs-CZ" sz="2200" dirty="0" err="1"/>
              <a:t>Levtik</a:t>
            </a:r>
            <a:r>
              <a:rPr lang="cs-CZ" sz="2200" dirty="0"/>
              <a:t>, 2004)</a:t>
            </a:r>
            <a:r>
              <a:rPr lang="cs-CZ" dirty="0"/>
              <a:t> </a:t>
            </a:r>
            <a:r>
              <a:rPr lang="cs-CZ" dirty="0" smtClean="0"/>
              <a:t>uznávají </a:t>
            </a:r>
            <a:r>
              <a:rPr lang="cs-CZ" dirty="0"/>
              <a:t>úlohu </a:t>
            </a:r>
            <a:r>
              <a:rPr lang="cs-CZ" dirty="0" err="1" smtClean="0"/>
              <a:t>mentalizace</a:t>
            </a:r>
            <a:r>
              <a:rPr lang="cs-CZ" dirty="0" smtClean="0"/>
              <a:t>, </a:t>
            </a:r>
            <a:r>
              <a:rPr lang="cs-CZ" dirty="0" smtClean="0"/>
              <a:t>ale je </a:t>
            </a:r>
            <a:r>
              <a:rPr lang="cs-CZ" dirty="0"/>
              <a:t>nutné rozvíjet </a:t>
            </a:r>
            <a:r>
              <a:rPr lang="cs-CZ" dirty="0" smtClean="0"/>
              <a:t>i porozumění </a:t>
            </a:r>
            <a:r>
              <a:rPr lang="cs-CZ" dirty="0"/>
              <a:t>různým perspektivám a každá z nich musí být </a:t>
            </a:r>
            <a:r>
              <a:rPr lang="cs-CZ" dirty="0" err="1" smtClean="0"/>
              <a:t>kontextualizována</a:t>
            </a:r>
            <a:r>
              <a:rPr lang="cs-CZ" dirty="0"/>
              <a:t>.</a:t>
            </a:r>
          </a:p>
          <a:p>
            <a:endParaRPr lang="cs-CZ" dirty="0" smtClean="0"/>
          </a:p>
          <a:p>
            <a:endParaRPr lang="cs-CZ" dirty="0" smtClean="0"/>
          </a:p>
          <a:p>
            <a:pPr marL="0" indent="0">
              <a:buNone/>
            </a:pPr>
            <a:endParaRPr lang="cs-CZ" dirty="0"/>
          </a:p>
        </p:txBody>
      </p:sp>
    </p:spTree>
    <p:extLst>
      <p:ext uri="{BB962C8B-B14F-4D97-AF65-F5344CB8AC3E}">
        <p14:creationId xmlns:p14="http://schemas.microsoft.com/office/powerpoint/2010/main" val="128685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Problematika raného školního věku</a:t>
            </a:r>
            <a:endParaRPr lang="cs-CZ" dirty="0"/>
          </a:p>
        </p:txBody>
      </p:sp>
      <p:sp>
        <p:nvSpPr>
          <p:cNvPr id="3" name="Zástupný symbol pro obsah 2"/>
          <p:cNvSpPr>
            <a:spLocks noGrp="1"/>
          </p:cNvSpPr>
          <p:nvPr>
            <p:ph idx="1"/>
          </p:nvPr>
        </p:nvSpPr>
        <p:spPr/>
        <p:txBody>
          <a:bodyPr/>
          <a:lstStyle/>
          <a:p>
            <a:pPr marL="0" indent="0">
              <a:buNone/>
            </a:pPr>
            <a:r>
              <a:rPr lang="cs-CZ" b="1" dirty="0" smtClean="0"/>
              <a:t>… Co </a:t>
            </a:r>
            <a:r>
              <a:rPr lang="cs-CZ" b="1" dirty="0"/>
              <a:t>je reálné a co ne (realita x fikce</a:t>
            </a:r>
            <a:r>
              <a:rPr lang="cs-CZ" b="1" dirty="0" smtClean="0"/>
              <a:t>)?</a:t>
            </a:r>
          </a:p>
          <a:p>
            <a:pPr marL="0" indent="0">
              <a:buNone/>
            </a:pPr>
            <a:r>
              <a:rPr lang="cs-CZ" b="1" dirty="0" smtClean="0"/>
              <a:t>… Co </a:t>
            </a:r>
            <a:r>
              <a:rPr lang="cs-CZ" b="1" dirty="0"/>
              <a:t>je trvalé a co </a:t>
            </a:r>
            <a:r>
              <a:rPr lang="cs-CZ" b="1" dirty="0" smtClean="0"/>
              <a:t>dočasné? </a:t>
            </a:r>
          </a:p>
          <a:p>
            <a:pPr marL="0" indent="0">
              <a:buNone/>
            </a:pPr>
            <a:endParaRPr lang="cs-CZ" b="1" dirty="0"/>
          </a:p>
          <a:p>
            <a:r>
              <a:rPr lang="cs-CZ" dirty="0" smtClean="0"/>
              <a:t>Egocentrické</a:t>
            </a:r>
            <a:r>
              <a:rPr lang="cs-CZ" dirty="0"/>
              <a:t>, antropomorfické, magické myšlení, využívání </a:t>
            </a:r>
            <a:r>
              <a:rPr lang="cs-CZ" dirty="0" smtClean="0"/>
              <a:t>fantazie</a:t>
            </a:r>
            <a:r>
              <a:rPr lang="cs-CZ" dirty="0" smtClean="0">
                <a:solidFill>
                  <a:schemeClr val="bg2">
                    <a:lumMod val="75000"/>
                  </a:schemeClr>
                </a:solidFill>
              </a:rPr>
              <a:t>, </a:t>
            </a:r>
          </a:p>
          <a:p>
            <a:pPr marL="0" indent="0">
              <a:buNone/>
            </a:pPr>
            <a:r>
              <a:rPr lang="cs-CZ" dirty="0" smtClean="0"/>
              <a:t>x</a:t>
            </a:r>
          </a:p>
          <a:p>
            <a:r>
              <a:rPr lang="cs-CZ" dirty="0"/>
              <a:t>O</a:t>
            </a:r>
            <a:r>
              <a:rPr lang="cs-CZ" dirty="0" smtClean="0"/>
              <a:t>bdobí </a:t>
            </a:r>
            <a:r>
              <a:rPr lang="cs-CZ" dirty="0"/>
              <a:t>tzv. </a:t>
            </a:r>
            <a:r>
              <a:rPr lang="cs-CZ" dirty="0" smtClean="0"/>
              <a:t>realismu -  zajímají se, </a:t>
            </a:r>
            <a:r>
              <a:rPr lang="cs-CZ" dirty="0"/>
              <a:t>jaká je </a:t>
            </a:r>
            <a:r>
              <a:rPr lang="cs-CZ" dirty="0" smtClean="0"/>
              <a:t>skutečnost, </a:t>
            </a:r>
            <a:r>
              <a:rPr lang="cs-CZ" dirty="0"/>
              <a:t>a chtějí ji důkladně a objektivně </a:t>
            </a:r>
            <a:r>
              <a:rPr lang="cs-CZ" dirty="0" smtClean="0"/>
              <a:t>poznat</a:t>
            </a:r>
          </a:p>
          <a:p>
            <a:endParaRPr lang="cs-CZ" dirty="0"/>
          </a:p>
          <a:p>
            <a:pPr marL="0" indent="0">
              <a:buNone/>
            </a:pPr>
            <a:endParaRPr lang="cs-CZ" dirty="0"/>
          </a:p>
        </p:txBody>
      </p:sp>
    </p:spTree>
    <p:extLst>
      <p:ext uri="{BB962C8B-B14F-4D97-AF65-F5344CB8AC3E}">
        <p14:creationId xmlns:p14="http://schemas.microsoft.com/office/powerpoint/2010/main" val="315586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10359"/>
            <a:ext cx="10515600" cy="1580329"/>
          </a:xfrm>
        </p:spPr>
        <p:txBody>
          <a:bodyPr>
            <a:normAutofit fontScale="90000"/>
          </a:bodyPr>
          <a:lstStyle/>
          <a:p>
            <a:r>
              <a:rPr lang="cs-CZ" dirty="0" smtClean="0"/>
              <a:t>Učení o společnosti </a:t>
            </a:r>
            <a:r>
              <a:rPr lang="cs-CZ" dirty="0"/>
              <a:t>– cíle (</a:t>
            </a:r>
            <a:r>
              <a:rPr lang="cs-CZ" dirty="0" err="1"/>
              <a:t>Brophy</a:t>
            </a:r>
            <a:r>
              <a:rPr lang="cs-CZ" dirty="0"/>
              <a:t>, </a:t>
            </a:r>
            <a:r>
              <a:rPr lang="cs-CZ" dirty="0" err="1"/>
              <a:t>Alleman</a:t>
            </a:r>
            <a:r>
              <a:rPr lang="cs-CZ" dirty="0"/>
              <a:t>, </a:t>
            </a:r>
            <a:r>
              <a:rPr lang="cs-CZ" dirty="0" err="1"/>
              <a:t>Halvorsen</a:t>
            </a:r>
            <a:r>
              <a:rPr lang="cs-CZ" dirty="0"/>
              <a:t>, 2013)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rozvíjet prosociální </a:t>
            </a:r>
            <a:r>
              <a:rPr lang="cs-CZ" dirty="0"/>
              <a:t>postoje a </a:t>
            </a:r>
            <a:r>
              <a:rPr lang="cs-CZ" dirty="0" smtClean="0"/>
              <a:t>chování </a:t>
            </a:r>
          </a:p>
          <a:p>
            <a:r>
              <a:rPr lang="cs-CZ" dirty="0" smtClean="0"/>
              <a:t>položit </a:t>
            </a:r>
            <a:r>
              <a:rPr lang="cs-CZ" dirty="0"/>
              <a:t>základy z geografie, především základy práce s mapou a základních geografických pojmů </a:t>
            </a:r>
            <a:endParaRPr lang="cs-CZ" dirty="0" smtClean="0"/>
          </a:p>
          <a:p>
            <a:r>
              <a:rPr lang="cs-CZ" dirty="0" smtClean="0"/>
              <a:t>uvést </a:t>
            </a:r>
            <a:r>
              <a:rPr lang="cs-CZ" dirty="0"/>
              <a:t>žáky do základů historie a </a:t>
            </a:r>
            <a:r>
              <a:rPr lang="cs-CZ" dirty="0" smtClean="0"/>
              <a:t>sociálních </a:t>
            </a:r>
            <a:r>
              <a:rPr lang="cs-CZ" dirty="0"/>
              <a:t>věd  </a:t>
            </a:r>
          </a:p>
        </p:txBody>
      </p:sp>
    </p:spTree>
    <p:extLst>
      <p:ext uri="{BB962C8B-B14F-4D97-AF65-F5344CB8AC3E}">
        <p14:creationId xmlns:p14="http://schemas.microsoft.com/office/powerpoint/2010/main" val="283298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Vše směřováno k tomu, aby</a:t>
            </a:r>
            <a:r>
              <a:rPr lang="cs-CZ" dirty="0" smtClean="0">
                <a:solidFill>
                  <a:schemeClr val="bg2">
                    <a:lumMod val="75000"/>
                  </a:schemeClr>
                </a:solidFill>
              </a:rPr>
              <a:t> rozuměli </a:t>
            </a:r>
            <a:r>
              <a:rPr lang="cs-CZ" dirty="0">
                <a:solidFill>
                  <a:schemeClr val="bg2">
                    <a:lumMod val="75000"/>
                  </a:schemeClr>
                </a:solidFill>
              </a:rPr>
              <a:t>tomu, co se kolem nich </a:t>
            </a:r>
            <a:r>
              <a:rPr lang="cs-CZ" dirty="0" smtClean="0">
                <a:solidFill>
                  <a:schemeClr val="bg2">
                    <a:lumMod val="75000"/>
                  </a:schemeClr>
                </a:solidFill>
              </a:rPr>
              <a:t>děje </a:t>
            </a:r>
            <a:r>
              <a:rPr lang="cs-CZ" sz="3100" dirty="0"/>
              <a:t>(</a:t>
            </a:r>
            <a:r>
              <a:rPr lang="cs-CZ" sz="3100" dirty="0" err="1"/>
              <a:t>Brophy</a:t>
            </a:r>
            <a:r>
              <a:rPr lang="cs-CZ" sz="3100" dirty="0"/>
              <a:t>, </a:t>
            </a:r>
            <a:r>
              <a:rPr lang="cs-CZ" sz="3100" dirty="0" err="1"/>
              <a:t>Alleman</a:t>
            </a:r>
            <a:r>
              <a:rPr lang="cs-CZ" sz="3100" dirty="0"/>
              <a:t>, </a:t>
            </a:r>
            <a:r>
              <a:rPr lang="cs-CZ" sz="3100" dirty="0" err="1"/>
              <a:t>Halvorsen</a:t>
            </a:r>
            <a:r>
              <a:rPr lang="cs-CZ" sz="3100" dirty="0"/>
              <a:t>, 2013) </a:t>
            </a:r>
            <a:r>
              <a:rPr lang="cs-CZ" dirty="0"/>
              <a:t/>
            </a:r>
            <a:br>
              <a:rPr lang="cs-CZ" dirty="0"/>
            </a:br>
            <a:endParaRPr lang="cs-CZ" dirty="0">
              <a:solidFill>
                <a:schemeClr val="bg2">
                  <a:lumMod val="75000"/>
                </a:schemeClr>
              </a:solidFill>
            </a:endParaRPr>
          </a:p>
        </p:txBody>
      </p:sp>
      <p:sp>
        <p:nvSpPr>
          <p:cNvPr id="3" name="Zástupný symbol pro obsah 2"/>
          <p:cNvSpPr>
            <a:spLocks noGrp="1"/>
          </p:cNvSpPr>
          <p:nvPr>
            <p:ph idx="1"/>
          </p:nvPr>
        </p:nvSpPr>
        <p:spPr/>
        <p:txBody>
          <a:bodyPr/>
          <a:lstStyle/>
          <a:p>
            <a:r>
              <a:rPr lang="cs-CZ" dirty="0" smtClean="0"/>
              <a:t>Rozumět tomu, že dění </a:t>
            </a:r>
            <a:r>
              <a:rPr lang="cs-CZ" dirty="0"/>
              <a:t>ve společnosti má své příčiny a následky </a:t>
            </a:r>
            <a:endParaRPr lang="cs-CZ" dirty="0" smtClean="0"/>
          </a:p>
          <a:p>
            <a:r>
              <a:rPr lang="cs-CZ" dirty="0"/>
              <a:t>C</a:t>
            </a:r>
            <a:r>
              <a:rPr lang="cs-CZ" dirty="0" smtClean="0"/>
              <a:t>hápat, že chování </a:t>
            </a:r>
            <a:r>
              <a:rPr lang="cs-CZ" dirty="0"/>
              <a:t>lidí a společnosti je motivováno různými </a:t>
            </a:r>
            <a:r>
              <a:rPr lang="cs-CZ" dirty="0" smtClean="0"/>
              <a:t>potřebami</a:t>
            </a:r>
          </a:p>
          <a:p>
            <a:r>
              <a:rPr lang="cs-CZ" dirty="0" smtClean="0"/>
              <a:t>Získat </a:t>
            </a:r>
            <a:r>
              <a:rPr lang="cs-CZ" dirty="0"/>
              <a:t>intelektuální </a:t>
            </a:r>
            <a:r>
              <a:rPr lang="cs-CZ" dirty="0" smtClean="0"/>
              <a:t>nástroje pro analýzu a hodnocení skutečností </a:t>
            </a:r>
            <a:endParaRPr lang="cs-CZ" dirty="0"/>
          </a:p>
          <a:p>
            <a:pPr marL="0" indent="0">
              <a:buNone/>
            </a:pPr>
            <a:endParaRPr lang="cs-CZ" dirty="0"/>
          </a:p>
        </p:txBody>
      </p:sp>
    </p:spTree>
    <p:extLst>
      <p:ext uri="{BB962C8B-B14F-4D97-AF65-F5344CB8AC3E}">
        <p14:creationId xmlns:p14="http://schemas.microsoft.com/office/powerpoint/2010/main" val="259982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Kulturní univerzálie – základ pro učení o </a:t>
            </a:r>
            <a:r>
              <a:rPr lang="cs-CZ" dirty="0"/>
              <a:t>společnosti </a:t>
            </a:r>
            <a:r>
              <a:rPr lang="cs-CZ" dirty="0" smtClean="0"/>
              <a:t>v primární škole </a:t>
            </a:r>
            <a:r>
              <a:rPr lang="cs-CZ" sz="2200" dirty="0" smtClean="0"/>
              <a:t>(</a:t>
            </a:r>
            <a:r>
              <a:rPr lang="cs-CZ" sz="2200" dirty="0" err="1" smtClean="0"/>
              <a:t>Brophy</a:t>
            </a:r>
            <a:r>
              <a:rPr lang="cs-CZ" sz="2200" dirty="0"/>
              <a:t>, </a:t>
            </a:r>
            <a:r>
              <a:rPr lang="cs-CZ" sz="2200" dirty="0" err="1"/>
              <a:t>Alleman</a:t>
            </a:r>
            <a:r>
              <a:rPr lang="cs-CZ" sz="2200" dirty="0"/>
              <a:t>, </a:t>
            </a:r>
            <a:r>
              <a:rPr lang="cs-CZ" sz="2200" dirty="0" err="1"/>
              <a:t>Halvorsen</a:t>
            </a:r>
            <a:r>
              <a:rPr lang="cs-CZ" sz="2200" dirty="0"/>
              <a:t>, 2013) </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základem učení o společnosti mohou být tzv. kulturní univerzálie  </a:t>
            </a:r>
            <a:r>
              <a:rPr lang="cs-CZ" sz="2400" dirty="0" smtClean="0"/>
              <a:t>(viz Dvořáková 2012), </a:t>
            </a:r>
            <a:r>
              <a:rPr lang="cs-CZ" dirty="0" smtClean="0"/>
              <a:t>tj. domény lidské zkušenosti, které existují ve všech kulturách a v různých </a:t>
            </a:r>
            <a:r>
              <a:rPr lang="cs-CZ" dirty="0" err="1" smtClean="0"/>
              <a:t>hist</a:t>
            </a:r>
            <a:r>
              <a:rPr lang="cs-CZ" dirty="0" smtClean="0"/>
              <a:t>. obdobích</a:t>
            </a:r>
            <a:r>
              <a:rPr lang="cs-CZ" dirty="0"/>
              <a:t>:  </a:t>
            </a:r>
            <a:r>
              <a:rPr lang="cs-CZ" dirty="0">
                <a:solidFill>
                  <a:schemeClr val="tx2">
                    <a:lumMod val="40000"/>
                    <a:lumOff val="60000"/>
                  </a:schemeClr>
                </a:solidFill>
              </a:rPr>
              <a:t>jídlo, oblečení, bydlení, dorozumívání, doprava, rodinný život, </a:t>
            </a:r>
            <a:r>
              <a:rPr lang="cs-CZ" dirty="0" err="1" smtClean="0">
                <a:solidFill>
                  <a:schemeClr val="tx2">
                    <a:lumMod val="40000"/>
                    <a:lumOff val="60000"/>
                  </a:schemeClr>
                </a:solidFill>
              </a:rPr>
              <a:t>government</a:t>
            </a:r>
            <a:r>
              <a:rPr lang="cs-CZ" dirty="0" smtClean="0">
                <a:solidFill>
                  <a:schemeClr val="tx2">
                    <a:lumMod val="40000"/>
                    <a:lumOff val="60000"/>
                  </a:schemeClr>
                </a:solidFill>
              </a:rPr>
              <a:t>, </a:t>
            </a:r>
            <a:r>
              <a:rPr lang="cs-CZ" dirty="0">
                <a:solidFill>
                  <a:schemeClr val="tx2">
                    <a:lumMod val="40000"/>
                    <a:lumOff val="60000"/>
                  </a:schemeClr>
                </a:solidFill>
              </a:rPr>
              <a:t>peníze, dětství</a:t>
            </a:r>
          </a:p>
          <a:p>
            <a:r>
              <a:rPr lang="cs-CZ" dirty="0" smtClean="0"/>
              <a:t>při zabývání se kulturními univerzáliemi, získávají žáci poznatkovou základnu pro fundamentální porozumění životu ve společnosti, protože kulturní univerzálie odrážejí každodenní život a jsou tak přirozeným začátkem rozvoje počátečního sociálního porozumění.</a:t>
            </a:r>
            <a:r>
              <a:rPr lang="cs-CZ" dirty="0" smtClean="0">
                <a:effectLst/>
              </a:rPr>
              <a:t> </a:t>
            </a:r>
            <a:r>
              <a:rPr lang="cs-CZ" dirty="0" smtClean="0"/>
              <a:t> </a:t>
            </a:r>
          </a:p>
          <a:p>
            <a:pPr marL="0" indent="0">
              <a:buNone/>
            </a:pPr>
            <a:endParaRPr lang="cs-CZ" dirty="0" smtClean="0"/>
          </a:p>
          <a:p>
            <a:endParaRPr lang="cs-CZ" dirty="0"/>
          </a:p>
        </p:txBody>
      </p:sp>
    </p:spTree>
    <p:extLst>
      <p:ext uri="{BB962C8B-B14F-4D97-AF65-F5344CB8AC3E}">
        <p14:creationId xmlns:p14="http://schemas.microsoft.com/office/powerpoint/2010/main" val="226946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Výzkumy </a:t>
            </a:r>
            <a:r>
              <a:rPr lang="cs-CZ" dirty="0" err="1" smtClean="0"/>
              <a:t>předporozumění</a:t>
            </a:r>
            <a:r>
              <a:rPr lang="cs-CZ" dirty="0" smtClean="0"/>
              <a:t> kulturním univerzáliím (</a:t>
            </a:r>
            <a:r>
              <a:rPr lang="cs-CZ" dirty="0" err="1"/>
              <a:t>Brophy</a:t>
            </a:r>
            <a:r>
              <a:rPr lang="cs-CZ" dirty="0"/>
              <a:t> a </a:t>
            </a:r>
            <a:r>
              <a:rPr lang="cs-CZ" dirty="0" err="1" smtClean="0"/>
              <a:t>Allemanová</a:t>
            </a:r>
            <a:r>
              <a:rPr lang="cs-CZ" dirty="0" smtClean="0"/>
              <a:t>, 2006</a:t>
            </a:r>
            <a:r>
              <a:rPr lang="cs-CZ" dirty="0"/>
              <a:t>)</a:t>
            </a:r>
          </a:p>
        </p:txBody>
      </p:sp>
      <p:sp>
        <p:nvSpPr>
          <p:cNvPr id="3" name="Zástupný symbol pro obsah 2"/>
          <p:cNvSpPr>
            <a:spLocks noGrp="1"/>
          </p:cNvSpPr>
          <p:nvPr>
            <p:ph idx="1"/>
          </p:nvPr>
        </p:nvSpPr>
        <p:spPr/>
        <p:txBody>
          <a:bodyPr>
            <a:normAutofit/>
          </a:bodyPr>
          <a:lstStyle/>
          <a:p>
            <a:r>
              <a:rPr lang="cs-CZ" dirty="0"/>
              <a:t>tendenci ztotožňovat se s vlastní zemí, kulturou, se </a:t>
            </a:r>
            <a:r>
              <a:rPr lang="cs-CZ" dirty="0" smtClean="0"/>
              <a:t>známým</a:t>
            </a:r>
          </a:p>
          <a:p>
            <a:r>
              <a:rPr lang="cs-CZ" dirty="0"/>
              <a:t>inklinují k „šovinismu“ (neznámé praktiky označují </a:t>
            </a:r>
            <a:r>
              <a:rPr lang="cs-CZ" dirty="0" err="1"/>
              <a:t>jako“divné</a:t>
            </a:r>
            <a:r>
              <a:rPr lang="cs-CZ" dirty="0"/>
              <a:t>“, „legrační</a:t>
            </a:r>
            <a:r>
              <a:rPr lang="cs-CZ" dirty="0" smtClean="0"/>
              <a:t>“)</a:t>
            </a:r>
          </a:p>
          <a:p>
            <a:r>
              <a:rPr lang="cs-CZ" dirty="0"/>
              <a:t>při vysvětlování určitých skutečností (proč lidé bydlí v takových obydlích, proč se zabývají takovými ekonomickými aktivitami, apod.), </a:t>
            </a:r>
            <a:r>
              <a:rPr lang="cs-CZ" dirty="0" smtClean="0"/>
              <a:t>obvykle </a:t>
            </a:r>
            <a:r>
              <a:rPr lang="cs-CZ" dirty="0"/>
              <a:t>neprokazují porozumění roli klimatu a dalších </a:t>
            </a:r>
            <a:r>
              <a:rPr lang="cs-CZ" dirty="0" smtClean="0"/>
              <a:t>omezení</a:t>
            </a:r>
          </a:p>
          <a:p>
            <a:r>
              <a:rPr lang="cs-CZ" dirty="0" smtClean="0"/>
              <a:t>Jejich </a:t>
            </a:r>
            <a:r>
              <a:rPr lang="cs-CZ" dirty="0"/>
              <a:t>představa o jiných místech kombinuje přesné informace se stereotypy a </a:t>
            </a:r>
            <a:r>
              <a:rPr lang="cs-CZ" dirty="0" err="1"/>
              <a:t>miskoncepcemi</a:t>
            </a:r>
            <a:r>
              <a:rPr lang="cs-CZ" dirty="0"/>
              <a:t>. </a:t>
            </a:r>
            <a:endParaRPr lang="cs-CZ" dirty="0" smtClean="0"/>
          </a:p>
          <a:p>
            <a:r>
              <a:rPr lang="cs-CZ" dirty="0"/>
              <a:t>mají </a:t>
            </a:r>
            <a:r>
              <a:rPr lang="cs-CZ" dirty="0" smtClean="0"/>
              <a:t>problémy </a:t>
            </a:r>
            <a:r>
              <a:rPr lang="cs-CZ" dirty="0"/>
              <a:t>rozumět vícevrstevné zeměpisné lokalizaci </a:t>
            </a:r>
          </a:p>
        </p:txBody>
      </p:sp>
    </p:spTree>
    <p:extLst>
      <p:ext uri="{BB962C8B-B14F-4D97-AF65-F5344CB8AC3E}">
        <p14:creationId xmlns:p14="http://schemas.microsoft.com/office/powerpoint/2010/main" val="26593889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1451</Words>
  <Application>Microsoft Office PowerPoint</Application>
  <PresentationFormat>Širokoúhlá obrazovka</PresentationFormat>
  <Paragraphs>158</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Calibri</vt:lpstr>
      <vt:lpstr>Calibri Light</vt:lpstr>
      <vt:lpstr>Motiv Office</vt:lpstr>
      <vt:lpstr>Situace z výuky prvouky v 1. ročníku ZŠ</vt:lpstr>
      <vt:lpstr>Prvouka</vt:lpstr>
      <vt:lpstr>Dilemata prvouky (Klusák, 2001, s. 365 - 370) </vt:lpstr>
      <vt:lpstr>Vlivy působící na prvouku</vt:lpstr>
      <vt:lpstr>Problematika raného školního věku</vt:lpstr>
      <vt:lpstr>Učení o společnosti – cíle (Brophy, Alleman, Halvorsen, 2013)  </vt:lpstr>
      <vt:lpstr>Vše směřováno k tomu, aby rozuměli tomu, co se kolem nich děje (Brophy, Alleman, Halvorsen, 2013)  </vt:lpstr>
      <vt:lpstr> Kulturní univerzálie – základ pro učení o společnosti v primární škole (Brophy, Alleman, Halvorsen, 2013)  </vt:lpstr>
      <vt:lpstr>Výzkumy předporozumění kulturním univerzáliím (Brophy a Allemanová, 2006)</vt:lpstr>
      <vt:lpstr>Co vede k obsahově bohatšímu chápání kulturních univerzálií (Brophy, Alleman, Halvorsen,  2013) </vt:lpstr>
      <vt:lpstr>Specifičnost prvouky vzhledem k oborům</vt:lpstr>
      <vt:lpstr>Výsledky výzkumu (Brophy, Alleman, Halvorsen,  2013) </vt:lpstr>
      <vt:lpstr>Velké myšlenky (viz např. Harlen, 2010) </vt:lpstr>
      <vt:lpstr>Příklady velkých myšlenek – učení o společnosti</vt:lpstr>
      <vt:lpstr>ANOTACE  - kontext</vt:lpstr>
      <vt:lpstr>ANOTACE – cíle výuky</vt:lpstr>
      <vt:lpstr>OBSAHOVÉ JÁDRO LEKCE</vt:lpstr>
      <vt:lpstr>Koření</vt:lpstr>
      <vt:lpstr>SPOLEČNÁ  ANALÝZA A DISKUSE </vt:lpstr>
      <vt:lpstr>Hodnocení učební úlohy (předpřipraveno)</vt:lpstr>
      <vt:lpstr>Hodnocení učební úlohy</vt:lpstr>
      <vt:lpstr>Hodnocení učební úlohy </vt:lpstr>
      <vt:lpstr>Co vede k obsahově bohatšímu chápání kulturních univerzálií (Brophy, Alleman, Halvorsen,  2013) </vt:lpstr>
      <vt:lpstr>ALTERACE ???</vt:lpstr>
      <vt:lpstr>Hodnocení kvality výukových situací</vt:lpstr>
      <vt:lpstr>Prezentace aplikace PowerPoint</vt:lpstr>
      <vt:lpstr>Literatura</vt:lpstr>
    </vt:vector>
  </TitlesOfParts>
  <Company>UK Pedf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Stará</dc:creator>
  <cp:lastModifiedBy>Stará</cp:lastModifiedBy>
  <cp:revision>43</cp:revision>
  <dcterms:created xsi:type="dcterms:W3CDTF">2016-02-08T19:03:13Z</dcterms:created>
  <dcterms:modified xsi:type="dcterms:W3CDTF">2016-02-17T12:06:54Z</dcterms:modified>
</cp:coreProperties>
</file>