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303" r:id="rId4"/>
    <p:sldId id="304" r:id="rId5"/>
    <p:sldId id="305" r:id="rId6"/>
    <p:sldId id="306" r:id="rId7"/>
    <p:sldId id="30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B114B-AA47-4971-8E77-B0AFC0E1F1E9}" type="datetimeFigureOut">
              <a:rPr lang="cs-CZ" smtClean="0"/>
              <a:pPr/>
              <a:t>23. 4. 2014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FE04B-493C-4F31-8D12-29C7BEDEA7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6748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49CF8-9E84-437C-B398-72A0BEF15E9B}" type="datetimeFigureOut">
              <a:rPr lang="cs-CZ" smtClean="0"/>
              <a:pPr/>
              <a:t>23. 4. 2014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7A5E1-1C91-4326-9710-CB604FE8AA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3612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7A5E1-1C91-4326-9710-CB604FE8AA0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16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AF6C-C8E8-47F9-AA88-493E936C49CE}" type="datetime1">
              <a:rPr lang="cs-CZ" smtClean="0"/>
              <a:pPr/>
              <a:t>23. 4. 2014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984-5B12-4E57-96A9-86C8E39A82AF}" type="datetime1">
              <a:rPr lang="cs-CZ" smtClean="0"/>
              <a:pPr/>
              <a:t>23. 4. 2014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FD73-A1FF-43B5-86DE-F95976D5D1DD}" type="datetime1">
              <a:rPr lang="cs-CZ" smtClean="0"/>
              <a:pPr/>
              <a:t>23. 4. 2014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225A-0D2A-47BF-A774-C02D9FCF3056}" type="datetime1">
              <a:rPr lang="cs-CZ" smtClean="0"/>
              <a:pPr/>
              <a:t>23. 4. 2014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DE68-52D7-4F4B-A636-3CAE21F29EFA}" type="datetime1">
              <a:rPr lang="cs-CZ" smtClean="0"/>
              <a:pPr/>
              <a:t>23. 4. 2014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F437-5837-4E49-ADD6-F4EA6BFC5EF2}" type="datetime1">
              <a:rPr lang="cs-CZ" smtClean="0"/>
              <a:pPr/>
              <a:t>23. 4. 2014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637A-AB21-452B-8366-310B6F498FD8}" type="datetime1">
              <a:rPr lang="cs-CZ" smtClean="0"/>
              <a:pPr/>
              <a:t>23. 4. 2014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1DDC-7F34-44CD-B7BE-893758BBE434}" type="datetime1">
              <a:rPr lang="cs-CZ" smtClean="0"/>
              <a:pPr/>
              <a:t>23. 4. 2014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6847-E17A-4D48-806F-C103D48FF38B}" type="datetime1">
              <a:rPr lang="cs-CZ" smtClean="0"/>
              <a:pPr/>
              <a:t>23. 4. 2014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32FB-D45E-4C95-A9C1-DA1D62091B76}" type="datetime1">
              <a:rPr lang="cs-CZ" smtClean="0"/>
              <a:pPr/>
              <a:t>23. 4. 2014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E1A4-8A22-4652-8EFD-ACB4ABA9D2FD}" type="datetime1">
              <a:rPr lang="cs-CZ" smtClean="0"/>
              <a:pPr/>
              <a:t>23. 4. 2014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3E13B-AE27-467A-AE6A-6ACBA229B4DF}" type="datetime1">
              <a:rPr lang="cs-CZ" smtClean="0"/>
              <a:pPr/>
              <a:t>23. 4. 2014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C54B5-C0D9-41F1-97CD-15846C977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cs-CZ" dirty="0" smtClean="0"/>
              <a:t>PRVOUK  P15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9200" y="1486619"/>
            <a:ext cx="6400800" cy="1752600"/>
          </a:xfrm>
        </p:spPr>
        <p:txBody>
          <a:bodyPr/>
          <a:lstStyle/>
          <a:p>
            <a:r>
              <a:rPr lang="cs-CZ" dirty="0" smtClean="0"/>
              <a:t>2014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cs-CZ" sz="2400" b="1" cap="all" dirty="0" smtClean="0"/>
              <a:t>Oblast výzkumu učitele. </a:t>
            </a:r>
            <a:br>
              <a:rPr lang="cs-CZ" sz="2400" b="1" cap="all" dirty="0" smtClean="0"/>
            </a:br>
            <a:r>
              <a:rPr lang="cs-CZ" sz="2400" b="1" cap="all" dirty="0" smtClean="0"/>
              <a:t>učitelská profese </a:t>
            </a:r>
            <a:br>
              <a:rPr lang="cs-CZ" sz="2400" b="1" cap="all" dirty="0" smtClean="0"/>
            </a:br>
            <a:r>
              <a:rPr lang="cs-CZ" sz="2400" b="1" cap="all" dirty="0" smtClean="0"/>
              <a:t>a komplexní zabezpečení její kvality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Profesní </a:t>
            </a:r>
            <a:r>
              <a:rPr lang="cs-CZ" sz="2400" dirty="0"/>
              <a:t>standard v systému celoživotního profesního rozvoje učitelů. </a:t>
            </a:r>
          </a:p>
          <a:p>
            <a:r>
              <a:rPr lang="cs-CZ" sz="2400" dirty="0" smtClean="0"/>
              <a:t>Ověřování </a:t>
            </a:r>
            <a:r>
              <a:rPr lang="cs-CZ" sz="2400" dirty="0"/>
              <a:t>účinnosti inovací v přípravném i dalším vzdělávání </a:t>
            </a:r>
            <a:r>
              <a:rPr lang="cs-CZ" sz="2400" dirty="0" smtClean="0"/>
              <a:t>učitelů.</a:t>
            </a:r>
          </a:p>
          <a:p>
            <a:r>
              <a:rPr lang="cs-CZ" sz="2400" dirty="0" smtClean="0"/>
              <a:t>Koncepce </a:t>
            </a:r>
            <a:r>
              <a:rPr lang="cs-CZ" sz="2400" dirty="0" err="1" smtClean="0"/>
              <a:t>mentoringu</a:t>
            </a:r>
            <a:r>
              <a:rPr lang="cs-CZ" sz="2400" dirty="0" smtClean="0"/>
              <a:t> v kontextu učící se školní komunity.</a:t>
            </a:r>
          </a:p>
          <a:p>
            <a:r>
              <a:rPr lang="cs-CZ" sz="2400" dirty="0" smtClean="0"/>
              <a:t>Autodiagnostika učitelů jak nástroj zkvalitnění výuky.</a:t>
            </a:r>
          </a:p>
          <a:p>
            <a:r>
              <a:rPr lang="cs-CZ" sz="2400" dirty="0" smtClean="0"/>
              <a:t>Vypracování koncepce výcviku vybraných kompetencí učitelů; jejich ověřování a zavádění do praxe.</a:t>
            </a:r>
            <a:endParaRPr lang="cs-CZ" sz="2400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Výzkum v oblasti didaktik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Vytváření předpokladů  pro </a:t>
            </a:r>
            <a:r>
              <a:rPr lang="cs-CZ" sz="2400" dirty="0" err="1" smtClean="0"/>
              <a:t>transdidaktickou</a:t>
            </a:r>
            <a:r>
              <a:rPr lang="cs-CZ" sz="2400" dirty="0" smtClean="0"/>
              <a:t> komunikaci napříč konkrétními oborovými didaktikami.</a:t>
            </a:r>
          </a:p>
          <a:p>
            <a:r>
              <a:rPr lang="cs-CZ" sz="2400" dirty="0" smtClean="0"/>
              <a:t>Analýza videozáznamů výuky s cílem ověřování výchozích didaktických konceptů a jejich revize.</a:t>
            </a:r>
          </a:p>
          <a:p>
            <a:r>
              <a:rPr lang="cs-CZ" sz="2400" dirty="0" smtClean="0"/>
              <a:t>Výzkum vývoje didaktického uvažování budoucích učitelů.</a:t>
            </a:r>
          </a:p>
          <a:p>
            <a:r>
              <a:rPr lang="cs-CZ" sz="2400" dirty="0" smtClean="0"/>
              <a:t>Výzkum efektivity  didaktických konceptů, se zřetelem k  vybraným předmětům na  různých typech škol, jako východisko pro komunikaci mezi oborovými didaktikami a pro formulaci inovačních programů.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35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32047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Oblast efektivní výuky s vůdčím zřetelem k jejím aktérům a výukové komunikaci.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Aktualizace koncepce osobnostně rozvíjející výuky se zřetelem k vývojovým fázím dítěte / žáka  a vybraným výchovným / vzdělávacím situacím.</a:t>
            </a:r>
          </a:p>
          <a:p>
            <a:r>
              <a:rPr lang="cs-CZ" sz="2000" dirty="0" smtClean="0"/>
              <a:t>Výzkum učební motivace žáků, s důrazem na jejich perspektivní a výkonovou orientaci, na negativně působící činitele (např. strach, nuda) aj. </a:t>
            </a:r>
            <a:r>
              <a:rPr lang="cs-CZ" sz="2000" dirty="0" err="1" smtClean="0"/>
              <a:t>Standartizace</a:t>
            </a:r>
            <a:r>
              <a:rPr lang="cs-CZ" sz="2000" dirty="0" smtClean="0"/>
              <a:t> metody „motivační indukce (MIM / </a:t>
            </a:r>
            <a:r>
              <a:rPr lang="cs-CZ" sz="2000" dirty="0" err="1" smtClean="0"/>
              <a:t>Nuttin</a:t>
            </a:r>
            <a:r>
              <a:rPr lang="cs-CZ" sz="2000" dirty="0" smtClean="0"/>
              <a:t>)“ na českou žákovskou populaci – její uvedení do praxe.</a:t>
            </a:r>
          </a:p>
          <a:p>
            <a:r>
              <a:rPr lang="cs-CZ" sz="2000" dirty="0" smtClean="0"/>
              <a:t>Prevence zhoršováním vztahu žáků ke škole a vzdělávání, kritická místa v kognitivní socializaci dětí. Faktory ovlivňující školní výsledky znevýhodněných žáků. </a:t>
            </a:r>
          </a:p>
          <a:p>
            <a:r>
              <a:rPr lang="cs-CZ" sz="2000" dirty="0" smtClean="0"/>
              <a:t>Představy vzdělavatelů budoucích učitelů o učitelské profesi. Etický rámec vysokoškolského učitele.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37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Výzkum školy jakožto instituce zásadním způsobem zodpovědné za rozvoj vzdělanosti mladé generace.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Kontinuování</a:t>
            </a:r>
            <a:r>
              <a:rPr lang="cs-CZ" sz="2400" dirty="0" smtClean="0"/>
              <a:t> empirického výzkumu české školy v podmínkách změn jejího společenského kontextu.</a:t>
            </a:r>
          </a:p>
          <a:p>
            <a:r>
              <a:rPr lang="cs-CZ" sz="2400" dirty="0" smtClean="0"/>
              <a:t>Mezinárodní komparace funkčních modelů školy.</a:t>
            </a:r>
          </a:p>
          <a:p>
            <a:r>
              <a:rPr lang="cs-CZ" sz="2400" dirty="0" smtClean="0"/>
              <a:t>Výzkum vlivu institucionálních, organizačních a </a:t>
            </a:r>
            <a:r>
              <a:rPr lang="cs-CZ" sz="2400" dirty="0" err="1" smtClean="0"/>
              <a:t>kurikulárních</a:t>
            </a:r>
            <a:r>
              <a:rPr lang="cs-CZ" sz="2400" dirty="0" smtClean="0"/>
              <a:t> charakteristik školního vzdělávání na výsledky žáků.</a:t>
            </a:r>
          </a:p>
          <a:p>
            <a:r>
              <a:rPr lang="cs-CZ" sz="2400" dirty="0" smtClean="0"/>
              <a:t>Reflexe proměn pojetí mateřské školy a kurikula předškolního vzdělávání v ČR a porovnání s trendy ve vybraných evropských zemích. Vyvození závěrů pro možné inovace.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752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Výzkum orientovaný na překonávání vzdělávacích </a:t>
            </a:r>
            <a:br>
              <a:rPr lang="cs-CZ" sz="3200" dirty="0" smtClean="0"/>
            </a:br>
            <a:r>
              <a:rPr lang="cs-CZ" sz="3200" dirty="0" smtClean="0"/>
              <a:t>a osobnostně rozvojových znevýhodnění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Výzkum možností, strategií a metod efektivního inkluzivního vzdělávání; uplatňování zřetele ke kompenzaci různých forem znevýhodnění.</a:t>
            </a:r>
          </a:p>
          <a:p>
            <a:r>
              <a:rPr lang="cs-CZ" sz="2400" dirty="0" smtClean="0"/>
              <a:t>Terénní výzkum v romských vyloučených lokalitách, zaměřený na vztah romské minority k hodnotám většinové populace. Rozhodovací procesy v oblasti interkulturních vztahů.</a:t>
            </a:r>
          </a:p>
          <a:p>
            <a:r>
              <a:rPr lang="cs-CZ" sz="2400" dirty="0" smtClean="0"/>
              <a:t>Výzkum komunikace rodiny a školy se zřetelem k dětem s poruchami chování.</a:t>
            </a:r>
          </a:p>
          <a:p>
            <a:r>
              <a:rPr lang="cs-CZ" sz="2400" dirty="0" smtClean="0"/>
              <a:t>Komparativní analýzy modelů školního vzdělávání, zaměřených na řešení sociálně podmíněných nerovností.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43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737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Škola a učitelská profese v kontextu rostoucích nároků na vzdělávání.</a:t>
            </a:r>
            <a:br>
              <a:rPr lang="cs-CZ" sz="3200" dirty="0" smtClean="0"/>
            </a:br>
            <a:r>
              <a:rPr lang="cs-CZ" sz="2200" dirty="0" smtClean="0"/>
              <a:t>P15: Výhled 2014</a:t>
            </a:r>
            <a:br>
              <a:rPr lang="cs-CZ" sz="2200" dirty="0" smtClean="0"/>
            </a:b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Oblast výzkumu učitele. Učitelská profese a komplexní zabezpečení její kvality.</a:t>
            </a:r>
          </a:p>
          <a:p>
            <a:r>
              <a:rPr lang="cs-CZ" sz="2400" b="1" dirty="0" smtClean="0"/>
              <a:t>Výzkum v oblasti didaktik.</a:t>
            </a:r>
          </a:p>
          <a:p>
            <a:r>
              <a:rPr lang="cs-CZ" sz="2400" b="1" dirty="0" smtClean="0"/>
              <a:t>Oblast efektivní výuky, s vůdčím zřetelem k jejím aktérům a výukové komunikaci.</a:t>
            </a:r>
          </a:p>
          <a:p>
            <a:r>
              <a:rPr lang="cs-CZ" sz="2400" b="1" dirty="0" smtClean="0"/>
              <a:t>Výzkum školy jakožto instituce, zásadním způsobem zodpovědné za rozvoj vzdělanosti mladé generace.</a:t>
            </a:r>
          </a:p>
          <a:p>
            <a:r>
              <a:rPr lang="cs-CZ" sz="2400" b="1" dirty="0" smtClean="0"/>
              <a:t>Výzkum orientovaný na překonávání vzdělávacích a osobnostně rozvojových znevýhodnění.</a:t>
            </a:r>
          </a:p>
          <a:p>
            <a:endParaRPr lang="cs-CZ" sz="2400" b="1" dirty="0" smtClean="0"/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54B5-C0D9-41F1-97CD-15846C977DA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230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396</Words>
  <Application>Microsoft Office PowerPoint</Application>
  <PresentationFormat>Předvádění na obrazovce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PRVOUK  P15</vt:lpstr>
      <vt:lpstr>Oblast výzkumu učitele.  učitelská profese  a komplexní zabezpečení její kvality</vt:lpstr>
      <vt:lpstr>Výzkum v oblasti didaktik</vt:lpstr>
      <vt:lpstr>Oblast efektivní výuky s vůdčím zřetelem k jejím aktérům a výukové komunikaci.</vt:lpstr>
      <vt:lpstr>Výzkum školy jakožto instituce zásadním způsobem zodpovědné za rozvoj vzdělanosti mladé generace.</vt:lpstr>
      <vt:lpstr>Výzkum orientovaný na překonávání vzdělávacích  a osobnostně rozvojových znevýhodnění</vt:lpstr>
      <vt:lpstr> Škola a učitelská profese v kontextu rostoucích nároků na vzdělávání. P15: Výhled 2014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PRVOUK  P15</dc:title>
  <dc:creator>Nedělka</dc:creator>
  <cp:lastModifiedBy>pedf</cp:lastModifiedBy>
  <cp:revision>32</cp:revision>
  <dcterms:created xsi:type="dcterms:W3CDTF">2014-04-20T19:25:40Z</dcterms:created>
  <dcterms:modified xsi:type="dcterms:W3CDTF">2014-04-23T21:15:03Z</dcterms:modified>
</cp:coreProperties>
</file>