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66" r:id="rId4"/>
    <p:sldId id="262" r:id="rId5"/>
    <p:sldId id="258" r:id="rId6"/>
    <p:sldId id="260" r:id="rId7"/>
    <p:sldId id="265" r:id="rId8"/>
    <p:sldId id="259" r:id="rId9"/>
    <p:sldId id="261" r:id="rId10"/>
    <p:sldId id="263" r:id="rId11"/>
    <p:sldId id="270" r:id="rId12"/>
    <p:sldId id="269" r:id="rId13"/>
    <p:sldId id="268" r:id="rId14"/>
    <p:sldId id="267" r:id="rId15"/>
    <p:sldId id="264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21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88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0222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752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7243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692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0406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62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37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71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17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6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190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88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64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62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2DF22-8521-407B-83AE-939AECF3CF09}" type="datetimeFigureOut">
              <a:rPr lang="cs-CZ" smtClean="0"/>
              <a:t>5.2.2019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48CB2D-9536-40A2-B868-71797C0704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57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uni.cz/UK-9485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gor.cerveny@pedf.cuni.cz" TargetMode="External"/><Relationship Id="rId2" Type="http://schemas.openxmlformats.org/officeDocument/2006/relationships/hyperlink" Target="mailto:jolana.svobodova@pedf.cuni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df.cuni.cz/PEDF-1759.html" TargetMode="External"/><Relationship Id="rId2" Type="http://schemas.openxmlformats.org/officeDocument/2006/relationships/hyperlink" Target="https://www.cuni.cz/UK-9485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ssuk.is.cuni.cz/" TargetMode="External"/><Relationship Id="rId2" Type="http://schemas.openxmlformats.org/officeDocument/2006/relationships/hyperlink" Target="https://essukskol.is.cun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ozadavky.pedf.cuni.cz/cloud-a-sitove-sluzby/univerzitni-vp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85644" y="1850229"/>
            <a:ext cx="4206347" cy="2572414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Elektronická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Spisová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>
                <a:solidFill>
                  <a:srgbClr val="FF0000"/>
                </a:solidFill>
              </a:rPr>
              <a:t>Služba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Obrázek 3" descr="C:\Users\HP\Desktop\word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857" y="1850229"/>
            <a:ext cx="2736857" cy="257228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4785644" y="4732873"/>
            <a:ext cx="4206348" cy="7364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i="1" dirty="0" smtClean="0"/>
              <a:t>Základní informace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563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Jaké příchozí </a:t>
            </a:r>
            <a:r>
              <a:rPr lang="cs-CZ" dirty="0">
                <a:solidFill>
                  <a:srgbClr val="FF0000"/>
                </a:solidFill>
              </a:rPr>
              <a:t>analogové (fyzické) dokumenty </a:t>
            </a:r>
            <a:r>
              <a:rPr lang="cs-CZ" dirty="0" smtClean="0">
                <a:solidFill>
                  <a:srgbClr val="FF0000"/>
                </a:solidFill>
              </a:rPr>
              <a:t>podatelna PedF v ESS </a:t>
            </a:r>
            <a:r>
              <a:rPr lang="cs-CZ" b="1" u="sng" dirty="0">
                <a:solidFill>
                  <a:srgbClr val="FF0000"/>
                </a:solidFill>
              </a:rPr>
              <a:t>NE</a:t>
            </a:r>
            <a:r>
              <a:rPr lang="cs-CZ" b="1" dirty="0">
                <a:solidFill>
                  <a:srgbClr val="FF0000"/>
                </a:solidFill>
              </a:rPr>
              <a:t>EVIDUJE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- II.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2160589"/>
            <a:ext cx="9936543" cy="4223119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cs-CZ" dirty="0" smtClean="0"/>
              <a:t>„balíky“ (evidence oproti podpisu v knize)</a:t>
            </a:r>
          </a:p>
          <a:p>
            <a:pPr>
              <a:buClr>
                <a:srgbClr val="FF0000"/>
              </a:buClr>
            </a:pPr>
            <a:r>
              <a:rPr lang="cs-CZ" dirty="0" smtClean="0"/>
              <a:t>Informační letáky, katalogy, brožury, pozvánky apod.</a:t>
            </a:r>
          </a:p>
          <a:p>
            <a:pPr>
              <a:buClr>
                <a:srgbClr val="FF0000"/>
              </a:buClr>
            </a:pPr>
            <a:r>
              <a:rPr lang="cs-CZ" dirty="0" smtClean="0"/>
              <a:t>Interní poštu (fakultní)</a:t>
            </a:r>
          </a:p>
          <a:p>
            <a:pPr>
              <a:buClr>
                <a:srgbClr val="FF0000"/>
              </a:buClr>
            </a:pPr>
            <a:r>
              <a:rPr lang="cs-CZ" dirty="0"/>
              <a:t>Interní </a:t>
            </a:r>
            <a:r>
              <a:rPr lang="cs-CZ" dirty="0" smtClean="0"/>
              <a:t>elektronickou poštu (celouniverzitní)</a:t>
            </a:r>
            <a:br>
              <a:rPr lang="cs-CZ" dirty="0" smtClean="0"/>
            </a:br>
            <a:r>
              <a:rPr lang="cs-CZ" dirty="0" smtClean="0"/>
              <a:t>– vyřizuje se skrze ESS ale nikoliv podatelnou PedF</a:t>
            </a:r>
          </a:p>
          <a:p>
            <a:pPr>
              <a:buClr>
                <a:srgbClr val="FF0000"/>
              </a:buClr>
            </a:pPr>
            <a:r>
              <a:rPr lang="cs-CZ" dirty="0" smtClean="0"/>
              <a:t>Studentské práce (úkoly, eseje, seminární práce, diplomové práce </a:t>
            </a:r>
            <a:br>
              <a:rPr lang="cs-CZ" dirty="0" smtClean="0"/>
            </a:br>
            <a:r>
              <a:rPr lang="cs-CZ" dirty="0" smtClean="0"/>
              <a:t>– </a:t>
            </a:r>
            <a:r>
              <a:rPr lang="cs-CZ" b="1" dirty="0" smtClean="0"/>
              <a:t>evidence platí v případě, že si student vyžádá zaevidování potvrzení, </a:t>
            </a:r>
            <a:br>
              <a:rPr lang="cs-CZ" b="1" dirty="0" smtClean="0"/>
            </a:br>
            <a:r>
              <a:rPr lang="cs-CZ" b="1" dirty="0" smtClean="0"/>
              <a:t>  nebo odešle doporučeně poštou</a:t>
            </a:r>
            <a:r>
              <a:rPr lang="cs-CZ" dirty="0" smtClean="0"/>
              <a:t>)</a:t>
            </a:r>
            <a:endParaRPr lang="cs-CZ" dirty="0"/>
          </a:p>
          <a:p>
            <a:pPr>
              <a:buClr>
                <a:srgbClr val="FF0000"/>
              </a:buClr>
            </a:pPr>
            <a:endParaRPr lang="cs-CZ" dirty="0" smtClean="0"/>
          </a:p>
          <a:p>
            <a:pPr>
              <a:buClr>
                <a:srgbClr val="FF0000"/>
              </a:buClr>
            </a:pPr>
            <a:endParaRPr lang="cs-CZ" dirty="0" smtClean="0"/>
          </a:p>
          <a:p>
            <a:pPr>
              <a:buClr>
                <a:srgbClr val="FF0000"/>
              </a:buClr>
            </a:pPr>
            <a:endParaRPr lang="cs-CZ" dirty="0" smtClean="0"/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	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177569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116146" cy="13208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Jaké příchozí </a:t>
            </a:r>
            <a:r>
              <a:rPr lang="cs-CZ" dirty="0">
                <a:solidFill>
                  <a:srgbClr val="FF0000"/>
                </a:solidFill>
              </a:rPr>
              <a:t>analogové (fyzické) dokumenty </a:t>
            </a:r>
            <a:r>
              <a:rPr lang="cs-CZ" dirty="0" smtClean="0">
                <a:solidFill>
                  <a:srgbClr val="FF0000"/>
                </a:solidFill>
              </a:rPr>
              <a:t>podatelna PedF v ESS </a:t>
            </a:r>
            <a:r>
              <a:rPr lang="cs-CZ" b="1" u="sng" dirty="0" smtClean="0">
                <a:solidFill>
                  <a:srgbClr val="FF0000"/>
                </a:solidFill>
              </a:rPr>
              <a:t>plnohodnotně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u="sng" dirty="0" smtClean="0">
                <a:solidFill>
                  <a:srgbClr val="FF0000"/>
                </a:solidFill>
              </a:rPr>
              <a:t>NE</a:t>
            </a:r>
            <a:r>
              <a:rPr lang="cs-CZ" b="1" dirty="0" smtClean="0">
                <a:solidFill>
                  <a:srgbClr val="FF0000"/>
                </a:solidFill>
              </a:rPr>
              <a:t>EVIDUJE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9116146" cy="4223119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</a:pPr>
            <a:r>
              <a:rPr lang="cs-CZ" b="1" dirty="0" smtClean="0"/>
              <a:t>doporučené zásilky s uvedeným jménem osoby na prvním místě</a:t>
            </a:r>
            <a:r>
              <a:rPr lang="cs-CZ" dirty="0" smtClean="0"/>
              <a:t>:</a:t>
            </a:r>
          </a:p>
          <a:p>
            <a:pPr marL="400050" lvl="1" indent="0">
              <a:buClr>
                <a:srgbClr val="FF0000"/>
              </a:buClr>
              <a:buNone/>
            </a:pPr>
            <a:r>
              <a:rPr lang="cs-CZ" sz="1800" dirty="0" smtClean="0"/>
              <a:t>prof</a:t>
            </a:r>
            <a:r>
              <a:rPr lang="cs-CZ" sz="1800" dirty="0"/>
              <a:t>. Jan Novák, </a:t>
            </a:r>
            <a:r>
              <a:rPr lang="cs-CZ" sz="1800" dirty="0" smtClean="0"/>
              <a:t>CSc.</a:t>
            </a:r>
            <a:br>
              <a:rPr lang="cs-CZ" sz="1800" dirty="0" smtClean="0"/>
            </a:b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Univerzita Karlova, Pedagogická fakulta</a:t>
            </a:r>
            <a:b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Magdalény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Rettigové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b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116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39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 PRAHA 1</a:t>
            </a:r>
            <a:endParaRPr lang="cs-CZ" dirty="0" smtClean="0"/>
          </a:p>
          <a:p>
            <a:pPr>
              <a:buClr>
                <a:srgbClr val="FF0000"/>
              </a:buClr>
            </a:pPr>
            <a:r>
              <a:rPr lang="cs-CZ" u="sng" dirty="0"/>
              <a:t>Dokumenty, které na obálce obsahují text/upozornění: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	</a:t>
            </a:r>
            <a:r>
              <a:rPr lang="cs-CZ" b="1" dirty="0"/>
              <a:t>Neotvírat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b="1" dirty="0"/>
              <a:t>	Podléhá </a:t>
            </a:r>
            <a:r>
              <a:rPr lang="cs-CZ" b="1" dirty="0" smtClean="0"/>
              <a:t>utajení</a:t>
            </a:r>
            <a:endParaRPr lang="cs-CZ" dirty="0" smtClean="0"/>
          </a:p>
          <a:p>
            <a:pPr>
              <a:buClr>
                <a:srgbClr val="FF0000"/>
              </a:buClr>
            </a:pPr>
            <a:r>
              <a:rPr lang="cs-CZ" dirty="0" smtClean="0"/>
              <a:t>V těchto případech se evidují pouze údaje uvedené na obálce, nikoliv obsah zásilky a dokument je v ESS označen: </a:t>
            </a:r>
            <a:r>
              <a:rPr lang="cs-CZ" dirty="0"/>
              <a:t>dopis na jméno</a:t>
            </a:r>
            <a:endParaRPr lang="cs-CZ" dirty="0" smtClean="0"/>
          </a:p>
          <a:p>
            <a:pPr>
              <a:buClr>
                <a:srgbClr val="FF0000"/>
              </a:buClr>
            </a:pPr>
            <a:r>
              <a:rPr lang="cs-CZ" b="1" dirty="0" smtClean="0">
                <a:solidFill>
                  <a:srgbClr val="FF0000"/>
                </a:solidFill>
              </a:rPr>
              <a:t>Uživatel (příjemce) má následně povinnost zhodnotit</a:t>
            </a:r>
            <a:r>
              <a:rPr lang="cs-CZ" dirty="0" smtClean="0"/>
              <a:t>, zdali korespondence podléhá </a:t>
            </a:r>
            <a:r>
              <a:rPr lang="cs-CZ" b="1" dirty="0" smtClean="0">
                <a:solidFill>
                  <a:srgbClr val="FF0000"/>
                </a:solidFill>
              </a:rPr>
              <a:t>evidenci dle spisového řádu UK/PedF </a:t>
            </a:r>
            <a:r>
              <a:rPr lang="cs-CZ" dirty="0" smtClean="0"/>
              <a:t>a předat případně dokument zpět podatelně PedF k elektronické evidenci!</a:t>
            </a:r>
            <a:endParaRPr lang="cs-CZ" b="1" dirty="0" smtClean="0"/>
          </a:p>
          <a:p>
            <a:pPr>
              <a:buClr>
                <a:srgbClr val="FF0000"/>
              </a:buClr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356686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Interní pošta (fakultní), která </a:t>
            </a:r>
            <a:r>
              <a:rPr lang="cs-CZ" b="1" dirty="0" smtClean="0">
                <a:solidFill>
                  <a:srgbClr val="FF0000"/>
                </a:solidFill>
              </a:rPr>
              <a:t>podléhá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evidenci</a:t>
            </a:r>
            <a:r>
              <a:rPr lang="cs-CZ" dirty="0" smtClean="0">
                <a:solidFill>
                  <a:srgbClr val="FF0000"/>
                </a:solidFill>
              </a:rPr>
              <a:t> v ESS </a:t>
            </a:r>
            <a:r>
              <a:rPr lang="cs-CZ" b="1" dirty="0" smtClean="0">
                <a:solidFill>
                  <a:srgbClr val="FF0000"/>
                </a:solidFill>
              </a:rPr>
              <a:t>ze stran spisových uzlů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2160589"/>
            <a:ext cx="9936543" cy="4223119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cs-CZ" dirty="0" smtClean="0"/>
              <a:t>Žádosti o HPP (</a:t>
            </a:r>
            <a:r>
              <a:rPr lang="cs-CZ" b="1" dirty="0" smtClean="0"/>
              <a:t>eviduje pracovník spisového </a:t>
            </a:r>
            <a:r>
              <a:rPr lang="cs-CZ" b="1" dirty="0"/>
              <a:t>uzlu </a:t>
            </a:r>
            <a:r>
              <a:rPr lang="cs-CZ" dirty="0"/>
              <a:t>pomocí </a:t>
            </a:r>
            <a:r>
              <a:rPr lang="cs-CZ" dirty="0" smtClean="0"/>
              <a:t>ESS)</a:t>
            </a:r>
          </a:p>
          <a:p>
            <a:pPr>
              <a:buClr>
                <a:srgbClr val="FF0000"/>
              </a:buClr>
            </a:pPr>
            <a:r>
              <a:rPr lang="cs-CZ" b="1" dirty="0" smtClean="0">
                <a:solidFill>
                  <a:srgbClr val="FF0000"/>
                </a:solidFill>
              </a:rPr>
              <a:t>Zápisy z porad </a:t>
            </a:r>
            <a:r>
              <a:rPr lang="cs-CZ" dirty="0"/>
              <a:t>(</a:t>
            </a:r>
            <a:r>
              <a:rPr lang="cs-CZ" b="1" dirty="0"/>
              <a:t>eviduje pracovník spisového uzlu pomocí ESS </a:t>
            </a:r>
            <a:r>
              <a:rPr lang="cs-CZ" dirty="0"/>
              <a:t>+ </a:t>
            </a:r>
            <a:r>
              <a:rPr lang="cs-CZ" dirty="0" smtClean="0"/>
              <a:t>ukládá finální verzi zápisu do ESS i na stránkách katedry/fakulty)</a:t>
            </a:r>
          </a:p>
          <a:p>
            <a:pPr>
              <a:buClr>
                <a:srgbClr val="FF0000"/>
              </a:buClr>
            </a:pPr>
            <a:r>
              <a:rPr lang="cs-CZ" dirty="0" smtClean="0"/>
              <a:t>Faktury, které neprošly skrze podatelnu (nemají své vlastní číslo jednací – </a:t>
            </a:r>
            <a:r>
              <a:rPr lang="cs-CZ" b="1" dirty="0"/>
              <a:t>pracovník spisového uzlu </a:t>
            </a:r>
            <a:r>
              <a:rPr lang="cs-CZ" b="1" dirty="0" smtClean="0"/>
              <a:t>má povinnost předat dokument na podatelnu</a:t>
            </a:r>
            <a:r>
              <a:rPr lang="cs-CZ" dirty="0" smtClean="0"/>
              <a:t>, </a:t>
            </a:r>
            <a:r>
              <a:rPr lang="cs-CZ" u="sng" dirty="0" smtClean="0"/>
              <a:t>pokud možno nesešívat</a:t>
            </a:r>
            <a:r>
              <a:rPr lang="cs-CZ" dirty="0" smtClean="0"/>
              <a:t>)</a:t>
            </a:r>
          </a:p>
          <a:p>
            <a:pPr>
              <a:buClr>
                <a:srgbClr val="FF0000"/>
              </a:buClr>
            </a:pPr>
            <a:endParaRPr lang="cs-CZ" dirty="0" smtClean="0"/>
          </a:p>
          <a:p>
            <a:pPr>
              <a:buClr>
                <a:srgbClr val="FF0000"/>
              </a:buClr>
            </a:pPr>
            <a:endParaRPr lang="cs-CZ" dirty="0" smtClean="0"/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	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4260652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02502" cy="13208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Při vyřizování agendy ESS </a:t>
            </a:r>
            <a:r>
              <a:rPr lang="cs-CZ" b="1" dirty="0" smtClean="0">
                <a:solidFill>
                  <a:srgbClr val="FF0000"/>
                </a:solidFill>
              </a:rPr>
              <a:t>NEOPOMENOUT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278659" cy="4223119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</a:pPr>
            <a:r>
              <a:rPr lang="cs-CZ" b="1" dirty="0"/>
              <a:t>„</a:t>
            </a:r>
            <a:r>
              <a:rPr lang="cs-CZ" b="1" dirty="0" smtClean="0">
                <a:solidFill>
                  <a:srgbClr val="FF0000"/>
                </a:solidFill>
              </a:rPr>
              <a:t>skartaci/dlouhodobou archivaci</a:t>
            </a:r>
            <a:r>
              <a:rPr lang="cs-CZ" b="1" dirty="0"/>
              <a:t>“ </a:t>
            </a:r>
            <a:r>
              <a:rPr lang="cs-CZ" b="1" dirty="0" smtClean="0"/>
              <a:t>dokumentů s číslem jednacím </a:t>
            </a:r>
            <a:r>
              <a:rPr lang="cs-CZ" dirty="0" smtClean="0"/>
              <a:t>(příchozí/odchozí) </a:t>
            </a:r>
            <a:r>
              <a:rPr lang="cs-CZ" b="1" dirty="0" smtClean="0">
                <a:solidFill>
                  <a:srgbClr val="FF0000"/>
                </a:solidFill>
              </a:rPr>
              <a:t>lze provádět </a:t>
            </a:r>
            <a:r>
              <a:rPr lang="cs-CZ" b="1" dirty="0">
                <a:solidFill>
                  <a:srgbClr val="FF0000"/>
                </a:solidFill>
              </a:rPr>
              <a:t>pouze dle Opatření rektora </a:t>
            </a:r>
            <a:r>
              <a:rPr lang="cs-CZ" b="1" dirty="0" smtClean="0">
                <a:solidFill>
                  <a:srgbClr val="FF0000"/>
                </a:solidFill>
              </a:rPr>
              <a:t>č</a:t>
            </a:r>
            <a:r>
              <a:rPr lang="cs-CZ" b="1" dirty="0">
                <a:solidFill>
                  <a:srgbClr val="FF0000"/>
                </a:solidFill>
              </a:rPr>
              <a:t>. 60/2018 </a:t>
            </a:r>
            <a:r>
              <a:rPr lang="cs-CZ" b="1" dirty="0"/>
              <a:t>- Spisový řád UK </a:t>
            </a:r>
            <a:r>
              <a:rPr lang="cs-CZ" dirty="0"/>
              <a:t>(</a:t>
            </a:r>
            <a:r>
              <a:rPr lang="cs-CZ" dirty="0">
                <a:hlinkClick r:id="rId2"/>
              </a:rPr>
              <a:t>https://www.cuni.cz/UK-9485.html</a:t>
            </a:r>
            <a:r>
              <a:rPr lang="cs-CZ" dirty="0" smtClean="0"/>
              <a:t>), a to za asistence fakultního koordinátora/zaměstnanců RUK ESS Archiv</a:t>
            </a:r>
          </a:p>
          <a:p>
            <a:pPr marL="0" indent="0" algn="just">
              <a:buClr>
                <a:srgbClr val="FF0000"/>
              </a:buClr>
              <a:buNone/>
            </a:pPr>
            <a:endParaRPr lang="cs-CZ" sz="1000" dirty="0" smtClean="0"/>
          </a:p>
          <a:p>
            <a:pPr algn="just">
              <a:buClr>
                <a:srgbClr val="FF0000"/>
              </a:buClr>
            </a:pPr>
            <a:r>
              <a:rPr lang="cs-CZ" dirty="0" smtClean="0"/>
              <a:t>Uvádět </a:t>
            </a:r>
            <a:r>
              <a:rPr lang="cs-CZ" b="1" dirty="0"/>
              <a:t>č</a:t>
            </a:r>
            <a:r>
              <a:rPr lang="cs-CZ" b="1" dirty="0" smtClean="0"/>
              <a:t>íslo střediska/účtu</a:t>
            </a:r>
            <a:r>
              <a:rPr lang="cs-CZ" dirty="0" smtClean="0"/>
              <a:t>, ze kterého je hrazeno odeslání</a:t>
            </a:r>
          </a:p>
          <a:p>
            <a:pPr algn="just">
              <a:buClr>
                <a:srgbClr val="FF0000"/>
              </a:buClr>
            </a:pPr>
            <a:endParaRPr lang="cs-CZ" sz="1000" dirty="0"/>
          </a:p>
          <a:p>
            <a:pPr algn="just">
              <a:buClr>
                <a:srgbClr val="FF0000"/>
              </a:buClr>
            </a:pPr>
            <a:r>
              <a:rPr lang="cs-CZ" b="1" dirty="0" smtClean="0">
                <a:solidFill>
                  <a:srgbClr val="FF0000"/>
                </a:solidFill>
              </a:rPr>
              <a:t>Vlastní evidence pošty </a:t>
            </a:r>
            <a:r>
              <a:rPr lang="cs-CZ" dirty="0" smtClean="0"/>
              <a:t>na pracovišti </a:t>
            </a:r>
            <a:r>
              <a:rPr lang="cs-CZ" b="1" dirty="0" smtClean="0">
                <a:solidFill>
                  <a:srgbClr val="FF0000"/>
                </a:solidFill>
              </a:rPr>
              <a:t>mimo ESS odpadá</a:t>
            </a:r>
            <a:r>
              <a:rPr lang="cs-CZ" dirty="0" smtClean="0"/>
              <a:t>, ba co víc je přímo </a:t>
            </a:r>
            <a:r>
              <a:rPr lang="cs-CZ" b="1" dirty="0" smtClean="0">
                <a:solidFill>
                  <a:srgbClr val="FF0000"/>
                </a:solidFill>
              </a:rPr>
              <a:t>NEŽÁDOUCÍ !!</a:t>
            </a:r>
          </a:p>
          <a:p>
            <a:pPr algn="just">
              <a:buClr>
                <a:srgbClr val="FF0000"/>
              </a:buClr>
            </a:pPr>
            <a:endParaRPr lang="cs-CZ" sz="1000" b="1" dirty="0">
              <a:solidFill>
                <a:srgbClr val="FF0000"/>
              </a:solidFill>
            </a:endParaRPr>
          </a:p>
          <a:p>
            <a:pPr algn="just">
              <a:buClr>
                <a:srgbClr val="FF0000"/>
              </a:buClr>
            </a:pPr>
            <a:r>
              <a:rPr lang="cs-CZ" dirty="0" smtClean="0">
                <a:solidFill>
                  <a:schemeClr val="tx1"/>
                </a:solidFill>
              </a:rPr>
              <a:t>V případě odesílání pošty do zahraničí, uvádět název státu (včetně Slovenské republiky)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300645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Druhy podatelen PedF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902502" cy="4223119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cs-CZ" b="1" dirty="0" smtClean="0"/>
              <a:t>Hlavní podatelna</a:t>
            </a:r>
          </a:p>
          <a:p>
            <a:pPr>
              <a:buClr>
                <a:srgbClr val="FF0000"/>
              </a:buClr>
              <a:buFontTx/>
              <a:buChar char="-"/>
            </a:pPr>
            <a:r>
              <a:rPr lang="cs-CZ" dirty="0" smtClean="0"/>
              <a:t>Pro většinu celofakultní příchozí/odchozí pošty</a:t>
            </a:r>
          </a:p>
          <a:p>
            <a:pPr>
              <a:buClr>
                <a:srgbClr val="FF0000"/>
              </a:buClr>
              <a:buFontTx/>
              <a:buChar char="-"/>
            </a:pPr>
            <a:endParaRPr lang="cs-CZ" dirty="0"/>
          </a:p>
          <a:p>
            <a:pPr>
              <a:buClr>
                <a:srgbClr val="FF0000"/>
              </a:buClr>
            </a:pPr>
            <a:r>
              <a:rPr lang="cs-CZ" b="1" dirty="0" smtClean="0"/>
              <a:t>Podatelna děkanátu</a:t>
            </a:r>
            <a:endParaRPr lang="cs-CZ" dirty="0" smtClean="0"/>
          </a:p>
          <a:p>
            <a:pPr>
              <a:buClr>
                <a:srgbClr val="FF0000"/>
              </a:buClr>
              <a:buFontTx/>
              <a:buChar char="-"/>
            </a:pPr>
            <a:r>
              <a:rPr lang="cs-CZ" dirty="0" smtClean="0"/>
              <a:t>Primárně pro oddělení kanceláře děkana/tajemnice</a:t>
            </a:r>
          </a:p>
          <a:p>
            <a:pPr>
              <a:buClr>
                <a:srgbClr val="FF0000"/>
              </a:buClr>
              <a:buFontTx/>
              <a:buChar char="-"/>
            </a:pPr>
            <a:r>
              <a:rPr lang="cs-CZ" dirty="0" smtClean="0"/>
              <a:t>Fakultní komunikaci skrze datové schránky</a:t>
            </a:r>
          </a:p>
          <a:p>
            <a:pPr>
              <a:buClr>
                <a:srgbClr val="FF0000"/>
              </a:buClr>
              <a:buFontTx/>
              <a:buChar char="-"/>
            </a:pPr>
            <a:r>
              <a:rPr lang="cs-CZ" dirty="0" smtClean="0"/>
              <a:t>Dokumenty podléhající podpisu pana děkana/paní tajemnice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91534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Důležité kontakty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cs-CZ" dirty="0" smtClean="0"/>
              <a:t>Operativní dotazy (podatelna):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Bc. Jolana Svobodová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E-mail: </a:t>
            </a:r>
            <a:r>
              <a:rPr lang="cs-CZ" dirty="0" smtClean="0">
                <a:hlinkClick r:id="rId2"/>
              </a:rPr>
              <a:t>jolana.svobodova@pedf.cuni.cz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Telefon: 221 900 128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Linka: 128</a:t>
            </a:r>
            <a:endParaRPr lang="cs-CZ" dirty="0" smtClean="0"/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	</a:t>
            </a:r>
            <a:endParaRPr lang="cs-CZ" dirty="0" smtClean="0"/>
          </a:p>
          <a:p>
            <a:pPr>
              <a:buClr>
                <a:srgbClr val="FF0000"/>
              </a:buClr>
            </a:pPr>
            <a:r>
              <a:rPr lang="cs-CZ" dirty="0" smtClean="0"/>
              <a:t>Systémové žádosti/dotazy (koordinátor)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Igor Červený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E-mail: </a:t>
            </a:r>
            <a:r>
              <a:rPr lang="cs-CZ" dirty="0" smtClean="0">
                <a:hlinkClick r:id="rId3"/>
              </a:rPr>
              <a:t>igor.cerveny@pedf.cuni.cz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Telefon: 221 900 353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Linka: 353</a:t>
            </a:r>
            <a:endParaRPr lang="cs-CZ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31160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Důležité dokumenty ESS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cs-CZ" dirty="0"/>
              <a:t>Opatření rektora č. 60/2018 - Spisový řád </a:t>
            </a:r>
            <a:r>
              <a:rPr lang="cs-CZ" dirty="0" smtClean="0"/>
              <a:t>UK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	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www.cuni.cz/UK-9485.html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Clr>
                <a:srgbClr val="FF0000"/>
              </a:buClr>
              <a:buNone/>
            </a:pPr>
            <a:endParaRPr lang="cs-CZ" dirty="0" smtClean="0"/>
          </a:p>
          <a:p>
            <a:pPr>
              <a:buClr>
                <a:srgbClr val="FF0000"/>
              </a:buClr>
            </a:pPr>
            <a:r>
              <a:rPr lang="cs-CZ" dirty="0" smtClean="0"/>
              <a:t>Interní fakultní informace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/>
              <a:t>	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www.pedf.cuni.cz/PEDF-1759.html</a:t>
            </a:r>
            <a:r>
              <a:rPr lang="cs-CZ" dirty="0" smtClean="0"/>
              <a:t> </a:t>
            </a:r>
            <a:endParaRPr lang="cs-CZ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1381599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Elektronická spisová služba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FF0000"/>
              </a:buClr>
            </a:pPr>
            <a:r>
              <a:rPr lang="cs-CZ" dirty="0" smtClean="0"/>
              <a:t>Elektronická spisová služba </a:t>
            </a:r>
            <a:r>
              <a:rPr lang="cs-CZ" dirty="0"/>
              <a:t>(dále jen „</a:t>
            </a:r>
            <a:r>
              <a:rPr lang="cs-CZ" dirty="0" smtClean="0"/>
              <a:t>ESS“) </a:t>
            </a:r>
            <a:r>
              <a:rPr lang="cs-CZ" dirty="0"/>
              <a:t>je informační systém pro výkon spisové služby, který umožňuje evidenci, správu, vyřizování, ukládání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</a:t>
            </a:r>
            <a:r>
              <a:rPr lang="cs-CZ" dirty="0"/>
              <a:t>vyřazování dokumentů. </a:t>
            </a:r>
            <a:r>
              <a:rPr lang="cs-CZ" dirty="0" smtClean="0"/>
              <a:t>ESS </a:t>
            </a:r>
            <a:r>
              <a:rPr lang="cs-CZ" dirty="0"/>
              <a:t>musí splňovat požadavky předepsané Zákonem, Vyhláškou, Národním standardem pro elektronické systémy spisové služby (dále NSESSS) a dalšími prováděcími předpisy. </a:t>
            </a:r>
            <a:r>
              <a:rPr lang="cs-CZ" dirty="0" smtClean="0"/>
              <a:t>ESS </a:t>
            </a:r>
            <a:r>
              <a:rPr lang="cs-CZ" dirty="0"/>
              <a:t>je základní evidenční pomůckou pro vedení spisové služby v elektronické podobě</a:t>
            </a:r>
            <a:r>
              <a:rPr lang="cs-CZ" dirty="0" smtClean="0"/>
              <a:t>.</a:t>
            </a:r>
          </a:p>
          <a:p>
            <a:pPr marL="0" indent="0" algn="just">
              <a:buClr>
                <a:srgbClr val="FF0000"/>
              </a:buClr>
              <a:buNone/>
            </a:pPr>
            <a:endParaRPr lang="cs-CZ" dirty="0"/>
          </a:p>
          <a:p>
            <a:pPr algn="just">
              <a:buClr>
                <a:srgbClr val="FF0000"/>
              </a:buClr>
            </a:pPr>
            <a:r>
              <a:rPr lang="cs-CZ" b="1" dirty="0" smtClean="0"/>
              <a:t>Primárním cílem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elektronické spisové služby </a:t>
            </a:r>
            <a:r>
              <a:rPr lang="cs-CZ" b="1" dirty="0"/>
              <a:t>je </a:t>
            </a:r>
            <a:r>
              <a:rPr lang="cs-CZ" b="1" dirty="0" smtClean="0"/>
              <a:t>tedy poskytnutí informace </a:t>
            </a:r>
            <a:br>
              <a:rPr lang="cs-CZ" b="1" dirty="0" smtClean="0"/>
            </a:br>
            <a:r>
              <a:rPr lang="cs-CZ" b="1" dirty="0" smtClean="0"/>
              <a:t>o informacích/dokumentech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(od přijetí/vytvoření až po skartační řízení)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3820165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Aplikace ESS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cs-CZ" smtClean="0"/>
              <a:t>Aplikace </a:t>
            </a:r>
            <a:r>
              <a:rPr lang="cs-CZ" dirty="0" smtClean="0"/>
              <a:t>ESS se neinstaluje</a:t>
            </a:r>
          </a:p>
          <a:p>
            <a:pPr>
              <a:buClr>
                <a:srgbClr val="FF0000"/>
              </a:buClr>
            </a:pPr>
            <a:r>
              <a:rPr lang="cs-CZ" dirty="0" smtClean="0"/>
              <a:t>Uživatelé pracují ve webovém/</a:t>
            </a:r>
            <a:r>
              <a:rPr lang="cs-CZ" dirty="0" err="1" smtClean="0"/>
              <a:t>cloudovém</a:t>
            </a:r>
            <a:r>
              <a:rPr lang="cs-CZ" dirty="0" smtClean="0"/>
              <a:t> prostředí</a:t>
            </a:r>
          </a:p>
          <a:p>
            <a:pPr>
              <a:buClr>
                <a:srgbClr val="FF0000"/>
              </a:buClr>
            </a:pPr>
            <a:r>
              <a:rPr lang="cs-CZ" dirty="0" smtClean="0"/>
              <a:t>Nejvhodnější přistup je pomocí </a:t>
            </a:r>
            <a:r>
              <a:rPr lang="cs-CZ" dirty="0"/>
              <a:t>webového prohlížeče: </a:t>
            </a:r>
            <a:r>
              <a:rPr lang="cs-CZ" dirty="0" smtClean="0"/>
              <a:t>  </a:t>
            </a:r>
            <a:r>
              <a:rPr lang="cs-CZ" b="1" dirty="0" err="1" smtClean="0"/>
              <a:t>Mozilla</a:t>
            </a:r>
            <a:r>
              <a:rPr lang="cs-CZ" b="1" dirty="0" smtClean="0"/>
              <a:t> </a:t>
            </a:r>
            <a:r>
              <a:rPr lang="cs-CZ" b="1" dirty="0" err="1" smtClean="0"/>
              <a:t>Firefox</a:t>
            </a:r>
            <a:endParaRPr lang="cs-CZ" b="1" dirty="0" smtClean="0"/>
          </a:p>
          <a:p>
            <a:pPr marL="0" indent="0">
              <a:buClr>
                <a:srgbClr val="FF0000"/>
              </a:buClr>
              <a:buNone/>
            </a:pPr>
            <a:endParaRPr lang="cs-CZ" b="1" dirty="0" smtClean="0"/>
          </a:p>
          <a:p>
            <a:pPr>
              <a:buClr>
                <a:srgbClr val="FF0000"/>
              </a:buClr>
            </a:pPr>
            <a:r>
              <a:rPr lang="cs-CZ" dirty="0" smtClean="0"/>
              <a:t>Testovací (školící) prostředí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rgbClr val="FF0000"/>
                </a:solidFill>
                <a:hlinkClick r:id="rId2"/>
              </a:rPr>
              <a:t>essukskol.is.cuni.cz/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Clr>
                <a:srgbClr val="FF0000"/>
              </a:buClr>
            </a:pPr>
            <a:r>
              <a:rPr lang="cs-CZ" b="1" dirty="0" smtClean="0"/>
              <a:t>Produkční prostředí („ostrá verze“)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rgbClr val="FF0000"/>
                </a:solidFill>
                <a:hlinkClick r:id="rId3"/>
              </a:rPr>
              <a:t>https://essuk.is.cuni.cz</a:t>
            </a:r>
            <a:r>
              <a:rPr lang="cs-CZ" dirty="0" smtClean="0">
                <a:solidFill>
                  <a:srgbClr val="FF0000"/>
                </a:solidFill>
                <a:hlinkClick r:id="rId3"/>
              </a:rPr>
              <a:t>/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752" y="1930400"/>
            <a:ext cx="930332" cy="95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59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90509" cy="13208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Přihlášení do aplikace ESS</a:t>
            </a:r>
            <a:r>
              <a:rPr lang="cs-CZ" sz="1800" dirty="0" smtClean="0">
                <a:solidFill>
                  <a:srgbClr val="FF0000"/>
                </a:solidFill>
              </a:rPr>
              <a:t> - na pracovišti/interní síti UK</a:t>
            </a: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cs-CZ" dirty="0" smtClean="0"/>
              <a:t>Do aplikace ESS se uživatelé přihlašují pomocí svého </a:t>
            </a:r>
            <a:r>
              <a:rPr lang="cs-CZ" dirty="0" err="1" smtClean="0"/>
              <a:t>loginu</a:t>
            </a:r>
            <a:r>
              <a:rPr lang="cs-CZ" dirty="0" smtClean="0"/>
              <a:t> CAS</a:t>
            </a:r>
          </a:p>
          <a:p>
            <a:pPr>
              <a:buClr>
                <a:srgbClr val="FF0000"/>
              </a:buClr>
            </a:pPr>
            <a:r>
              <a:rPr lang="cs-CZ" dirty="0" smtClean="0"/>
              <a:t>Přihlašovací obrazovka se vyvolá automaticky po zadání webové adresy produkčního/testovacího prostředí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  <p:pic>
        <p:nvPicPr>
          <p:cNvPr id="1026" name="Picture 2" descr="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345" y="3320015"/>
            <a:ext cx="6234646" cy="2951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8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90509" cy="13208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Přihlášení do aplikace ESS</a:t>
            </a:r>
            <a:r>
              <a:rPr lang="cs-CZ" sz="1800" dirty="0" smtClean="0">
                <a:solidFill>
                  <a:srgbClr val="FF0000"/>
                </a:solidFill>
              </a:rPr>
              <a:t> - mimo pracoviště UK</a:t>
            </a: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cs-CZ" dirty="0" smtClean="0"/>
              <a:t>Aplikace je chráněna pro přístup mimo pracoviště/interní sítě UK</a:t>
            </a:r>
          </a:p>
          <a:p>
            <a:pPr>
              <a:buClr>
                <a:srgbClr val="FF0000"/>
              </a:buClr>
            </a:pPr>
            <a:r>
              <a:rPr lang="cs-CZ" dirty="0" smtClean="0"/>
              <a:t>Pro přístup do aplikace je v těchto případech nutné se před vstupem přihlásit do interní sítě UK pomocí </a:t>
            </a:r>
            <a:r>
              <a:rPr lang="cs-CZ" b="1" dirty="0" smtClean="0"/>
              <a:t>připojení VPN</a:t>
            </a:r>
          </a:p>
          <a:p>
            <a:pPr>
              <a:buClr>
                <a:srgbClr val="FF0000"/>
              </a:buClr>
            </a:pPr>
            <a:r>
              <a:rPr lang="cs-CZ" b="1" dirty="0" smtClean="0"/>
              <a:t>Pro přístup i instalaci VPN připravilo oddělení SIT návod: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cs-CZ" dirty="0" smtClean="0"/>
              <a:t>	</a:t>
            </a:r>
            <a:r>
              <a:rPr lang="cs-CZ" dirty="0">
                <a:solidFill>
                  <a:srgbClr val="FF0000"/>
                </a:solidFill>
                <a:hlinkClick r:id="rId2"/>
              </a:rPr>
              <a:t>https://pozadavky.pedf.cuni.cz/cloud-a-sitove-sluzby/univerzitni-vpn</a:t>
            </a:r>
            <a:r>
              <a:rPr lang="cs-CZ" dirty="0" smtClean="0">
                <a:solidFill>
                  <a:srgbClr val="FF0000"/>
                </a:solidFill>
                <a:hlinkClick r:id="rId2"/>
              </a:rPr>
              <a:t>/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Clr>
                <a:srgbClr val="FF0000"/>
              </a:buClr>
            </a:pPr>
            <a:r>
              <a:rPr lang="cs-CZ" dirty="0" smtClean="0"/>
              <a:t>Dále uživatelé postupují dle předchozího kroku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86952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Druhy dokumentů v ESS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902502" cy="4223119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cs-CZ" b="1" dirty="0" smtClean="0"/>
              <a:t>Analogové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fyzické</a:t>
            </a:r>
            <a:r>
              <a:rPr lang="cs-CZ" dirty="0" smtClean="0"/>
              <a:t> (</a:t>
            </a:r>
            <a:r>
              <a:rPr lang="cs-CZ" dirty="0"/>
              <a:t>dle zákona je </a:t>
            </a:r>
            <a:r>
              <a:rPr lang="cs-CZ" dirty="0" err="1" smtClean="0"/>
              <a:t>scan</a:t>
            </a:r>
            <a:r>
              <a:rPr lang="cs-CZ" dirty="0" smtClean="0"/>
              <a:t>/el. dokument pouze kopie)</a:t>
            </a:r>
          </a:p>
          <a:p>
            <a:pPr marL="400050" lvl="1" indent="0">
              <a:buClr>
                <a:srgbClr val="FF0000"/>
              </a:buClr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Uživatel je povinen </a:t>
            </a:r>
            <a:r>
              <a:rPr lang="cs-CZ" sz="1800" b="1" dirty="0" smtClean="0"/>
              <a:t>si </a:t>
            </a:r>
            <a:r>
              <a:rPr lang="cs-CZ" sz="1800" b="1" dirty="0" smtClean="0">
                <a:solidFill>
                  <a:srgbClr val="FF0000"/>
                </a:solidFill>
              </a:rPr>
              <a:t>org. analogový dokument </a:t>
            </a:r>
            <a:r>
              <a:rPr lang="cs-CZ" sz="1800" b="1" dirty="0" smtClean="0"/>
              <a:t>na podatelně PedF </a:t>
            </a:r>
            <a:br>
              <a:rPr lang="cs-CZ" sz="1800" b="1" dirty="0" smtClean="0"/>
            </a:br>
            <a:r>
              <a:rPr lang="cs-CZ" sz="1800" b="1" dirty="0" smtClean="0"/>
              <a:t>vždy </a:t>
            </a:r>
            <a:r>
              <a:rPr lang="cs-CZ" sz="1800" b="1" dirty="0" smtClean="0">
                <a:solidFill>
                  <a:srgbClr val="FF0000"/>
                </a:solidFill>
              </a:rPr>
              <a:t>vyzvednout</a:t>
            </a:r>
            <a:r>
              <a:rPr lang="cs-CZ" sz="1800" b="1" dirty="0" smtClean="0"/>
              <a:t>!</a:t>
            </a:r>
            <a:endParaRPr lang="cs-CZ" sz="1800" b="1" dirty="0"/>
          </a:p>
          <a:p>
            <a:pPr marL="0" indent="0">
              <a:buClr>
                <a:srgbClr val="FF0000"/>
              </a:buClr>
              <a:buNone/>
            </a:pPr>
            <a:endParaRPr lang="cs-CZ" dirty="0" smtClean="0"/>
          </a:p>
          <a:p>
            <a:pPr>
              <a:buClr>
                <a:srgbClr val="FF0000"/>
              </a:buClr>
            </a:pPr>
            <a:r>
              <a:rPr lang="cs-CZ" b="1" dirty="0" smtClean="0"/>
              <a:t>Elektronické </a:t>
            </a:r>
            <a:r>
              <a:rPr lang="cs-CZ" dirty="0"/>
              <a:t>(dle zákona </a:t>
            </a:r>
            <a:r>
              <a:rPr lang="cs-CZ" dirty="0" smtClean="0"/>
              <a:t>je dokument vždy originál i v případě kopie)</a:t>
            </a:r>
            <a:r>
              <a:rPr lang="cs-CZ" b="1" dirty="0" smtClean="0"/>
              <a:t>:</a:t>
            </a:r>
          </a:p>
          <a:p>
            <a:pPr>
              <a:buClr>
                <a:srgbClr val="FF0000"/>
              </a:buClr>
              <a:buFontTx/>
              <a:buChar char="-"/>
            </a:pPr>
            <a:r>
              <a:rPr lang="cs-CZ" dirty="0" smtClean="0"/>
              <a:t>Datová zpráva</a:t>
            </a:r>
          </a:p>
          <a:p>
            <a:pPr>
              <a:buClr>
                <a:srgbClr val="FF0000"/>
              </a:buClr>
              <a:buFontTx/>
              <a:buChar char="-"/>
            </a:pPr>
            <a:r>
              <a:rPr lang="cs-CZ" dirty="0" smtClean="0"/>
              <a:t>Interní (celouniverzitní)</a:t>
            </a:r>
          </a:p>
          <a:p>
            <a:pPr>
              <a:buClr>
                <a:srgbClr val="FF0000"/>
              </a:buClr>
              <a:buFontTx/>
              <a:buChar char="-"/>
            </a:pPr>
            <a:r>
              <a:rPr lang="cs-CZ" dirty="0" smtClean="0"/>
              <a:t>Email (pokud to předmět komunikace vyžaduje)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4257370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Jaké příchozí </a:t>
            </a:r>
            <a:r>
              <a:rPr lang="cs-CZ" dirty="0">
                <a:solidFill>
                  <a:srgbClr val="FF0000"/>
                </a:solidFill>
              </a:rPr>
              <a:t>analogové </a:t>
            </a:r>
            <a:r>
              <a:rPr lang="cs-CZ" dirty="0" smtClean="0">
                <a:solidFill>
                  <a:srgbClr val="FF0000"/>
                </a:solidFill>
              </a:rPr>
              <a:t>(fyzické) dokumenty podatelna PedF v ESS </a:t>
            </a:r>
            <a:r>
              <a:rPr lang="cs-CZ" b="1" dirty="0" smtClean="0">
                <a:solidFill>
                  <a:srgbClr val="FF0000"/>
                </a:solidFill>
              </a:rPr>
              <a:t>EVIDUJE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cs-CZ" b="1" dirty="0" smtClean="0"/>
              <a:t>„obyčejné“ (některé) a </a:t>
            </a:r>
            <a:r>
              <a:rPr lang="cs-CZ" b="1" u="sng" dirty="0" smtClean="0"/>
              <a:t>doporučené</a:t>
            </a:r>
            <a:r>
              <a:rPr lang="cs-CZ" b="1" dirty="0" smtClean="0"/>
              <a:t> (všechny) zásilky s uvedenou institucí </a:t>
            </a:r>
            <a:r>
              <a:rPr lang="cs-CZ" dirty="0" smtClean="0">
                <a:solidFill>
                  <a:srgbClr val="FF0000"/>
                </a:solidFill>
              </a:rPr>
              <a:t>Pedagogické fakulty </a:t>
            </a:r>
            <a:r>
              <a:rPr lang="cs-CZ" b="1" dirty="0" smtClean="0">
                <a:solidFill>
                  <a:srgbClr val="FF0000"/>
                </a:solidFill>
              </a:rPr>
              <a:t>na prvním místě</a:t>
            </a:r>
            <a:r>
              <a:rPr lang="cs-CZ" dirty="0" smtClean="0"/>
              <a:t>:</a:t>
            </a:r>
          </a:p>
          <a:p>
            <a:pPr marL="400050" lvl="1" indent="0">
              <a:buClr>
                <a:srgbClr val="FF0000"/>
              </a:buClr>
              <a:buNone/>
            </a:pP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Pedagogická fakulta</a:t>
            </a:r>
            <a:br>
              <a:rPr lang="cs-CZ" sz="1800" dirty="0" smtClean="0"/>
            </a:b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Katedra psychologie</a:t>
            </a:r>
            <a:b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Magdalény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Rettigové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b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116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39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 PRAHA 1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cs-CZ" sz="1800" dirty="0">
                <a:solidFill>
                  <a:schemeClr val="bg1">
                    <a:lumMod val="50000"/>
                  </a:schemeClr>
                </a:solidFill>
              </a:rPr>
            </a:br>
            <a:endParaRPr lang="cs-CZ" dirty="0"/>
          </a:p>
          <a:p>
            <a:pPr marL="400050" lvl="1" indent="0">
              <a:buClr>
                <a:srgbClr val="FF0000"/>
              </a:buClr>
              <a:buNone/>
            </a:pPr>
            <a:r>
              <a:rPr lang="cs-CZ" sz="1800" dirty="0" smtClean="0"/>
              <a:t>Univerzita Karlova, Pedagogická fakulta</a:t>
            </a:r>
            <a:br>
              <a:rPr lang="cs-CZ" sz="1800" dirty="0" smtClean="0"/>
            </a:b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prof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. Jan Novák,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CSc.</a:t>
            </a:r>
            <a:b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Magdalény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Rettigové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b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116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39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 PRAHA 1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99108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Jaké příchozí </a:t>
            </a:r>
            <a:r>
              <a:rPr lang="cs-CZ" dirty="0">
                <a:solidFill>
                  <a:srgbClr val="FF0000"/>
                </a:solidFill>
              </a:rPr>
              <a:t>analogové (fyzické) dokumenty </a:t>
            </a:r>
            <a:r>
              <a:rPr lang="cs-CZ" dirty="0" smtClean="0">
                <a:solidFill>
                  <a:srgbClr val="FF0000"/>
                </a:solidFill>
              </a:rPr>
              <a:t>podatelna PedF v ESS </a:t>
            </a:r>
            <a:r>
              <a:rPr lang="cs-CZ" b="1" u="sng" dirty="0" smtClean="0">
                <a:solidFill>
                  <a:srgbClr val="FF0000"/>
                </a:solidFill>
              </a:rPr>
              <a:t>NE</a:t>
            </a:r>
            <a:r>
              <a:rPr lang="cs-CZ" b="1" dirty="0" smtClean="0">
                <a:solidFill>
                  <a:srgbClr val="FF0000"/>
                </a:solidFill>
              </a:rPr>
              <a:t>EVIDUJE</a:t>
            </a:r>
            <a:r>
              <a:rPr lang="cs-CZ" dirty="0" smtClean="0">
                <a:solidFill>
                  <a:srgbClr val="FF0000"/>
                </a:solidFill>
              </a:rPr>
              <a:t> - I.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9116146" cy="4223119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cs-CZ" b="1" dirty="0" smtClean="0"/>
              <a:t>„obyčejné“ zásilky s uvedeným jménem osoby na prvním místě</a:t>
            </a:r>
            <a:r>
              <a:rPr lang="cs-CZ" dirty="0" smtClean="0"/>
              <a:t>:</a:t>
            </a:r>
          </a:p>
          <a:p>
            <a:pPr marL="400050" lvl="1" indent="0">
              <a:buClr>
                <a:srgbClr val="FF0000"/>
              </a:buClr>
              <a:buNone/>
            </a:pPr>
            <a:r>
              <a:rPr lang="cs-CZ" sz="1800" dirty="0" smtClean="0"/>
              <a:t>prof</a:t>
            </a:r>
            <a:r>
              <a:rPr lang="cs-CZ" sz="1800" dirty="0"/>
              <a:t>. Jan Novák, </a:t>
            </a:r>
            <a:r>
              <a:rPr lang="cs-CZ" sz="1800" dirty="0" smtClean="0"/>
              <a:t>CSc.</a:t>
            </a:r>
            <a:br>
              <a:rPr lang="cs-CZ" sz="1800" dirty="0" smtClean="0"/>
            </a:b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Univerzita Karlova, Pedagogická fakulta</a:t>
            </a:r>
            <a:b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Magdalény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Rettigové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4</a:t>
            </a:r>
            <a:b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116 </a:t>
            </a: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39 </a:t>
            </a:r>
            <a:r>
              <a:rPr lang="cs-CZ" sz="1800" dirty="0" smtClean="0">
                <a:solidFill>
                  <a:schemeClr val="bg1">
                    <a:lumMod val="50000"/>
                  </a:schemeClr>
                </a:solidFill>
              </a:rPr>
              <a:t> PRAHA 1</a:t>
            </a:r>
          </a:p>
          <a:p>
            <a:pPr>
              <a:buClr>
                <a:srgbClr val="FF0000"/>
              </a:buClr>
            </a:pPr>
            <a:r>
              <a:rPr lang="cs-CZ" dirty="0" smtClean="0"/>
              <a:t>V těchto případech </a:t>
            </a:r>
            <a:r>
              <a:rPr lang="cs-CZ" b="1" dirty="0" smtClean="0">
                <a:solidFill>
                  <a:srgbClr val="FF0000"/>
                </a:solidFill>
              </a:rPr>
              <a:t>má uživatel (příjemce) povinnost zhodnotit</a:t>
            </a:r>
            <a:r>
              <a:rPr lang="cs-CZ" dirty="0" smtClean="0"/>
              <a:t>, zdali korespondence podléhá </a:t>
            </a:r>
            <a:r>
              <a:rPr lang="cs-CZ" b="1" dirty="0" smtClean="0">
                <a:solidFill>
                  <a:srgbClr val="FF0000"/>
                </a:solidFill>
              </a:rPr>
              <a:t>evidenci dle spisového řádu UK/PedF </a:t>
            </a:r>
            <a:r>
              <a:rPr lang="cs-CZ" dirty="0" smtClean="0"/>
              <a:t>a předat </a:t>
            </a:r>
            <a:br>
              <a:rPr lang="cs-CZ" dirty="0" smtClean="0"/>
            </a:br>
            <a:r>
              <a:rPr lang="cs-CZ" dirty="0" smtClean="0"/>
              <a:t>případně dokument zpět podatelně PedF k elektronické evidenci!</a:t>
            </a:r>
            <a:endParaRPr lang="cs-CZ" b="1" dirty="0" smtClean="0"/>
          </a:p>
          <a:p>
            <a:pPr>
              <a:buClr>
                <a:srgbClr val="FF0000"/>
              </a:buClr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274003" y="6245480"/>
            <a:ext cx="2480095" cy="3860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000" i="1" dirty="0" smtClean="0"/>
              <a:t>ESS – Elektronická spisová služba</a:t>
            </a:r>
          </a:p>
          <a:p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422352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over/>
      </p:transition>
    </mc:Choice>
    <mc:Fallback xmlns="">
      <p:transition spd="slow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293</TotalTime>
  <Words>593</Words>
  <Application>Microsoft Office PowerPoint</Application>
  <PresentationFormat>Širokoúhlá obrazovka</PresentationFormat>
  <Paragraphs>115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Faseta</vt:lpstr>
      <vt:lpstr>Elektronická Spisová Služba</vt:lpstr>
      <vt:lpstr>Důležité dokumenty ESS</vt:lpstr>
      <vt:lpstr>Elektronická spisová služba</vt:lpstr>
      <vt:lpstr>Aplikace ESS</vt:lpstr>
      <vt:lpstr>Přihlášení do aplikace ESS - na pracovišti/interní síti UK</vt:lpstr>
      <vt:lpstr>Přihlášení do aplikace ESS - mimo pracoviště UK</vt:lpstr>
      <vt:lpstr>Druhy dokumentů v ESS</vt:lpstr>
      <vt:lpstr>Jaké příchozí analogové (fyzické) dokumenty podatelna PedF v ESS EVIDUJE</vt:lpstr>
      <vt:lpstr>Jaké příchozí analogové (fyzické) dokumenty podatelna PedF v ESS NEEVIDUJE - I.</vt:lpstr>
      <vt:lpstr>Jaké příchozí analogové (fyzické) dokumenty podatelna PedF v ESS NEEVIDUJE - II.</vt:lpstr>
      <vt:lpstr>Jaké příchozí analogové (fyzické) dokumenty podatelna PedF v ESS plnohodnotně NEEVIDUJE</vt:lpstr>
      <vt:lpstr>Interní pošta (fakultní), která podléhá evidenci v ESS ze stran spisových uzlů</vt:lpstr>
      <vt:lpstr>Při vyřizování agendy ESS NEOPOMENOUT</vt:lpstr>
      <vt:lpstr>Druhy podatelen PedF</vt:lpstr>
      <vt:lpstr>Důležité kontakty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Elektronická Spisová Služba</dc:title>
  <dc:creator>Igor Cerveny</dc:creator>
  <cp:lastModifiedBy>uzivatel</cp:lastModifiedBy>
  <cp:revision>48</cp:revision>
  <dcterms:created xsi:type="dcterms:W3CDTF">2019-01-28T09:10:50Z</dcterms:created>
  <dcterms:modified xsi:type="dcterms:W3CDTF">2019-02-05T15:31:25Z</dcterms:modified>
</cp:coreProperties>
</file>