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f.cuni.cz/PEDF-75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082551"/>
          </a:xfrm>
        </p:spPr>
        <p:txBody>
          <a:bodyPr>
            <a:noAutofit/>
          </a:bodyPr>
          <a:lstStyle/>
          <a:p>
            <a:r>
              <a:rPr lang="cs-CZ" sz="4800" dirty="0" smtClean="0"/>
              <a:t>PROGRES Q17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4419600" cy="1656184"/>
          </a:xfrm>
        </p:spPr>
        <p:txBody>
          <a:bodyPr>
            <a:noAutofit/>
          </a:bodyPr>
          <a:lstStyle/>
          <a:p>
            <a:r>
              <a:rPr lang="cs-CZ" sz="2800" dirty="0" smtClean="0"/>
              <a:t>Příprava učitele a učitelská profese v kontextu vědy       a výzkumu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3706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RÁMCOVÝ HARMONOGRAM III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Zpracování </a:t>
            </a:r>
            <a:r>
              <a:rPr lang="cs-CZ" dirty="0"/>
              <a:t>výsledků a jejich reflexe dle konkrétních témat programu z hlediska přínosu pro teorii a praxi. Zhodnocení přínosu pro vývoj participující oborů, dílčích oblastí i celistvého pojetí programu. </a:t>
            </a:r>
          </a:p>
          <a:p>
            <a:pPr algn="just"/>
            <a:r>
              <a:rPr lang="cs-CZ" dirty="0" smtClean="0"/>
              <a:t>Publikace </a:t>
            </a:r>
            <a:r>
              <a:rPr lang="cs-CZ" dirty="0"/>
              <a:t>výsledků na národní i mezinárodní úrovni, pořádání výstupových odborných konferencí, osvěta v odborné veřejnosti. </a:t>
            </a:r>
          </a:p>
          <a:p>
            <a:pPr algn="just"/>
            <a:r>
              <a:rPr lang="cs-CZ" dirty="0" smtClean="0"/>
              <a:t>Formulace </a:t>
            </a:r>
            <a:r>
              <a:rPr lang="cs-CZ" dirty="0"/>
              <a:t>závěrů a expertních doporučení pro různé typy adresátů. Formulace dalšího řešení dané problematiky, návrhy navazujících projektů.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829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PŘEDPOKLÁDANÉ VÝSTUPY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publikační </a:t>
            </a:r>
            <a:r>
              <a:rPr lang="cs-CZ" dirty="0"/>
              <a:t>výstupy (odborné knihy, monografie, články, studie, recenze), </a:t>
            </a:r>
          </a:p>
          <a:p>
            <a:r>
              <a:rPr lang="cs-CZ" dirty="0" smtClean="0"/>
              <a:t>koncepční </a:t>
            </a:r>
            <a:r>
              <a:rPr lang="cs-CZ" dirty="0"/>
              <a:t>a didaktické materiály, učebnice a texty, </a:t>
            </a:r>
            <a:r>
              <a:rPr lang="cs-CZ" dirty="0" smtClean="0"/>
              <a:t>               e-</a:t>
            </a:r>
            <a:r>
              <a:rPr lang="cs-CZ" dirty="0" err="1" smtClean="0"/>
              <a:t>learningové</a:t>
            </a:r>
            <a:r>
              <a:rPr lang="cs-CZ" dirty="0" smtClean="0"/>
              <a:t> </a:t>
            </a:r>
            <a:r>
              <a:rPr lang="cs-CZ" dirty="0"/>
              <a:t>opory, </a:t>
            </a:r>
          </a:p>
          <a:p>
            <a:r>
              <a:rPr lang="cs-CZ" dirty="0" smtClean="0"/>
              <a:t>akreditace </a:t>
            </a:r>
            <a:r>
              <a:rPr lang="cs-CZ" dirty="0"/>
              <a:t>doktorských studijních programů,</a:t>
            </a:r>
          </a:p>
          <a:p>
            <a:r>
              <a:rPr lang="cs-CZ" dirty="0" smtClean="0"/>
              <a:t>inovované </a:t>
            </a:r>
            <a:r>
              <a:rPr lang="cs-CZ" dirty="0"/>
              <a:t>studijní programy,</a:t>
            </a:r>
          </a:p>
          <a:p>
            <a:r>
              <a:rPr lang="cs-CZ" dirty="0" smtClean="0"/>
              <a:t>domácí </a:t>
            </a:r>
            <a:r>
              <a:rPr lang="cs-CZ" dirty="0"/>
              <a:t>a mezinárodní konference,</a:t>
            </a:r>
          </a:p>
          <a:p>
            <a:r>
              <a:rPr lang="cs-CZ" dirty="0" smtClean="0"/>
              <a:t>teoreticko-praktické </a:t>
            </a:r>
            <a:r>
              <a:rPr lang="cs-CZ" dirty="0"/>
              <a:t>a metodologické semináře zaměřené na aplikace ve výzkumu školy a učitele, </a:t>
            </a:r>
          </a:p>
          <a:p>
            <a:r>
              <a:rPr lang="cs-CZ" dirty="0" smtClean="0"/>
              <a:t>organizace </a:t>
            </a:r>
            <a:r>
              <a:rPr lang="cs-CZ" dirty="0"/>
              <a:t>odborných seminářů pro odbornou veřejnost. </a:t>
            </a:r>
          </a:p>
        </p:txBody>
      </p:sp>
    </p:spTree>
    <p:extLst>
      <p:ext uri="{BB962C8B-B14F-4D97-AF65-F5344CB8AC3E}">
        <p14:creationId xmlns:p14="http://schemas.microsoft.com/office/powerpoint/2010/main" val="684199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</a:t>
            </a:r>
            <a:r>
              <a:rPr lang="cs-CZ" sz="3200" dirty="0" smtClean="0"/>
              <a:t>onkrétní </a:t>
            </a:r>
            <a:r>
              <a:rPr lang="cs-CZ" sz="3200" dirty="0"/>
              <a:t>vědecko-výzkumné výstupy budou směřovat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2800" dirty="0" smtClean="0"/>
              <a:t>do </a:t>
            </a:r>
            <a:r>
              <a:rPr lang="cs-CZ" sz="2800" dirty="0"/>
              <a:t>rozvíjení teorie školy a učitelské profese, včetně metodologie jejich výzkumu;</a:t>
            </a:r>
          </a:p>
          <a:p>
            <a:pPr algn="just"/>
            <a:r>
              <a:rPr lang="cs-CZ" sz="2800" dirty="0" smtClean="0"/>
              <a:t>do </a:t>
            </a:r>
            <a:r>
              <a:rPr lang="cs-CZ" sz="2800" dirty="0"/>
              <a:t>tvorby programů pregraduální přípravy a celoživotního vzdělávání učitelů a ředitelů </a:t>
            </a:r>
            <a:r>
              <a:rPr lang="cs-CZ" sz="2800" dirty="0" smtClean="0"/>
              <a:t>škol;</a:t>
            </a:r>
            <a:endParaRPr lang="cs-CZ" sz="2800" dirty="0"/>
          </a:p>
          <a:p>
            <a:pPr algn="just"/>
            <a:r>
              <a:rPr lang="cs-CZ" sz="2800" dirty="0" smtClean="0"/>
              <a:t>do </a:t>
            </a:r>
            <a:r>
              <a:rPr lang="cs-CZ" sz="2800" dirty="0"/>
              <a:t>didaktických </a:t>
            </a:r>
            <a:r>
              <a:rPr lang="cs-CZ" sz="2800" dirty="0" smtClean="0"/>
              <a:t>opatření adresovaných k </a:t>
            </a:r>
            <a:r>
              <a:rPr lang="cs-CZ" sz="2800" dirty="0"/>
              <a:t>žákům jednotlivých stupňů a typů </a:t>
            </a:r>
            <a:r>
              <a:rPr lang="cs-CZ" sz="2800" dirty="0" smtClean="0"/>
              <a:t>škol;</a:t>
            </a:r>
            <a:endParaRPr lang="cs-CZ" sz="2800" dirty="0"/>
          </a:p>
          <a:p>
            <a:pPr algn="just"/>
            <a:r>
              <a:rPr lang="cs-CZ" sz="2800" dirty="0" smtClean="0"/>
              <a:t>do </a:t>
            </a:r>
            <a:r>
              <a:rPr lang="cs-CZ" sz="2800" dirty="0"/>
              <a:t>metod a organizačních forem </a:t>
            </a:r>
            <a:r>
              <a:rPr lang="cs-CZ" sz="2800" dirty="0" smtClean="0"/>
              <a:t>výuky;</a:t>
            </a:r>
            <a:endParaRPr lang="cs-CZ" sz="2800" dirty="0"/>
          </a:p>
          <a:p>
            <a:pPr algn="just"/>
            <a:r>
              <a:rPr lang="cs-CZ" sz="2800" dirty="0" smtClean="0"/>
              <a:t>do </a:t>
            </a:r>
            <a:r>
              <a:rPr lang="cs-CZ" sz="2800" dirty="0"/>
              <a:t>opatření zajišťujících inkluzi znevýhodněných skupin žáků do hlavních vzdělávacích proudů;</a:t>
            </a:r>
          </a:p>
          <a:p>
            <a:pPr algn="just"/>
            <a:r>
              <a:rPr lang="cs-CZ" sz="2800" dirty="0" smtClean="0"/>
              <a:t>do </a:t>
            </a:r>
            <a:r>
              <a:rPr lang="cs-CZ" sz="2800" dirty="0"/>
              <a:t>tvorby standardů učitele a ředitele, stanovení zásad kariérního růstu a atestačních stupňů, včetně začínajících učitelů;</a:t>
            </a:r>
          </a:p>
          <a:p>
            <a:pPr algn="just"/>
            <a:r>
              <a:rPr lang="cs-CZ" sz="2800" dirty="0" smtClean="0"/>
              <a:t>do </a:t>
            </a:r>
            <a:r>
              <a:rPr lang="cs-CZ" sz="2800" dirty="0"/>
              <a:t>systému poradenské podpory učitelů a dalších pedagogických pracovníků;</a:t>
            </a:r>
          </a:p>
          <a:p>
            <a:pPr algn="just"/>
            <a:r>
              <a:rPr lang="cs-CZ" sz="2800" dirty="0" smtClean="0"/>
              <a:t>do kvalitních publikačních aktivit;</a:t>
            </a:r>
            <a:endParaRPr lang="cs-CZ" sz="2800" dirty="0"/>
          </a:p>
          <a:p>
            <a:pPr algn="just"/>
            <a:r>
              <a:rPr lang="cs-CZ" sz="2800" dirty="0" smtClean="0"/>
              <a:t>do </a:t>
            </a:r>
            <a:r>
              <a:rPr lang="cs-CZ" sz="2800" dirty="0"/>
              <a:t>oblasti spolupráce s významnými zahraničními partnery.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778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Struktura řízení: koordinátor </a:t>
            </a:r>
            <a:r>
              <a:rPr lang="cs-CZ" dirty="0" err="1" smtClean="0"/>
              <a:t>PROGRESu</a:t>
            </a:r>
            <a:r>
              <a:rPr lang="cs-CZ" dirty="0" smtClean="0"/>
              <a:t> – každá tematická </a:t>
            </a:r>
            <a:r>
              <a:rPr lang="cs-CZ" dirty="0"/>
              <a:t>oblast </a:t>
            </a:r>
            <a:r>
              <a:rPr lang="cs-CZ" dirty="0" smtClean="0"/>
              <a:t>– vlastní koordinační tým</a:t>
            </a:r>
            <a:endParaRPr lang="cs-CZ" dirty="0"/>
          </a:p>
          <a:p>
            <a:r>
              <a:rPr lang="cs-CZ" dirty="0" smtClean="0"/>
              <a:t>Setkání </a:t>
            </a:r>
            <a:r>
              <a:rPr lang="cs-CZ" dirty="0"/>
              <a:t>Rady </a:t>
            </a:r>
            <a:r>
              <a:rPr lang="cs-CZ" dirty="0" err="1" smtClean="0"/>
              <a:t>PROGRESu</a:t>
            </a:r>
            <a:r>
              <a:rPr lang="cs-CZ" dirty="0" smtClean="0"/>
              <a:t> – 2x </a:t>
            </a:r>
            <a:r>
              <a:rPr lang="cs-CZ" dirty="0"/>
              <a:t>do roka</a:t>
            </a:r>
          </a:p>
          <a:p>
            <a:r>
              <a:rPr lang="cs-CZ" dirty="0" smtClean="0"/>
              <a:t>Webové stránky – na webových stránkách fakulty: FAKULTA – VĚDA A VÝZKUM – VĚDECKÉ PROJEKTY – PROJEKTY A SOUTĚŽE UK – </a:t>
            </a:r>
            <a:r>
              <a:rPr lang="cs-CZ" dirty="0" smtClean="0">
                <a:solidFill>
                  <a:schemeClr val="tx1"/>
                </a:solidFill>
              </a:rPr>
              <a:t>PROGRES</a:t>
            </a:r>
          </a:p>
          <a:p>
            <a:r>
              <a:rPr lang="cs-CZ" dirty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http://</a:t>
            </a:r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2"/>
              </a:rPr>
              <a:t>www.pedf.cuni.cz/PEDF-755.html</a:t>
            </a:r>
            <a:endParaRPr lang="cs-CZ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cs-CZ" dirty="0" smtClean="0"/>
              <a:t>            - jednotlivé tematické </a:t>
            </a:r>
            <a:r>
              <a:rPr lang="cs-CZ" dirty="0"/>
              <a:t>oblasti </a:t>
            </a:r>
            <a:r>
              <a:rPr lang="cs-CZ" dirty="0" smtClean="0"/>
              <a:t>– vlastní web + </a:t>
            </a:r>
            <a:r>
              <a:rPr lang="cs-CZ" dirty="0"/>
              <a:t>odkaz </a:t>
            </a:r>
            <a:r>
              <a:rPr lang="cs-CZ" dirty="0" smtClean="0"/>
              <a:t>na fakultních stránkách, ev. vlastní sdílené prostředí</a:t>
            </a:r>
            <a:endParaRPr lang="cs-CZ" dirty="0"/>
          </a:p>
          <a:p>
            <a:r>
              <a:rPr lang="cs-CZ" dirty="0" smtClean="0"/>
              <a:t>Závěr řešení: závěrečná konference </a:t>
            </a:r>
            <a:r>
              <a:rPr lang="cs-CZ" dirty="0"/>
              <a:t>projektu </a:t>
            </a:r>
            <a:r>
              <a:rPr lang="cs-CZ" dirty="0" smtClean="0"/>
              <a:t>PROGRES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82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4400" dirty="0" smtClean="0"/>
              <a:t>ZÁKLADNÍ ÚDAJE</a:t>
            </a:r>
            <a:endParaRPr lang="cs-CZ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Název projektu:</a:t>
            </a:r>
            <a:r>
              <a:rPr lang="cs-CZ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Příprava učitele a učitelská profese v kontextu vědy a výzkumu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Vědní oblast: </a:t>
            </a:r>
            <a:r>
              <a:rPr lang="cs-CZ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Vědy o výchově a vzdělávání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Koordinátor:</a:t>
            </a:r>
            <a:r>
              <a:rPr lang="cs-CZ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prof. PaedDr. Radka Wildová, CSc.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Koordinující fakulta: </a:t>
            </a:r>
            <a:r>
              <a:rPr lang="cs-CZ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PedF UK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Participující fakulty: </a:t>
            </a:r>
            <a:r>
              <a:rPr lang="cs-CZ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MFF UK, FF UK, </a:t>
            </a:r>
            <a:r>
              <a:rPr lang="cs-CZ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PřF</a:t>
            </a:r>
            <a:r>
              <a:rPr lang="cs-CZ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UK, FHS UK, FTVS UK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Trvání projektu: </a:t>
            </a:r>
            <a:r>
              <a:rPr lang="cs-CZ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2017 - 2021</a:t>
            </a:r>
            <a:endParaRPr lang="cs-CZ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2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PRINCIPY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Návaznost na úspěšný projekt PRVOUK </a:t>
            </a:r>
            <a:r>
              <a:rPr lang="cs-CZ" dirty="0" smtClean="0"/>
              <a:t>– bylo dosaženo pokroků v rozvoji jednotlivých vědních oborů relevantních pro učitelské vzdělávání, byla zavedena efektivní spolupráce týmů na fakultě i napříč fakultami.</a:t>
            </a:r>
          </a:p>
          <a:p>
            <a:pPr algn="just"/>
            <a:r>
              <a:rPr lang="cs-CZ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Mezifakultní spolupráce </a:t>
            </a:r>
            <a:r>
              <a:rPr lang="cs-CZ" dirty="0" smtClean="0"/>
              <a:t>– PROGRES Q17 bude dále rozvíjet mezifakultní spolupráci PedF s MFF, FF, </a:t>
            </a:r>
            <a:r>
              <a:rPr lang="cs-CZ" dirty="0" err="1" smtClean="0"/>
              <a:t>PřF</a:t>
            </a:r>
            <a:r>
              <a:rPr lang="cs-CZ" dirty="0" smtClean="0"/>
              <a:t>, FHS a FTVS.</a:t>
            </a:r>
          </a:p>
          <a:p>
            <a:pPr algn="just"/>
            <a:r>
              <a:rPr lang="cs-CZ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PROGRES Q17 je koncipován jako projekt komplexně studující a rozvíjející učitelskou profesi </a:t>
            </a:r>
            <a:r>
              <a:rPr lang="cs-CZ" dirty="0" smtClean="0"/>
              <a:t>– nepůjde o rozvoj jednotlivých vědních oborů, nýbrž o interdisciplinární řešení pěti vymezených témat, k nimž budou přistupovat jednotlivci i týmy ze spolupracujících fakult.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79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CÍLE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V rámci stanovených oblastí budou řešeny aktuální </a:t>
            </a:r>
            <a:r>
              <a:rPr lang="cs-CZ" dirty="0" smtClean="0"/>
              <a:t>úkoly</a:t>
            </a:r>
            <a:r>
              <a:rPr lang="cs-CZ" dirty="0"/>
              <a:t>, vyplývající z potřeb společnosti, primárního, sekundárního i terciárního vzdělávání, vzdělávacích potřeb budoucích učitelů, ale i rozvojových možností vědních oborů.</a:t>
            </a:r>
          </a:p>
          <a:p>
            <a:pPr algn="just"/>
            <a:r>
              <a:rPr lang="cs-CZ" dirty="0" smtClean="0"/>
              <a:t>Každé </a:t>
            </a:r>
            <a:r>
              <a:rPr lang="cs-CZ" dirty="0"/>
              <a:t>rozvíjené téma </a:t>
            </a:r>
            <a:r>
              <a:rPr lang="cs-CZ" dirty="0" smtClean="0"/>
              <a:t>bude </a:t>
            </a:r>
            <a:r>
              <a:rPr lang="cs-CZ" dirty="0"/>
              <a:t>mít složku oborovou, oborově didaktickou, pedagogicko-psychologickou</a:t>
            </a:r>
            <a:r>
              <a:rPr lang="cs-CZ" dirty="0" smtClean="0"/>
              <a:t>, manažerskou, </a:t>
            </a:r>
            <a:r>
              <a:rPr lang="cs-CZ" dirty="0" err="1" smtClean="0"/>
              <a:t>speciálněpedagogickou</a:t>
            </a:r>
            <a:r>
              <a:rPr lang="cs-CZ" dirty="0" smtClean="0"/>
              <a:t> i filozofickou.</a:t>
            </a:r>
          </a:p>
          <a:p>
            <a:pPr algn="just"/>
            <a:r>
              <a:rPr lang="cs-CZ" dirty="0" smtClean="0"/>
              <a:t> Zaměření </a:t>
            </a:r>
            <a:r>
              <a:rPr lang="cs-CZ" dirty="0"/>
              <a:t>projektu bude odpovídat rozvíjení konkrétních témat při logickém propojování jednotlivých vědních oborů z okruhu výchovy a vzdělávání, s důrazem na integrující aspekt všech témat – na proměnu vzdělávacích institucí, aktérů vzdělávání i nároků na vzdělávání a s akceptací aktuálních vědeckých a společenských výzev.</a:t>
            </a:r>
          </a:p>
        </p:txBody>
      </p:sp>
    </p:spTree>
    <p:extLst>
      <p:ext uri="{BB962C8B-B14F-4D97-AF65-F5344CB8AC3E}">
        <p14:creationId xmlns:p14="http://schemas.microsoft.com/office/powerpoint/2010/main" val="225863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TEMATICKÉ OBLASTI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Teorie </a:t>
            </a:r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školy a učitelská profese (pedeutologie).  </a:t>
            </a:r>
            <a:r>
              <a:rPr lang="cs-CZ" dirty="0"/>
              <a:t>Profese učitele a jeho profesní standard, kariérní růst, další vzdělávání učitelů, ředitelů škol a ostatních odborných pracovníků ve školství (vychovatelů, speciálních pedagogů, psychologů aj.), včetně řízení školy. </a:t>
            </a:r>
            <a:endParaRPr lang="cs-CZ" dirty="0" smtClean="0"/>
          </a:p>
          <a:p>
            <a:pPr algn="just"/>
            <a:r>
              <a:rPr lang="cs-CZ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Vzdělávání </a:t>
            </a:r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 gramotnost. </a:t>
            </a:r>
            <a:r>
              <a:rPr lang="cs-CZ" dirty="0"/>
              <a:t>Téma bude postaveno na komplexním pojetí gramotností – čtenářské, matematické, digitální, informační, technické, přírodovědné až po gramotnost právní či uměleckou. Důraz bude kladen na rozvojové aspekty gramotností od úrovně </a:t>
            </a:r>
            <a:r>
              <a:rPr lang="cs-CZ" dirty="0" err="1"/>
              <a:t>pregramotností</a:t>
            </a:r>
            <a:r>
              <a:rPr lang="cs-CZ" dirty="0"/>
              <a:t> až po dosažení gramotnosti plně funkční. </a:t>
            </a:r>
          </a:p>
        </p:txBody>
      </p:sp>
    </p:spTree>
    <p:extLst>
      <p:ext uri="{BB962C8B-B14F-4D97-AF65-F5344CB8AC3E}">
        <p14:creationId xmlns:p14="http://schemas.microsoft.com/office/powerpoint/2010/main" val="3660410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TEMATICKÉ OBLASTI – pokračování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Žáci</a:t>
            </a:r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r>
              <a:rPr lang="cs-CZ" dirty="0"/>
              <a:t> Zkoumání se zaměří na dispoziční, osobnostní, psychosociální i sociokulturní aspekty žáků a jejich uplatnění ve výchově a vzdělávání, na žákovské představy, učební činnosti, výukové cíle. Objektem vědeckého zájmu dále budou specifické skupiny žáků, potenciality jejich rozvoje, rizika ve vzdělávání a rizikové jevy, které vzdělávání doprovázejí. Žákovské skupiny budou v rámci projektu sledovány od předškolního věku až do dospělosti – budou sledovány také k specifické skupiny studentů vysokých škol (studenti se specifickými nároky, studenti se socioekonomickým znevýhodněním). </a:t>
            </a:r>
          </a:p>
        </p:txBody>
      </p:sp>
    </p:spTree>
    <p:extLst>
      <p:ext uri="{BB962C8B-B14F-4D97-AF65-F5344CB8AC3E}">
        <p14:creationId xmlns:p14="http://schemas.microsoft.com/office/powerpoint/2010/main" val="218850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TEMATICKÉ OBLASTI – pokračování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Inkluze</a:t>
            </a:r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r>
              <a:rPr lang="cs-CZ" dirty="0"/>
              <a:t> Objekty vědeckého zájmu budou teorie inkluzívního vzdělávání, možnosti, strategie a jeho formy, podpůrné faktory inkluze, podpůrná opatření ve vzdělávání jedinců se speciálními vzdělávacími potřebami, úloha učitelů a pracovníků podpůrných poradenských služeb ve školství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Příprava </a:t>
            </a:r>
            <a:r>
              <a:rPr lang="cs-CZ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učitele. </a:t>
            </a:r>
            <a:r>
              <a:rPr lang="cs-CZ" dirty="0"/>
              <a:t>Zkoumání bude zaměřeno na uplatňování nových metod a forem učitelské přípravy a inovativních modelů vzdělávání, na rozvoj oborových didaktik v úzkém sepětí s rozvojem těch oborů, z nichž jejich didaktiky vycházejí a pro něž jsou koncipovány, s reflexí umožňující další posun v teorii oborových didaktik i metod a forem výuky. V tomto rámci půjde o zkoumání jazykové, přírodovědné a technické, společenskovědní výuky a umělecké výchovy. </a:t>
            </a:r>
          </a:p>
        </p:txBody>
      </p:sp>
    </p:spTree>
    <p:extLst>
      <p:ext uri="{BB962C8B-B14F-4D97-AF65-F5344CB8AC3E}">
        <p14:creationId xmlns:p14="http://schemas.microsoft.com/office/powerpoint/2010/main" val="154967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RÁMCOVÝ HARMONOGRAM I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Vytvoření </a:t>
            </a:r>
            <a:r>
              <a:rPr lang="cs-CZ" dirty="0"/>
              <a:t>podrobných cílů programu v dílčích </a:t>
            </a:r>
            <a:r>
              <a:rPr lang="cs-CZ" dirty="0" smtClean="0"/>
              <a:t>tematických </a:t>
            </a:r>
            <a:r>
              <a:rPr lang="cs-CZ" dirty="0"/>
              <a:t>celcích, hledání společných průniků a vazeb na konkrétní témata, za předpokladu spolupráce mezi vědními obory. Formulování metodologické strategie realizace programu a metodického repertoáru výzkumu dílčích oblastí.</a:t>
            </a:r>
          </a:p>
          <a:p>
            <a:pPr algn="just"/>
            <a:r>
              <a:rPr lang="cs-CZ" dirty="0" smtClean="0"/>
              <a:t>Vytvoření </a:t>
            </a:r>
            <a:r>
              <a:rPr lang="cs-CZ" dirty="0"/>
              <a:t>řešitelských týmů, příprava a zásad jejich součinnosti, realizace pracovních schůzek a pracovních seminářů v programu zapojených osob. </a:t>
            </a:r>
          </a:p>
          <a:p>
            <a:pPr algn="just"/>
            <a:r>
              <a:rPr lang="cs-CZ" dirty="0" smtClean="0"/>
              <a:t>Příprava </a:t>
            </a:r>
            <a:r>
              <a:rPr lang="cs-CZ" dirty="0"/>
              <a:t>a realizace předvýzkumů a pilotního ověřování předpokladů výzkumu, jeho vyhodnocení, koncepce a návrh definitivního pojetí výzkumu.</a:t>
            </a:r>
          </a:p>
          <a:p>
            <a:pPr algn="just"/>
            <a:r>
              <a:rPr lang="cs-CZ" dirty="0" smtClean="0"/>
              <a:t>Zpracování </a:t>
            </a:r>
            <a:r>
              <a:rPr lang="cs-CZ" dirty="0"/>
              <a:t>teoretických východisek; konference k tomuto tématu, publikace. Projektování dalšího postupu. </a:t>
            </a:r>
          </a:p>
          <a:p>
            <a:pPr algn="just"/>
            <a:r>
              <a:rPr lang="cs-CZ" dirty="0" smtClean="0"/>
              <a:t>Navázání </a:t>
            </a:r>
            <a:r>
              <a:rPr lang="cs-CZ" dirty="0"/>
              <a:t>vztahů s partnerskými pracovišti </a:t>
            </a:r>
            <a:r>
              <a:rPr lang="cs-CZ" dirty="0" err="1"/>
              <a:t>vnitrouniverzitními</a:t>
            </a:r>
            <a:r>
              <a:rPr lang="cs-CZ" dirty="0"/>
              <a:t>, mimouniverzitními, zahraničními.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935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RÁMCOVÝ HARMONOGRAM II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Realizace </a:t>
            </a:r>
            <a:r>
              <a:rPr lang="cs-CZ" dirty="0"/>
              <a:t>připravených výzkumů.	</a:t>
            </a:r>
          </a:p>
          <a:p>
            <a:r>
              <a:rPr lang="cs-CZ" dirty="0" smtClean="0"/>
              <a:t>Organizace </a:t>
            </a:r>
            <a:r>
              <a:rPr lang="cs-CZ" dirty="0"/>
              <a:t>pravidelných workshopů a seminářů k prezentaci výsledků, kritických diskusí, rozborových porad apod. </a:t>
            </a:r>
          </a:p>
          <a:p>
            <a:r>
              <a:rPr lang="cs-CZ" dirty="0" smtClean="0"/>
              <a:t>Prezentace </a:t>
            </a:r>
            <a:r>
              <a:rPr lang="cs-CZ" dirty="0"/>
              <a:t>dílčích výsledků před odbornou veřejností. Semináře a dílny pro doktorandy a fakultní učitele.</a:t>
            </a:r>
          </a:p>
          <a:p>
            <a:r>
              <a:rPr lang="cs-CZ" dirty="0" smtClean="0"/>
              <a:t>Vydávání </a:t>
            </a:r>
            <a:r>
              <a:rPr lang="cs-CZ" dirty="0"/>
              <a:t>ediční řady materiálů vážících se k programu – využití </a:t>
            </a:r>
            <a:r>
              <a:rPr lang="cs-CZ" dirty="0" smtClean="0"/>
              <a:t>možností </a:t>
            </a:r>
            <a:r>
              <a:rPr lang="cs-CZ" dirty="0"/>
              <a:t>V</a:t>
            </a:r>
            <a:r>
              <a:rPr lang="cs-CZ" dirty="0" smtClean="0"/>
              <a:t>ydavatelství PedF UK</a:t>
            </a:r>
            <a:r>
              <a:rPr lang="cs-CZ" dirty="0"/>
              <a:t>, vydavatelství Karolinum, případně i čísel časopisu Pedagogika, aj.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90789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67</TotalTime>
  <Words>999</Words>
  <Application>Microsoft Office PowerPoint</Application>
  <PresentationFormat>Předvádění na obrazovce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Došky</vt:lpstr>
      <vt:lpstr>PROGRES Q17</vt:lpstr>
      <vt:lpstr>ZÁKLADNÍ ÚDAJE</vt:lpstr>
      <vt:lpstr>PRINCIPY</vt:lpstr>
      <vt:lpstr>CÍLE</vt:lpstr>
      <vt:lpstr>TEMATICKÉ OBLASTI</vt:lpstr>
      <vt:lpstr>TEMATICKÉ OBLASTI – pokračování </vt:lpstr>
      <vt:lpstr>TEMATICKÉ OBLASTI – pokračování </vt:lpstr>
      <vt:lpstr>RÁMCOVÝ HARMONOGRAM I</vt:lpstr>
      <vt:lpstr>RÁMCOVÝ HARMONOGRAM II</vt:lpstr>
      <vt:lpstr>RÁMCOVÝ HARMONOGRAM III</vt:lpstr>
      <vt:lpstr>PŘEDPOKLÁDANÉ VÝSTUPY</vt:lpstr>
      <vt:lpstr>Konkrétní vědecko-výzkumné výstupy budou směřovat</vt:lpstr>
      <vt:lpstr>ORGANIZACE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 Q17</dc:title>
  <dc:creator>michal</dc:creator>
  <cp:lastModifiedBy>michal</cp:lastModifiedBy>
  <cp:revision>10</cp:revision>
  <dcterms:created xsi:type="dcterms:W3CDTF">2017-03-25T14:42:45Z</dcterms:created>
  <dcterms:modified xsi:type="dcterms:W3CDTF">2017-03-27T06:12:47Z</dcterms:modified>
</cp:coreProperties>
</file>