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66" r:id="rId14"/>
    <p:sldId id="277" r:id="rId15"/>
    <p:sldId id="278" r:id="rId16"/>
    <p:sldId id="267" r:id="rId17"/>
    <p:sldId id="276" r:id="rId18"/>
    <p:sldId id="269" r:id="rId19"/>
    <p:sldId id="271" r:id="rId20"/>
    <p:sldId id="283" r:id="rId21"/>
    <p:sldId id="284" r:id="rId22"/>
    <p:sldId id="285" r:id="rId23"/>
    <p:sldId id="286" r:id="rId24"/>
    <p:sldId id="279" r:id="rId25"/>
    <p:sldId id="280" r:id="rId26"/>
    <p:sldId id="281" r:id="rId27"/>
    <p:sldId id="268" r:id="rId28"/>
    <p:sldId id="282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4F520-8650-49C3-88F9-8204EEB69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3DF47D-9E5F-4E2E-A418-D5714DC45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255F1E-7139-4E59-BF50-A3565BB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20BADA-B1FA-4BC8-9705-684E474A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045DDB-3869-4EFD-B5CB-504A98CA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07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3B29A-B6A5-4DF1-9DF0-ADB84B1BD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5924E0-D857-4D04-8EEE-1F28BA0F4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33D62B-4244-4D0B-9516-88D06514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2D9B32-2623-46AD-BB64-F5EFCEED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88E2A8-96AA-4DEE-8B32-AD09AB748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80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87555E7-D0EC-42EF-8FAC-003D776ED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D6F120-62DC-4705-8257-CE2BB66D0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5B424E-652A-4AF1-ABF9-E031F883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C26DCE-93DD-4A1D-8304-4B5F675A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140707-693A-4656-AB1D-C34B5B1A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8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CF54B-5E53-41D9-B1DF-4B7E0173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7DC1C6-99F4-4ACB-BCE5-3AAC8BA3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D5B6EF-877A-4798-9FFB-29D959CA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59C7DC-EA9A-4B86-A21A-F622737BB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8C3A87-6F5B-4165-9B23-8142B75E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63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4BDB4-8500-4B9F-A0F0-0C2A218F2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C9702A-9231-449D-BBC2-4E500CC31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FF42D8-F112-44C7-9B57-9B1EE2E6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006FB5-6D7F-40DF-9454-384C9573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62241C-C715-431D-ACAB-1C712110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5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F4FAC-E3D0-48E4-8368-3C80C34F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75A62D-12A6-454A-BEEE-D87881A78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5196F5-0774-41AC-A3B8-D077A35CB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B917C6-5F0A-42AE-8833-4988D48F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9A2854-330C-4790-9A88-2D55E416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F027CD-0C40-4666-A39F-C5E06CC9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24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4DBB2-828F-475E-B4A6-38C814B53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EADD95-AF59-49D9-B1F9-A5F2BDAA5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9F11D9-0E76-4B3B-8C12-729A8F4B5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BB3E6C-04D2-43E5-9CFE-3092F04CC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A36E53-97E8-4303-ACB9-AA14C74B8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AA14094-486C-4320-9E40-0EC816F63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5AB9EB5-9EAF-4132-9AF0-611082EA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AD8387-AADE-458B-BC2A-0DB33FB13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02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A9F02-E3DE-4F8C-8F3F-752205B9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968E25-8657-4B58-8C6B-22D5356C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96BBE36-6793-436D-8863-27C3C847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B5077E-2A94-44CF-9939-38982820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88AC9B-63AA-47AD-8118-0A8021DE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49BA30D-32CB-43B3-A13B-920BD7BB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ADAB8B-A1DD-44A3-8D51-49199C56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00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E9AD7-7436-4D55-BC9D-B87C1F8B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583A9-9074-49D1-A03B-E73C37686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31B954-87B9-4CF7-8BBB-F467E431F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62EC2C-1E62-44F9-A60D-D7755C00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13A4D7-C270-4964-918B-99CEF984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1BAD51-CB59-473C-91D3-FC113502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8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37BCE-E917-4BDD-B248-B256BCC8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9211657-5726-4D0E-809B-C50A6E03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4963B7-9B79-4FEF-85CB-7597F5646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00D1E7-0E4F-43F1-8BC4-7568772F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0A6D5C-321C-4111-99AB-FF4ACEFF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BED566-AA00-4B77-9299-E8C9D4E66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0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7EBBAD-3EB4-43CF-9AB2-7F6500DFD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88563F-9DC7-4257-BFFB-B709C828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39EDD-8973-4EC9-90C4-3A6557681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AE87-D9CA-4922-95EF-CC17864EC767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C8A7FB-93B4-4BB8-81A0-F11C56D13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738E75-5CFC-49D1-8D0C-61C170F6B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0231-5701-45F7-8DDA-0832588F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88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uni.publi.cz/?book=558-ceska-hudba-poslechem" TargetMode="External"/><Relationship Id="rId2" Type="http://schemas.openxmlformats.org/officeDocument/2006/relationships/hyperlink" Target="https://ecuni.publi.cz/?book=512-hudebni-form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www.houdek.cz/upload/30954-1410342267.jpg" TargetMode="External"/><Relationship Id="rId4" Type="http://schemas.openxmlformats.org/officeDocument/2006/relationships/hyperlink" Target="https://sdv2.futurebooks.cz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press.cuni.cz/ink2_ext/index.jsp?include=podrobnosti&amp;id=46137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pedf.cuni.cz/PEDF-1487.html" TargetMode="External"/><Relationship Id="rId2" Type="http://schemas.openxmlformats.org/officeDocument/2006/relationships/hyperlink" Target="http://pedf.cuni.cz/PEDF-1062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9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11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13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5" name="Freeform: Shape 17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66CB25-3D07-456A-BBFC-1974A8777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cs-CZ" sz="4400" b="1" cap="all" dirty="0">
                <a:solidFill>
                  <a:srgbClr val="080808"/>
                </a:solidFill>
              </a:rPr>
              <a:t>Progres </a:t>
            </a:r>
            <a:r>
              <a:rPr lang="cs-CZ" sz="4400" b="1" dirty="0">
                <a:solidFill>
                  <a:srgbClr val="080808"/>
                </a:solidFill>
              </a:rPr>
              <a:t/>
            </a:r>
            <a:br>
              <a:rPr lang="cs-CZ" sz="4400" b="1" dirty="0">
                <a:solidFill>
                  <a:srgbClr val="080808"/>
                </a:solidFill>
              </a:rPr>
            </a:br>
            <a:r>
              <a:rPr lang="cs-CZ" sz="4400" b="1" dirty="0">
                <a:solidFill>
                  <a:srgbClr val="080808"/>
                </a:solidFill>
              </a:rPr>
              <a:t>– koordinační rada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1D1B8A-5CC7-4CEF-BAF3-848CC746C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0780" y="4896276"/>
            <a:ext cx="4397059" cy="915772"/>
          </a:xfrm>
          <a:noFill/>
        </p:spPr>
        <p:txBody>
          <a:bodyPr>
            <a:noAutofit/>
          </a:bodyPr>
          <a:lstStyle/>
          <a:p>
            <a:r>
              <a:rPr lang="cs-CZ" sz="3600" dirty="0" err="1">
                <a:solidFill>
                  <a:srgbClr val="080808"/>
                </a:solidFill>
              </a:rPr>
              <a:t>PedF</a:t>
            </a:r>
            <a:r>
              <a:rPr lang="cs-CZ" sz="3600" dirty="0">
                <a:solidFill>
                  <a:srgbClr val="080808"/>
                </a:solidFill>
              </a:rPr>
              <a:t> UK, 29. 4. 2021</a:t>
            </a:r>
          </a:p>
        </p:txBody>
      </p:sp>
      <p:sp>
        <p:nvSpPr>
          <p:cNvPr id="36" name="Isosceles Triangle 19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21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95D6E-633C-41E9-B506-38A008AA8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9966E71A-6C41-451E-867A-9CF347C27F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963916"/>
              </p:ext>
            </p:extLst>
          </p:nvPr>
        </p:nvGraphicFramePr>
        <p:xfrm>
          <a:off x="761999" y="365125"/>
          <a:ext cx="10591801" cy="5923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791">
                  <a:extLst>
                    <a:ext uri="{9D8B030D-6E8A-4147-A177-3AD203B41FA5}">
                      <a16:colId xmlns:a16="http://schemas.microsoft.com/office/drawing/2014/main" val="14754441"/>
                    </a:ext>
                  </a:extLst>
                </a:gridCol>
                <a:gridCol w="1214970">
                  <a:extLst>
                    <a:ext uri="{9D8B030D-6E8A-4147-A177-3AD203B41FA5}">
                      <a16:colId xmlns:a16="http://schemas.microsoft.com/office/drawing/2014/main" val="2336850359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2738825897"/>
                    </a:ext>
                  </a:extLst>
                </a:gridCol>
                <a:gridCol w="1270720">
                  <a:extLst>
                    <a:ext uri="{9D8B030D-6E8A-4147-A177-3AD203B41FA5}">
                      <a16:colId xmlns:a16="http://schemas.microsoft.com/office/drawing/2014/main" val="974461849"/>
                    </a:ext>
                  </a:extLst>
                </a:gridCol>
                <a:gridCol w="1120892">
                  <a:extLst>
                    <a:ext uri="{9D8B030D-6E8A-4147-A177-3AD203B41FA5}">
                      <a16:colId xmlns:a16="http://schemas.microsoft.com/office/drawing/2014/main" val="3424106493"/>
                    </a:ext>
                  </a:extLst>
                </a:gridCol>
                <a:gridCol w="1201542">
                  <a:extLst>
                    <a:ext uri="{9D8B030D-6E8A-4147-A177-3AD203B41FA5}">
                      <a16:colId xmlns:a16="http://schemas.microsoft.com/office/drawing/2014/main" val="4223809513"/>
                    </a:ext>
                  </a:extLst>
                </a:gridCol>
                <a:gridCol w="1099855">
                  <a:extLst>
                    <a:ext uri="{9D8B030D-6E8A-4147-A177-3AD203B41FA5}">
                      <a16:colId xmlns:a16="http://schemas.microsoft.com/office/drawing/2014/main" val="2592478068"/>
                    </a:ext>
                  </a:extLst>
                </a:gridCol>
                <a:gridCol w="1133751">
                  <a:extLst>
                    <a:ext uri="{9D8B030D-6E8A-4147-A177-3AD203B41FA5}">
                      <a16:colId xmlns:a16="http://schemas.microsoft.com/office/drawing/2014/main" val="966930051"/>
                    </a:ext>
                  </a:extLst>
                </a:gridCol>
              </a:tblGrid>
              <a:tr h="441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KPPP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KPSy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KHV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KAMV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KVV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KITTV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Celkem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4334194"/>
                  </a:ext>
                </a:extLst>
              </a:tr>
              <a:tr h="585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J rec, J imp, J neimp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  64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150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8384581"/>
                  </a:ext>
                </a:extLst>
              </a:tr>
              <a:tr h="286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B Monografie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  9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</a:rPr>
                        <a:t>39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154002"/>
                  </a:ext>
                </a:extLst>
              </a:tr>
              <a:tr h="885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C kapitoly v monografiích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  2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35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097465"/>
                  </a:ext>
                </a:extLst>
              </a:tr>
              <a:tr h="286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Sborníky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 0 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1690031"/>
                  </a:ext>
                </a:extLst>
              </a:tr>
              <a:tr h="1009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Učebnice a jiné metodické materiály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3</a:t>
                      </a: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20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46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8617746"/>
                  </a:ext>
                </a:extLst>
              </a:tr>
              <a:tr h="585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Konferenční sborník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20 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</a:rPr>
                        <a:t>48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9867640"/>
                  </a:ext>
                </a:extLst>
              </a:tr>
              <a:tr h="286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Konference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29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  30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19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103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999716"/>
                  </a:ext>
                </a:extLst>
              </a:tr>
              <a:tr h="286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Poster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14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1638301"/>
                  </a:ext>
                </a:extLst>
              </a:tr>
              <a:tr h="885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Workshop, konference uspořádání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31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857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46F377-DA2B-48F1-8782-2310EBF8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2827" y="2283907"/>
            <a:ext cx="2160803" cy="2480137"/>
          </a:xfrm>
          <a:solidFill>
            <a:srgbClr val="0070C0"/>
          </a:solidFill>
        </p:spPr>
        <p:txBody>
          <a:bodyPr anchor="t">
            <a:norm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Společné cíle – časopis,    </a:t>
            </a:r>
            <a:r>
              <a:rPr lang="cs-CZ" sz="2400" b="1" dirty="0" smtClean="0">
                <a:solidFill>
                  <a:schemeClr val="bg1"/>
                </a:solidFill>
              </a:rPr>
              <a:t/>
            </a:r>
            <a:br>
              <a:rPr lang="cs-CZ" sz="2400" b="1" dirty="0" smtClean="0">
                <a:solidFill>
                  <a:schemeClr val="bg1"/>
                </a:solidFill>
              </a:rPr>
            </a:br>
            <a:r>
              <a:rPr lang="cs-CZ" sz="2400" b="1" i="1" dirty="0" smtClean="0">
                <a:solidFill>
                  <a:schemeClr val="bg1"/>
                </a:solidFill>
              </a:rPr>
              <a:t>7 </a:t>
            </a:r>
            <a:r>
              <a:rPr lang="cs-CZ" sz="2400" b="1" i="1" dirty="0" err="1">
                <a:solidFill>
                  <a:schemeClr val="bg1"/>
                </a:solidFill>
              </a:rPr>
              <a:t>monotéma-tických</a:t>
            </a:r>
            <a:r>
              <a:rPr lang="cs-CZ" sz="2400" b="1" i="1" dirty="0">
                <a:solidFill>
                  <a:schemeClr val="bg1"/>
                </a:solidFill>
              </a:rPr>
              <a:t> čísel  </a:t>
            </a:r>
            <a:r>
              <a:rPr lang="cs-CZ" sz="2400" b="1" i="1" dirty="0" smtClean="0">
                <a:solidFill>
                  <a:schemeClr val="bg1"/>
                </a:solidFill>
              </a:rPr>
              <a:t/>
            </a:r>
            <a:br>
              <a:rPr lang="cs-CZ" sz="2400" b="1" i="1" dirty="0" smtClean="0">
                <a:solidFill>
                  <a:schemeClr val="bg1"/>
                </a:solidFill>
              </a:rPr>
            </a:br>
            <a:r>
              <a:rPr lang="cs-CZ" sz="2400" b="1" i="1" dirty="0" smtClean="0">
                <a:solidFill>
                  <a:schemeClr val="bg1"/>
                </a:solidFill>
              </a:rPr>
              <a:t>s </a:t>
            </a:r>
            <a:r>
              <a:rPr lang="cs-CZ" sz="2400" b="1" i="1" dirty="0">
                <a:solidFill>
                  <a:schemeClr val="bg1"/>
                </a:solidFill>
              </a:rPr>
              <a:t>různým pohledem na gramotnost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68362-F49C-408E-86B5-1DB5206F8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84" y="512759"/>
            <a:ext cx="10498669" cy="6597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		</a:t>
            </a:r>
            <a:r>
              <a:rPr lang="cs-CZ" b="1" dirty="0" smtClean="0">
                <a:solidFill>
                  <a:srgbClr val="0070C0"/>
                </a:solidFill>
              </a:rPr>
              <a:t>Časopis Gramotnost</a:t>
            </a:r>
            <a:r>
              <a:rPr lang="cs-CZ" b="1" dirty="0">
                <a:solidFill>
                  <a:srgbClr val="0070C0"/>
                </a:solidFill>
              </a:rPr>
              <a:t>, </a:t>
            </a:r>
            <a:r>
              <a:rPr lang="cs-CZ" b="1" dirty="0" err="1">
                <a:solidFill>
                  <a:srgbClr val="0070C0"/>
                </a:solidFill>
              </a:rPr>
              <a:t>pregramotnost</a:t>
            </a:r>
            <a:r>
              <a:rPr lang="cs-CZ" b="1" dirty="0">
                <a:solidFill>
                  <a:srgbClr val="0070C0"/>
                </a:solidFill>
              </a:rPr>
              <a:t> a vzdělávání 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800" b="1" dirty="0" smtClean="0"/>
              <a:t>ROČNÍK </a:t>
            </a:r>
            <a:r>
              <a:rPr lang="cs-CZ" sz="1800" b="1" dirty="0"/>
              <a:t>2017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/>
              <a:t>Počáteční Čtení: Čtu a stávám se čtenářem (cesty propojení výzkumu a praxe) </a:t>
            </a:r>
          </a:p>
          <a:p>
            <a:pPr marL="0" lvl="0" indent="0">
              <a:buNone/>
            </a:pPr>
            <a:r>
              <a:rPr lang="cs-CZ" sz="1800" dirty="0" err="1"/>
              <a:t>Special</a:t>
            </a:r>
            <a:r>
              <a:rPr lang="cs-CZ" sz="1800" dirty="0"/>
              <a:t> </a:t>
            </a:r>
            <a:r>
              <a:rPr lang="cs-CZ" sz="1800" dirty="0" err="1"/>
              <a:t>Issue</a:t>
            </a:r>
            <a:r>
              <a:rPr lang="cs-CZ" sz="1800" dirty="0"/>
              <a:t> call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abstracts</a:t>
            </a:r>
            <a:r>
              <a:rPr lang="cs-CZ" sz="1800" dirty="0"/>
              <a:t> “</a:t>
            </a:r>
            <a:r>
              <a:rPr lang="cs-CZ" sz="1800" dirty="0" err="1"/>
              <a:t>Relationship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Spoken</a:t>
            </a:r>
            <a:r>
              <a:rPr lang="cs-CZ" sz="1800" dirty="0"/>
              <a:t> </a:t>
            </a:r>
            <a:r>
              <a:rPr lang="cs-CZ" sz="1800" b="1" dirty="0" err="1"/>
              <a:t>Language</a:t>
            </a:r>
            <a:r>
              <a:rPr lang="cs-CZ" sz="1800" b="1" dirty="0"/>
              <a:t> </a:t>
            </a:r>
            <a:r>
              <a:rPr lang="cs-CZ" sz="1800" b="1" dirty="0" err="1"/>
              <a:t>Skills</a:t>
            </a:r>
            <a:r>
              <a:rPr lang="cs-CZ" sz="1800" b="1" dirty="0"/>
              <a:t> and  </a:t>
            </a:r>
            <a:r>
              <a:rPr lang="cs-CZ" sz="1800" b="1" dirty="0" err="1"/>
              <a:t>Literacy</a:t>
            </a:r>
            <a:r>
              <a:rPr lang="cs-CZ" sz="1800" b="1" dirty="0"/>
              <a:t> </a:t>
            </a:r>
            <a:r>
              <a:rPr lang="cs-CZ" sz="1800" b="1" dirty="0" err="1"/>
              <a:t>Acquisition</a:t>
            </a:r>
            <a:r>
              <a:rPr lang="cs-CZ" sz="1800" dirty="0"/>
              <a:t>”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b="1" dirty="0"/>
              <a:t>ROČNÍK 2018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/>
              <a:t>Rozvoj </a:t>
            </a:r>
            <a:r>
              <a:rPr lang="cs-CZ" sz="1800" b="1" dirty="0"/>
              <a:t>přírodovědné, matematické a informační gramotnosti </a:t>
            </a:r>
            <a:r>
              <a:rPr lang="cs-CZ" sz="1800" dirty="0"/>
              <a:t>v podmínkách současného školství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b="1" dirty="0"/>
              <a:t>ROČNÍK 2019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/>
              <a:t>Školní vzdělávání, rodinné vlivy a jejich vztah ke gramotnosti</a:t>
            </a:r>
          </a:p>
          <a:p>
            <a:pPr marL="0" lvl="0" indent="0">
              <a:buNone/>
            </a:pPr>
            <a:r>
              <a:rPr lang="cs-CZ" sz="1800" b="1" dirty="0"/>
              <a:t>Čtenářská, matematická a přírodovědná </a:t>
            </a:r>
            <a:r>
              <a:rPr lang="cs-CZ" sz="1800" dirty="0" err="1"/>
              <a:t>pregramotnost</a:t>
            </a:r>
            <a:r>
              <a:rPr lang="cs-CZ" sz="1800" dirty="0"/>
              <a:t> v předškolním vzdělávání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b="1" dirty="0"/>
              <a:t>ROČNÍK 2020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Literacy</a:t>
            </a:r>
            <a:r>
              <a:rPr lang="cs-CZ" sz="1800" dirty="0"/>
              <a:t>, </a:t>
            </a:r>
            <a:r>
              <a:rPr lang="cs-CZ" sz="1800" dirty="0" err="1"/>
              <a:t>Preliteracy</a:t>
            </a:r>
            <a:r>
              <a:rPr lang="cs-CZ" sz="1800" dirty="0"/>
              <a:t> and </a:t>
            </a:r>
            <a:r>
              <a:rPr lang="cs-CZ" sz="1800" dirty="0" err="1"/>
              <a:t>Education</a:t>
            </a:r>
            <a:r>
              <a:rPr lang="cs-CZ" sz="1800" dirty="0"/>
              <a:t> – development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b="1" dirty="0" err="1"/>
              <a:t>literacy</a:t>
            </a:r>
            <a:r>
              <a:rPr lang="cs-CZ" sz="1800" b="1" dirty="0"/>
              <a:t> in music </a:t>
            </a:r>
            <a:r>
              <a:rPr lang="cs-CZ" sz="1800" b="1" dirty="0" err="1"/>
              <a:t>education</a:t>
            </a:r>
            <a:r>
              <a:rPr lang="cs-CZ" sz="1800" b="1" dirty="0"/>
              <a:t> and </a:t>
            </a:r>
            <a:r>
              <a:rPr lang="cs-CZ" sz="1800" b="1" dirty="0" err="1"/>
              <a:t>visual</a:t>
            </a:r>
            <a:r>
              <a:rPr lang="cs-CZ" sz="1800" b="1" dirty="0"/>
              <a:t> </a:t>
            </a:r>
            <a:endParaRPr lang="cs-CZ" sz="1800" b="1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cs-CZ" sz="1800" b="1" dirty="0" err="1" smtClean="0"/>
              <a:t>culture</a:t>
            </a:r>
            <a:r>
              <a:rPr lang="cs-CZ" sz="1800" b="1" dirty="0" smtClean="0"/>
              <a:t> </a:t>
            </a:r>
            <a:r>
              <a:rPr lang="cs-CZ" sz="1800" dirty="0" err="1"/>
              <a:t>across</a:t>
            </a:r>
            <a:r>
              <a:rPr lang="cs-CZ" sz="1800" dirty="0"/>
              <a:t> </a:t>
            </a:r>
            <a:r>
              <a:rPr lang="cs-CZ" sz="1800" dirty="0" err="1"/>
              <a:t>all</a:t>
            </a:r>
            <a:r>
              <a:rPr lang="cs-CZ" sz="1800" dirty="0"/>
              <a:t> </a:t>
            </a:r>
            <a:r>
              <a:rPr lang="cs-CZ" sz="1800" dirty="0" err="1"/>
              <a:t>levels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education</a:t>
            </a:r>
            <a:endParaRPr lang="cs-CZ" sz="18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1800" b="1" dirty="0"/>
              <a:t>ROČNÍK 2021</a:t>
            </a:r>
            <a:endParaRPr lang="cs-CZ" sz="1800" dirty="0"/>
          </a:p>
          <a:p>
            <a:pPr marL="0" lvl="0" indent="0">
              <a:buNone/>
            </a:pPr>
            <a:r>
              <a:rPr lang="cs-CZ" sz="1800" b="1" dirty="0"/>
              <a:t>Tělesná </a:t>
            </a:r>
            <a:r>
              <a:rPr lang="cs-CZ" sz="1800" b="1" dirty="0" smtClean="0"/>
              <a:t>výchova</a:t>
            </a:r>
            <a:r>
              <a:rPr lang="cs-CZ" sz="1800" dirty="0" smtClean="0"/>
              <a:t>, gramotnost a vzdělávání </a:t>
            </a:r>
            <a:endParaRPr lang="cs-CZ" sz="1800" dirty="0"/>
          </a:p>
          <a:p>
            <a:endParaRPr lang="cs-CZ" sz="1800" dirty="0"/>
          </a:p>
          <a:p>
            <a:endParaRPr lang="cs-CZ" sz="13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9972DA-286A-4AE1-9F14-AEE98FDFED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251" y="288485"/>
            <a:ext cx="5683110" cy="314051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D93CB69-E4EC-48B6-BAE2-C2022FEB5541}"/>
              </a:ext>
            </a:extLst>
          </p:cNvPr>
          <p:cNvSpPr/>
          <p:nvPr/>
        </p:nvSpPr>
        <p:spPr>
          <a:xfrm>
            <a:off x="1355898" y="3585681"/>
            <a:ext cx="2538008" cy="207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bylo otištěno 81 textů z toho 61 studií,    11 zpráv, 8 recenzí a 1 diskuze. </a:t>
            </a:r>
          </a:p>
        </p:txBody>
      </p:sp>
      <p:pic>
        <p:nvPicPr>
          <p:cNvPr id="11" name="Zástupný obsah 3">
            <a:extLst>
              <a:ext uri="{FF2B5EF4-FFF2-40B4-BE49-F238E27FC236}">
                <a16:creationId xmlns:a16="http://schemas.microsoft.com/office/drawing/2014/main" id="{C9529656-1A1F-4FE8-B738-E16278F2661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165" y="2863603"/>
            <a:ext cx="4575763" cy="393648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916C117B-1070-4EB9-86EC-C669AC9BA59D}"/>
              </a:ext>
            </a:extLst>
          </p:cNvPr>
          <p:cNvSpPr/>
          <p:nvPr/>
        </p:nvSpPr>
        <p:spPr>
          <a:xfrm>
            <a:off x="6955700" y="541051"/>
            <a:ext cx="2164556" cy="2153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textů, z toho                  8 výzkumných studií,  4 přehledové studie,  1 teoretická studie,    1 empirická studie,   recenze, zprávy, diskuse.</a:t>
            </a:r>
          </a:p>
        </p:txBody>
      </p:sp>
    </p:spTree>
    <p:extLst>
      <p:ext uri="{BB962C8B-B14F-4D97-AF65-F5344CB8AC3E}">
        <p14:creationId xmlns:p14="http://schemas.microsoft.com/office/powerpoint/2010/main" val="4572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CE7890-6843-4FA9-A4ED-6AC8EEB7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11703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Společná </a:t>
            </a:r>
            <a:r>
              <a:rPr lang="cs-CZ" sz="3600" b="1" dirty="0"/>
              <a:t>aktivita – </a:t>
            </a:r>
            <a:r>
              <a:rPr lang="cs-CZ" sz="3600" b="1" dirty="0">
                <a:solidFill>
                  <a:srgbClr val="0070C0"/>
                </a:solidFill>
              </a:rPr>
              <a:t>konference Čtu a stávám se čtenářem 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E68F4-84FA-4331-9E46-76457FCE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2008 a 2020 (přesun do roku 2021) </a:t>
            </a:r>
          </a:p>
          <a:p>
            <a:pPr marL="0" indent="0">
              <a:buNone/>
            </a:pPr>
            <a:r>
              <a:rPr lang="cs-CZ" sz="2400" dirty="0"/>
              <a:t>Široké propojení vědy a výzkumu a aplikačních oblastí </a:t>
            </a:r>
          </a:p>
          <a:p>
            <a:pPr marL="0" indent="0">
              <a:buNone/>
            </a:pPr>
            <a:r>
              <a:rPr lang="cs-CZ" sz="2400" dirty="0"/>
              <a:t>Diseminace výsledků vědy </a:t>
            </a:r>
            <a:r>
              <a:rPr lang="cs-CZ" sz="2400" dirty="0" smtClean="0"/>
              <a:t>a výzkumu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Plenární zasedání </a:t>
            </a:r>
          </a:p>
          <a:p>
            <a:pPr marL="0" indent="0">
              <a:buNone/>
            </a:pPr>
            <a:r>
              <a:rPr lang="cs-CZ" sz="2400" dirty="0"/>
              <a:t>6 sekcí, 36 příspěvků</a:t>
            </a:r>
          </a:p>
          <a:p>
            <a:pPr marL="0" indent="0">
              <a:buNone/>
            </a:pPr>
            <a:r>
              <a:rPr lang="cs-CZ" sz="2400" dirty="0"/>
              <a:t>Kulatý stůl 100 let české (a slovenské) dětské literatury</a:t>
            </a:r>
          </a:p>
          <a:p>
            <a:pPr marL="0" indent="0">
              <a:buNone/>
            </a:pPr>
            <a:r>
              <a:rPr lang="cs-CZ" sz="2400" dirty="0"/>
              <a:t>Studentská sekce: Scénické čtení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CE7890-6843-4FA9-A4ED-6AC8EEB7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Záměry a cíle – čtenářská gramotnost (KPPP)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E68F4-84FA-4331-9E46-76457FCE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cs-CZ" sz="2500" dirty="0"/>
              <a:t>Didaktické aspekty gramotnosti</a:t>
            </a:r>
          </a:p>
          <a:p>
            <a:r>
              <a:rPr lang="cs-CZ" sz="2500" dirty="0"/>
              <a:t>Didaktické aspekty rozvoje čtenářské a písařské gramotnosti ve škole (včetně variability metodických přístupů) </a:t>
            </a:r>
          </a:p>
          <a:p>
            <a:r>
              <a:rPr lang="cs-CZ" sz="2500" dirty="0"/>
              <a:t>Zahraniční trendy v rozvoji čtenářské gramotnosti a </a:t>
            </a:r>
            <a:r>
              <a:rPr lang="cs-CZ" sz="2500" dirty="0" err="1"/>
              <a:t>pregramotnosti</a:t>
            </a:r>
            <a:r>
              <a:rPr lang="cs-CZ" sz="2500" dirty="0"/>
              <a:t> a jejich reflexe pro vzdělávání žáků předškolního a školního věku. </a:t>
            </a:r>
          </a:p>
          <a:p>
            <a:r>
              <a:rPr lang="cs-CZ" sz="2500" dirty="0"/>
              <a:t>Vztah metod výuky čtení/psaní na utváření počáteční gramotnosti žáka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CE7890-6843-4FA9-A4ED-6AC8EEB7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Naplnění cílů – čtenářská gramotnost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E68F4-84FA-4331-9E46-76457FCE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cs-CZ" sz="2000" dirty="0"/>
              <a:t>Výzkum distanční výuky v 1. roč ZŠ  (Wildová, </a:t>
            </a:r>
            <a:r>
              <a:rPr lang="cs-CZ" sz="2000" dirty="0" err="1"/>
              <a:t>Ronková</a:t>
            </a:r>
            <a:r>
              <a:rPr lang="cs-CZ" sz="2000" dirty="0"/>
              <a:t>)</a:t>
            </a:r>
          </a:p>
          <a:p>
            <a:r>
              <a:rPr lang="cs-CZ" sz="2000" dirty="0"/>
              <a:t>Výzkum rozvoje počáteční gramotnosti u nadaných žáků (L. Zemanová)</a:t>
            </a:r>
          </a:p>
          <a:p>
            <a:r>
              <a:rPr lang="cs-CZ" sz="2000" dirty="0"/>
              <a:t>Zahájení výzkumu Rozvoj počáteční gramotnosti u žáků ve znevýhodněném prostředí (přesah do </a:t>
            </a:r>
            <a:r>
              <a:rPr lang="cs-CZ" sz="2000" dirty="0" err="1"/>
              <a:t>Cooperatia</a:t>
            </a:r>
            <a:r>
              <a:rPr lang="cs-CZ" sz="2000" dirty="0"/>
              <a:t>)</a:t>
            </a:r>
          </a:p>
          <a:p>
            <a:r>
              <a:rPr lang="cs-CZ" sz="2000" dirty="0"/>
              <a:t>Zahájení </a:t>
            </a:r>
            <a:r>
              <a:rPr lang="cs-CZ" sz="2000" dirty="0" err="1"/>
              <a:t>mezin</a:t>
            </a:r>
            <a:r>
              <a:rPr lang="cs-CZ" sz="2000" dirty="0"/>
              <a:t>. výzkumu Možnosti a limity distančního vzdělávání při rozvoji počáteční gramotnosti (přesah do </a:t>
            </a:r>
            <a:r>
              <a:rPr lang="cs-CZ" sz="2000" dirty="0" err="1"/>
              <a:t>Cooperatia</a:t>
            </a:r>
            <a:r>
              <a:rPr lang="cs-CZ" sz="2000" dirty="0"/>
              <a:t>)</a:t>
            </a:r>
          </a:p>
          <a:p>
            <a:r>
              <a:rPr lang="cs-CZ" sz="2000" dirty="0"/>
              <a:t>Zahájení  mezinárodního výzkumu - Vzdělávání učitelů distančně </a:t>
            </a:r>
            <a:r>
              <a:rPr lang="cs-CZ" sz="2000" dirty="0" smtClean="0"/>
              <a:t>(</a:t>
            </a:r>
            <a:r>
              <a:rPr lang="cs-CZ" sz="2000" dirty="0"/>
              <a:t>opět přesah do </a:t>
            </a:r>
            <a:r>
              <a:rPr lang="cs-CZ" sz="2000" dirty="0" err="1"/>
              <a:t>Cooperatia</a:t>
            </a:r>
            <a:r>
              <a:rPr lang="cs-CZ" sz="2000" dirty="0"/>
              <a:t>)</a:t>
            </a:r>
          </a:p>
          <a:p>
            <a:r>
              <a:rPr lang="cs-CZ" sz="2000" dirty="0"/>
              <a:t>E </a:t>
            </a:r>
            <a:r>
              <a:rPr lang="cs-CZ" sz="2000" dirty="0" err="1"/>
              <a:t>Book</a:t>
            </a:r>
            <a:r>
              <a:rPr lang="cs-CZ" sz="2000" dirty="0"/>
              <a:t> (Rozvoj počáteční čtenářské gramotnosti  (Wildová, </a:t>
            </a:r>
            <a:r>
              <a:rPr lang="cs-CZ" sz="2000" dirty="0" err="1"/>
              <a:t>Ronková</a:t>
            </a:r>
            <a:r>
              <a:rPr lang="cs-CZ" sz="2000" dirty="0"/>
              <a:t>, Koželuhová, </a:t>
            </a:r>
            <a:r>
              <a:rPr lang="cs-CZ" sz="2000" dirty="0" err="1" smtClean="0"/>
              <a:t>Maňourová</a:t>
            </a:r>
            <a:r>
              <a:rPr lang="cs-CZ" sz="2000" dirty="0"/>
              <a:t>, Zemanová ,...)</a:t>
            </a:r>
          </a:p>
          <a:p>
            <a:r>
              <a:rPr lang="cs-CZ" sz="2000" dirty="0" err="1"/>
              <a:t>Monočíslo</a:t>
            </a:r>
            <a:r>
              <a:rPr lang="cs-CZ" sz="2000" dirty="0"/>
              <a:t> v AJ - Pedagogika (redakce Wildová, Stará)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CE7890-6843-4FA9-A4ED-6AC8EEB7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28" y="2225039"/>
            <a:ext cx="2592892" cy="309541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Záměry a cíle – čtenářská gramotnost - </a:t>
            </a:r>
            <a:r>
              <a:rPr lang="cs-CZ" sz="3600" b="1" dirty="0" err="1">
                <a:solidFill>
                  <a:schemeClr val="bg1"/>
                </a:solidFill>
              </a:rPr>
              <a:t>KPSy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E68F4-84FA-4331-9E46-76457FCE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5933" y="643467"/>
            <a:ext cx="7777915" cy="5571065"/>
          </a:xfrm>
        </p:spPr>
        <p:txBody>
          <a:bodyPr anchor="ctr">
            <a:normAutofit/>
          </a:bodyPr>
          <a:lstStyle/>
          <a:p>
            <a:r>
              <a:rPr lang="cs-CZ" sz="2200" dirty="0"/>
              <a:t>Psychologické a psycholingvistické aspekty gramotnosti</a:t>
            </a:r>
          </a:p>
          <a:p>
            <a:r>
              <a:rPr lang="cs-CZ" sz="2200" dirty="0"/>
              <a:t>Prekoncepty psaní a čtení. </a:t>
            </a:r>
            <a:endParaRPr lang="cs-CZ" sz="2200" dirty="0" smtClean="0"/>
          </a:p>
          <a:p>
            <a:r>
              <a:rPr lang="cs-CZ" sz="2200" dirty="0" smtClean="0"/>
              <a:t>Vývojové </a:t>
            </a:r>
            <a:r>
              <a:rPr lang="cs-CZ" sz="2200" dirty="0"/>
              <a:t>aspekty čtenářské gramotnosti. Vývoj písařských a pisatelských dovedností. </a:t>
            </a:r>
          </a:p>
          <a:p>
            <a:r>
              <a:rPr lang="cs-CZ" sz="2200" dirty="0"/>
              <a:t>Porozumění čtenému, čtenářské strategie. </a:t>
            </a:r>
          </a:p>
          <a:p>
            <a:r>
              <a:rPr lang="cs-CZ" sz="2200" dirty="0"/>
              <a:t>Čtenářská gramotnost a výuka cizích jazyků. </a:t>
            </a:r>
          </a:p>
          <a:p>
            <a:r>
              <a:rPr lang="cs-CZ" sz="2200" dirty="0"/>
              <a:t>Tvorba diagnostických nástrojů a intervenčních programů v oblasti rozvíjející se gramotnosti </a:t>
            </a:r>
            <a:r>
              <a:rPr lang="cs-CZ" sz="2200" dirty="0" smtClean="0"/>
              <a:t>(řešen </a:t>
            </a:r>
            <a:r>
              <a:rPr lang="cs-CZ" sz="2200" dirty="0"/>
              <a:t>TAČR, ve spolupráci s dalšími odborníky z jiných kateder). </a:t>
            </a:r>
          </a:p>
          <a:p>
            <a:r>
              <a:rPr lang="cs-CZ" sz="2200" dirty="0"/>
              <a:t>Zhodnocení předchozích longitudinálních výzkumů pro tvorbu monografií.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CE7890-6843-4FA9-A4ED-6AC8EEB7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507" y="15194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Naplnění cílů – čtenářská gramotnost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E68F4-84FA-4331-9E46-76457FCE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05" y="1251597"/>
            <a:ext cx="10905066" cy="4531872"/>
          </a:xfrm>
        </p:spPr>
        <p:txBody>
          <a:bodyPr>
            <a:noAutofit/>
          </a:bodyPr>
          <a:lstStyle/>
          <a:p>
            <a:r>
              <a:rPr lang="cs-CZ" sz="2200" b="1" dirty="0"/>
              <a:t>Výzkum a dokončení testové baterie (2018-2021) – dokončení testové baterie </a:t>
            </a:r>
            <a:r>
              <a:rPr lang="cs-CZ" sz="2200" b="1" dirty="0">
                <a:solidFill>
                  <a:srgbClr val="0070C0"/>
                </a:solidFill>
              </a:rPr>
              <a:t>Klíčové </a:t>
            </a:r>
            <a:r>
              <a:rPr lang="cs-CZ" sz="2200" b="1" dirty="0" err="1">
                <a:solidFill>
                  <a:srgbClr val="0070C0"/>
                </a:solidFill>
              </a:rPr>
              <a:t>gramotnostní</a:t>
            </a:r>
            <a:r>
              <a:rPr lang="cs-CZ" sz="2200" b="1" dirty="0">
                <a:solidFill>
                  <a:srgbClr val="0070C0"/>
                </a:solidFill>
              </a:rPr>
              <a:t> dovednosti u žáků ml. školního věku </a:t>
            </a:r>
            <a:r>
              <a:rPr lang="cs-CZ" sz="2200" b="1" dirty="0"/>
              <a:t>(psycholingvistický, </a:t>
            </a:r>
            <a:r>
              <a:rPr lang="cs-CZ" sz="2200" b="1" dirty="0" err="1"/>
              <a:t>psychodidaktický</a:t>
            </a:r>
            <a:r>
              <a:rPr lang="cs-CZ" sz="2200" b="1" dirty="0"/>
              <a:t> a didaktický aspekt) pro školská poradenská zařízení a školní poradenská pracoviště (tým plus pracovníci KPPP a KČJ)</a:t>
            </a:r>
          </a:p>
          <a:p>
            <a:r>
              <a:rPr lang="cs-CZ" sz="2200" b="1" dirty="0">
                <a:solidFill>
                  <a:srgbClr val="0070C0"/>
                </a:solidFill>
              </a:rPr>
              <a:t>Výzkum písařských a pisatelských dovedností (články, monografie Kučerová, Kucharská)</a:t>
            </a:r>
          </a:p>
          <a:p>
            <a:r>
              <a:rPr lang="cs-CZ" sz="2200" b="1" dirty="0">
                <a:solidFill>
                  <a:srgbClr val="0070C0"/>
                </a:solidFill>
              </a:rPr>
              <a:t>Výzkum produktivního psaní (články, projekt, Karasová, Kucharská, Kučerová) </a:t>
            </a:r>
          </a:p>
          <a:p>
            <a:r>
              <a:rPr lang="cs-CZ" sz="2200" b="1" dirty="0">
                <a:solidFill>
                  <a:srgbClr val="0070C0"/>
                </a:solidFill>
              </a:rPr>
              <a:t>Výzkum aspektů gramotnost a žáci s SVP (články, monografie, Mrázková, </a:t>
            </a:r>
            <a:r>
              <a:rPr lang="cs-CZ" sz="2200" b="1" dirty="0" err="1">
                <a:solidFill>
                  <a:srgbClr val="0070C0"/>
                </a:solidFill>
              </a:rPr>
              <a:t>Presslerová</a:t>
            </a:r>
            <a:r>
              <a:rPr lang="cs-CZ" sz="2200" b="1" dirty="0">
                <a:solidFill>
                  <a:srgbClr val="0070C0"/>
                </a:solidFill>
              </a:rPr>
              <a:t>) </a:t>
            </a:r>
          </a:p>
          <a:p>
            <a:r>
              <a:rPr lang="cs-CZ" sz="2200" b="1" dirty="0">
                <a:solidFill>
                  <a:srgbClr val="0070C0"/>
                </a:solidFill>
              </a:rPr>
              <a:t>Výzkum verbální produkce žáků s dysfázií (články, Seidlová Málková, Větrovská)</a:t>
            </a:r>
          </a:p>
          <a:p>
            <a:r>
              <a:rPr lang="cs-CZ" sz="2200" b="1" dirty="0">
                <a:solidFill>
                  <a:srgbClr val="0070C0"/>
                </a:solidFill>
              </a:rPr>
              <a:t>Intervenční programy pro podporo rozvoje čtenářské gramotnosti (Seidlová Málková, Šedinová)</a:t>
            </a:r>
          </a:p>
          <a:p>
            <a:r>
              <a:rPr lang="cs-CZ" sz="2200" b="1" dirty="0">
                <a:solidFill>
                  <a:srgbClr val="0070C0"/>
                </a:solidFill>
              </a:rPr>
              <a:t>Výzkum kognitivních aspektů při vzniku dyskalkulie (Špačková, Pražáková, Kucharská)</a:t>
            </a:r>
          </a:p>
          <a:p>
            <a:r>
              <a:rPr lang="cs-CZ" sz="2200" b="1" dirty="0">
                <a:solidFill>
                  <a:srgbClr val="0070C0"/>
                </a:solidFill>
              </a:rPr>
              <a:t>Výzkum porozumění u žáků s PAS (</a:t>
            </a:r>
            <a:r>
              <a:rPr lang="cs-CZ" sz="2200" b="1" dirty="0" err="1">
                <a:solidFill>
                  <a:srgbClr val="0070C0"/>
                </a:solidFill>
              </a:rPr>
              <a:t>Sotáková</a:t>
            </a:r>
            <a:r>
              <a:rPr lang="cs-CZ" sz="2200" b="1" dirty="0">
                <a:solidFill>
                  <a:srgbClr val="0070C0"/>
                </a:solidFill>
              </a:rPr>
              <a:t>)</a:t>
            </a:r>
          </a:p>
          <a:p>
            <a:r>
              <a:rPr lang="cs-CZ" sz="2200" b="1" dirty="0">
                <a:solidFill>
                  <a:srgbClr val="0070C0"/>
                </a:solidFill>
              </a:rPr>
              <a:t>Didaktické aspekty rozvoje </a:t>
            </a:r>
            <a:r>
              <a:rPr lang="cs-CZ" sz="2200" b="1" dirty="0" err="1">
                <a:solidFill>
                  <a:srgbClr val="0070C0"/>
                </a:solidFill>
              </a:rPr>
              <a:t>gramotnostních</a:t>
            </a:r>
            <a:r>
              <a:rPr lang="cs-CZ" sz="2200" b="1" dirty="0">
                <a:solidFill>
                  <a:srgbClr val="0070C0"/>
                </a:solidFill>
              </a:rPr>
              <a:t> obtíží (OP VVV Špačková, </a:t>
            </a:r>
            <a:r>
              <a:rPr lang="cs-CZ" sz="2200" b="1" dirty="0" err="1">
                <a:solidFill>
                  <a:srgbClr val="0070C0"/>
                </a:solidFill>
              </a:rPr>
              <a:t>Laufková</a:t>
            </a:r>
            <a:r>
              <a:rPr lang="cs-CZ" sz="2200" b="1" dirty="0">
                <a:solidFill>
                  <a:srgbClr val="0070C0"/>
                </a:solidFill>
              </a:rPr>
              <a:t>, Kucharská)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CE7890-6843-4FA9-A4ED-6AC8EEB7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99" y="1625600"/>
            <a:ext cx="2549077" cy="293624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Záměry a cíle – vizuální gramotnost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E68F4-84FA-4331-9E46-76457FCE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345" y="182668"/>
            <a:ext cx="7297856" cy="649266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b="1" dirty="0"/>
              <a:t>Záměry: </a:t>
            </a:r>
            <a:r>
              <a:rPr lang="cs-CZ" sz="2000" dirty="0"/>
              <a:t>Badatelská skupina vydefinovala záměr studovat propojení tří základních domén: </a:t>
            </a:r>
            <a:endParaRPr lang="cs-CZ" sz="2000" dirty="0" smtClean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cs-CZ" sz="2000" dirty="0" smtClean="0"/>
              <a:t>funkční </a:t>
            </a:r>
            <a:r>
              <a:rPr lang="cs-CZ" sz="2000" dirty="0"/>
              <a:t>vizuální gramotnost a její funkce ve společnosti,  </a:t>
            </a:r>
            <a:endParaRPr lang="cs-CZ" sz="2000" dirty="0" smtClean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cs-CZ" sz="2000" dirty="0" smtClean="0"/>
              <a:t>výtvarné </a:t>
            </a:r>
            <a:r>
              <a:rPr lang="cs-CZ" sz="2000" dirty="0"/>
              <a:t>umění v jeho aktuálních projevech a formách </a:t>
            </a:r>
            <a:endParaRPr lang="cs-CZ" sz="2000" dirty="0" smtClean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cs-CZ" sz="2000" dirty="0" smtClean="0"/>
              <a:t>3</a:t>
            </a:r>
            <a:r>
              <a:rPr lang="cs-CZ" sz="2000" dirty="0"/>
              <a:t>. implikace domén 1 a 2 pro tvůrčí didaktické transformace a návrhy vzdělávacích modelů 4. interdisciplinární propojení s oblastí HV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b="1" dirty="0" smtClean="0"/>
              <a:t>Cíle</a:t>
            </a:r>
            <a:r>
              <a:rPr lang="cs-CZ" sz="2000" b="1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Charakterizovat </a:t>
            </a:r>
            <a:r>
              <a:rPr lang="cs-CZ" sz="2000" dirty="0"/>
              <a:t>a aktualizovat pojem "funkční vizuální gramotnost"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Spolupracovat </a:t>
            </a:r>
            <a:r>
              <a:rPr lang="cs-CZ" sz="2000" dirty="0"/>
              <a:t>s mezinárodní badatelskou skupinou a hnutím </a:t>
            </a:r>
            <a:r>
              <a:rPr lang="cs-CZ" sz="2000" dirty="0" err="1"/>
              <a:t>Visual</a:t>
            </a:r>
            <a:r>
              <a:rPr lang="cs-CZ" sz="2000" dirty="0"/>
              <a:t> </a:t>
            </a:r>
            <a:r>
              <a:rPr lang="cs-CZ" sz="2000" dirty="0" err="1"/>
              <a:t>Literacy</a:t>
            </a:r>
            <a:r>
              <a:rPr lang="cs-CZ" sz="2000" dirty="0"/>
              <a:t> v Evropě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Integrovat </a:t>
            </a:r>
            <a:r>
              <a:rPr lang="cs-CZ" sz="2000" dirty="0"/>
              <a:t>uměleckou tvorbu do procesu didaktických intervencí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Zapracovat </a:t>
            </a:r>
            <a:r>
              <a:rPr lang="cs-CZ" sz="2000" dirty="0"/>
              <a:t>tento přístup do nových akreditací a do revizí RVP ZŠ, Oblast Umění a kultura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 smtClean="0"/>
              <a:t>Publikovat </a:t>
            </a:r>
            <a:r>
              <a:rPr lang="cs-CZ" sz="2000" dirty="0"/>
              <a:t>výzkumná zjištění</a:t>
            </a:r>
            <a:endParaRPr lang="cs-CZ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CE7890-6843-4FA9-A4ED-6AC8EEB7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504" y="558417"/>
            <a:ext cx="3013976" cy="270662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Naplnění cílů – vizuální gramotnost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E68F4-84FA-4331-9E46-76457FCE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881" y="0"/>
            <a:ext cx="7478651" cy="6593840"/>
          </a:xfrm>
          <a:noFill/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1800" dirty="0"/>
              <a:t>Cíle 1 - 5 byly splněny. Pracovní tým PROGRESU KVV se stal členem mezinárodního </a:t>
            </a:r>
            <a:r>
              <a:rPr lang="cs-CZ" sz="1800" dirty="0" err="1"/>
              <a:t>think</a:t>
            </a:r>
            <a:r>
              <a:rPr lang="cs-CZ" sz="1800" dirty="0"/>
              <a:t> tanku a sítě pro vizuální gramotnost </a:t>
            </a:r>
            <a:r>
              <a:rPr lang="cs-CZ" sz="1800" dirty="0" err="1"/>
              <a:t>ENViL</a:t>
            </a:r>
            <a:r>
              <a:rPr lang="cs-CZ" sz="1800" dirty="0"/>
              <a:t>. Stěžejní stati zahraničních iniciátorů VL vyjdou v časopisu Gramotnost  a </a:t>
            </a:r>
            <a:r>
              <a:rPr lang="cs-CZ" sz="1800" dirty="0" err="1"/>
              <a:t>pregramotnost</a:t>
            </a:r>
            <a:r>
              <a:rPr lang="cs-CZ" sz="1800" dirty="0"/>
              <a:t>, anglická verze č. 3, 2020. Autoři článků (Mnichov, Lovaň, Amsterdam a Budapešť) rovněž plánují vystoupit na konferenci </a:t>
            </a:r>
            <a:r>
              <a:rPr lang="cs-CZ" sz="1800" dirty="0" err="1"/>
              <a:t>PROGRESu</a:t>
            </a:r>
            <a:r>
              <a:rPr lang="cs-CZ" sz="1800" dirty="0"/>
              <a:t> na podzim 2021. Pojetí termínu VL z české perspektivy bylo publikováno v mezinárodním časopisu International </a:t>
            </a:r>
            <a:r>
              <a:rPr lang="cs-CZ" sz="1800" dirty="0" err="1"/>
              <a:t>Journal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Education</a:t>
            </a:r>
            <a:r>
              <a:rPr lang="cs-CZ" sz="1800" dirty="0"/>
              <a:t> </a:t>
            </a:r>
            <a:r>
              <a:rPr lang="cs-CZ" sz="1800" dirty="0" err="1"/>
              <a:t>Through</a:t>
            </a:r>
            <a:r>
              <a:rPr lang="cs-CZ" sz="1800" dirty="0"/>
              <a:t> Art.</a:t>
            </a:r>
          </a:p>
          <a:p>
            <a:pPr>
              <a:spcBef>
                <a:spcPts val="1200"/>
              </a:spcBef>
            </a:pPr>
            <a:r>
              <a:rPr lang="cs-CZ" sz="1800" dirty="0"/>
              <a:t>Umělecká tvorba/dílo ve vývoji a didaktické portfolio se staly součástí nových akreditací studijních programů KVV. Inovace: zcela nové požadavky na kolaborativní a týmovou práci studentů. Propojení živého umění a didaktiky přinesl následnou spolupráci v mezinárodním konsorciu a řešitelském týmu projektu Horizon202O AMASS. </a:t>
            </a:r>
          </a:p>
          <a:p>
            <a:pPr>
              <a:spcBef>
                <a:spcPts val="1200"/>
              </a:spcBef>
            </a:pPr>
            <a:r>
              <a:rPr lang="cs-CZ" sz="1800" dirty="0"/>
              <a:t>Publikace a početné výstavy realizovány. Mezioborová publikace autorů Bláha-</a:t>
            </a:r>
            <a:r>
              <a:rPr lang="cs-CZ" sz="1800" dirty="0" err="1"/>
              <a:t>Fulka</a:t>
            </a:r>
            <a:r>
              <a:rPr lang="cs-CZ" sz="1800" dirty="0"/>
              <a:t> (FHS) je před dokončením. Týmový projekt NEZAPOMENEME (téma </a:t>
            </a:r>
            <a:r>
              <a:rPr lang="cs-CZ" sz="1800" dirty="0" err="1"/>
              <a:t>šoa</a:t>
            </a:r>
            <a:r>
              <a:rPr lang="cs-CZ" sz="1800" dirty="0"/>
              <a:t>) s vazbou na výtvarné vzdělávání v regionálním školství získal Cenu Miloslava Petruska za rok 2021.</a:t>
            </a:r>
          </a:p>
          <a:p>
            <a:pPr>
              <a:spcBef>
                <a:spcPts val="1200"/>
              </a:spcBef>
            </a:pPr>
            <a:r>
              <a:rPr lang="cs-CZ" sz="1800" dirty="0"/>
              <a:t>Neúspěch: Nepodařilo se ovlivnit výslednou dikci revize RVP oblast Umění a kultura směrem k inovacím </a:t>
            </a:r>
            <a:r>
              <a:rPr lang="cs-CZ" sz="1800" dirty="0" err="1"/>
              <a:t>předměru</a:t>
            </a:r>
            <a:r>
              <a:rPr lang="cs-CZ" sz="1800" dirty="0"/>
              <a:t> VV ve školách. Ze strany MŠMT došlo k neodborným zásahům do textu RVP pro ZŠ. Skupina řešitelek zpracovala veřejný protestní dopis a analýza redukce kurikula bude publikována.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099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BE2AB3-A7A6-46A6-9428-D5A12D51D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71" y="5325291"/>
            <a:ext cx="2428509" cy="679269"/>
          </a:xfrm>
          <a:solidFill>
            <a:srgbClr val="0070C0"/>
          </a:solidFill>
        </p:spPr>
        <p:txBody>
          <a:bodyPr anchor="t"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Program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CD6EAD-EFBD-41C9-B31D-8C6EAE529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4240" y="1698170"/>
            <a:ext cx="8104293" cy="4516361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/>
              <a:t>Aktuální informace - </a:t>
            </a:r>
            <a:r>
              <a:rPr lang="cs-CZ" sz="3200" b="1" dirty="0" smtClean="0"/>
              <a:t>R</a:t>
            </a:r>
            <a:r>
              <a:rPr lang="cs-CZ" sz="3200" b="1" dirty="0"/>
              <a:t>. Wildová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/>
              <a:t>Informace </a:t>
            </a:r>
            <a:r>
              <a:rPr lang="cs-CZ" sz="3200" b="1" dirty="0" err="1"/>
              <a:t>subkoordinátorů</a:t>
            </a:r>
            <a:r>
              <a:rPr lang="cs-CZ" sz="3200" b="1" dirty="0"/>
              <a:t> o skutečném splnění plánovaných výstupů za celé období Progresu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/>
              <a:t>Závěrečná konference Progres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/>
              <a:t>Různé</a:t>
            </a:r>
          </a:p>
          <a:p>
            <a:endParaRPr lang="cs-CZ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6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A16D1-C669-4869-B9A0-A6B19C98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482711"/>
            <a:ext cx="10515600" cy="76999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Hudební gramotnost – záměry a plnění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1AC2D-03E8-405D-91F7-61CCB045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359"/>
            <a:ext cx="10515600" cy="51501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000" b="1" dirty="0"/>
              <a:t>Zejména inovativní učební texty v soudobých formách, tedy tištěné a i elektronické. Důraz na interaktivitu. </a:t>
            </a:r>
          </a:p>
          <a:p>
            <a:r>
              <a:rPr lang="cs-CZ" dirty="0"/>
              <a:t>Nedělka, M. Hudební formy. Praha : Univerzita Karlova, Pedagogická fakulta, 2017. </a:t>
            </a:r>
          </a:p>
          <a:p>
            <a:pPr marL="182563" indent="0">
              <a:buNone/>
            </a:pPr>
            <a:r>
              <a:rPr lang="cs-CZ" dirty="0"/>
              <a:t> ISBN 978-80-88176-13-8. Dostupné z: </a:t>
            </a:r>
            <a:r>
              <a:rPr lang="cs-CZ" u="sng" dirty="0">
                <a:hlinkClick r:id="rId2"/>
              </a:rPr>
              <a:t>https://ecuni.publi.cz/?</a:t>
            </a:r>
            <a:r>
              <a:rPr lang="cs-CZ" u="sng" dirty="0" err="1">
                <a:hlinkClick r:id="rId2"/>
              </a:rPr>
              <a:t>book</a:t>
            </a:r>
            <a:r>
              <a:rPr lang="cs-CZ" u="sng" dirty="0">
                <a:hlinkClick r:id="rId2"/>
              </a:rPr>
              <a:t>=512-hudebni-formy</a:t>
            </a:r>
            <a:r>
              <a:rPr lang="cs-CZ" dirty="0"/>
              <a:t>.</a:t>
            </a:r>
          </a:p>
          <a:p>
            <a:r>
              <a:rPr lang="cs-CZ" dirty="0"/>
              <a:t>Nedělka, M. Česká hudba poslechem. Praha : Univerzita Karlova, Pedagogická fakulta, 2018. </a:t>
            </a:r>
          </a:p>
          <a:p>
            <a:pPr marL="263525" indent="0">
              <a:buNone/>
            </a:pPr>
            <a:r>
              <a:rPr lang="cs-CZ" dirty="0"/>
              <a:t>ISBN 978-80-7603-003-9. Dostupné z </a:t>
            </a:r>
            <a:r>
              <a:rPr lang="cs-CZ" u="sng" dirty="0">
                <a:hlinkClick r:id="rId3"/>
              </a:rPr>
              <a:t>https://ecuni.publi.cz/?book=558-ceska-hudba-poslechem</a:t>
            </a:r>
            <a:r>
              <a:rPr lang="cs-CZ" dirty="0"/>
              <a:t> </a:t>
            </a:r>
          </a:p>
          <a:p>
            <a:r>
              <a:rPr lang="cs-CZ" dirty="0"/>
              <a:t>Nedělka, M. (2020). Co nás učí písničky (e-</a:t>
            </a:r>
            <a:r>
              <a:rPr lang="cs-CZ" dirty="0" err="1"/>
              <a:t>book</a:t>
            </a:r>
            <a:r>
              <a:rPr lang="cs-CZ" dirty="0"/>
              <a:t> pro 5. třídu ZŠ, rozpracováno pro pilotní projekt MŠMT). </a:t>
            </a:r>
            <a:r>
              <a:rPr lang="cs-CZ" dirty="0" err="1"/>
              <a:t>Info</a:t>
            </a:r>
            <a:r>
              <a:rPr lang="cs-CZ" dirty="0"/>
              <a:t>: </a:t>
            </a:r>
            <a:r>
              <a:rPr lang="cs-CZ" u="sng" dirty="0">
                <a:hlinkClick r:id="rId4"/>
              </a:rPr>
              <a:t>https://sdv2.futurebooks.cz/</a:t>
            </a:r>
            <a:endParaRPr lang="cs-CZ" dirty="0"/>
          </a:p>
          <a:p>
            <a:r>
              <a:rPr lang="cs-CZ" dirty="0" err="1"/>
              <a:t>Selčanová</a:t>
            </a:r>
            <a:r>
              <a:rPr lang="cs-CZ" dirty="0"/>
              <a:t>, Z. (2020). Co nás učí písničky (e-</a:t>
            </a:r>
            <a:r>
              <a:rPr lang="cs-CZ" dirty="0" err="1"/>
              <a:t>book</a:t>
            </a:r>
            <a:r>
              <a:rPr lang="cs-CZ" dirty="0"/>
              <a:t> pro 6. třídu ZŠ, rozpracováno pro pilotní projekt MŠMT). </a:t>
            </a:r>
            <a:r>
              <a:rPr lang="cs-CZ" dirty="0" err="1"/>
              <a:t>Info</a:t>
            </a:r>
            <a:r>
              <a:rPr lang="cs-CZ" dirty="0"/>
              <a:t>: </a:t>
            </a:r>
            <a:r>
              <a:rPr lang="cs-CZ" u="sng" dirty="0">
                <a:hlinkClick r:id="rId4"/>
              </a:rPr>
              <a:t>https://sdv2.futurebooks.cz/</a:t>
            </a:r>
            <a:endParaRPr lang="cs-CZ" dirty="0"/>
          </a:p>
          <a:p>
            <a:r>
              <a:rPr lang="cs-CZ" dirty="0"/>
              <a:t> Šašinková, E. (2020). Hudební výchova pro malé muzikanty – Hudební základy 1. Praha: Czech Music </a:t>
            </a:r>
            <a:r>
              <a:rPr lang="cs-CZ" dirty="0" err="1"/>
              <a:t>Edition</a:t>
            </a:r>
            <a:r>
              <a:rPr lang="cs-CZ" dirty="0"/>
              <a:t>. ISBN 978-80-907578-1-3.</a:t>
            </a:r>
          </a:p>
          <a:p>
            <a:r>
              <a:rPr lang="cs-CZ" dirty="0"/>
              <a:t>Šašinková, E. (2020) Hudební nástroje pro malé muzikanty – Hudební základy 2. </a:t>
            </a:r>
            <a:r>
              <a:rPr lang="en-US" dirty="0"/>
              <a:t>Praha: Czech Music Edition. ISBN 978-80-907578-0.</a:t>
            </a:r>
            <a:endParaRPr lang="cs-CZ" dirty="0"/>
          </a:p>
          <a:p>
            <a:r>
              <a:rPr lang="cs-CZ" dirty="0"/>
              <a:t>Šašinková, E. (2020). Hudební nauka Klíček 2. Praha: MgA. Eva Šašinková. ISBN 978-80-907578-2-0.</a:t>
            </a:r>
          </a:p>
          <a:p>
            <a:r>
              <a:rPr lang="cs-CZ" dirty="0"/>
              <a:t>Šašinková, E. (2020). Hudební nauka Klíček 3. Praha: MgA. Eva Šašinková. ISBN 978-80-907578-3-7.</a:t>
            </a:r>
          </a:p>
          <a:p>
            <a:r>
              <a:rPr lang="cs-CZ" dirty="0"/>
              <a:t>Šašinková, E. (2020). Základy hry na kontrabas – Jiří Hudec – metodika s fotodokumentací. </a:t>
            </a:r>
            <a:r>
              <a:rPr lang="en-US" dirty="0"/>
              <a:t>Praha: Czech Music Edition. ISBN </a:t>
            </a:r>
            <a:r>
              <a:rPr lang="cs-CZ" dirty="0"/>
              <a:t>978-80-907578-4-4.</a:t>
            </a:r>
          </a:p>
        </p:txBody>
      </p:sp>
      <p:pic>
        <p:nvPicPr>
          <p:cNvPr id="4" name="Obrázek 3" descr="Hudební výchova pro malé muzikanty - Eva Šašinková">
            <a:hlinkClick r:id="rId5" tooltip="&quot;Hudební výchova pro malé muzikanty - Eva Šašinková&quot;"/>
            <a:extLst>
              <a:ext uri="{FF2B5EF4-FFF2-40B4-BE49-F238E27FC236}">
                <a16:creationId xmlns:a16="http://schemas.microsoft.com/office/drawing/2014/main" id="{149C7EED-0600-4A47-AC47-1335A96661B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282" y="60850"/>
            <a:ext cx="1955317" cy="2863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2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8D4CA-8DB7-4CBD-A5F4-D2740FA3E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238"/>
            <a:ext cx="10515600" cy="5831523"/>
          </a:xfrm>
        </p:spPr>
        <p:txBody>
          <a:bodyPr/>
          <a:lstStyle/>
          <a:p>
            <a:pPr marL="2154238" indent="0">
              <a:buNone/>
            </a:pPr>
            <a:r>
              <a:rPr lang="cs-CZ" dirty="0"/>
              <a:t>Taylor, D., </a:t>
            </a:r>
            <a:r>
              <a:rPr lang="cs-CZ" sz="2400" dirty="0" err="1"/>
              <a:t>Küfhaberová</a:t>
            </a:r>
            <a:r>
              <a:rPr lang="cs-CZ" sz="2400" dirty="0"/>
              <a:t>, B., </a:t>
            </a:r>
            <a:r>
              <a:rPr lang="cs-CZ" sz="2400" b="1" dirty="0"/>
              <a:t>Jiřičková, J</a:t>
            </a:r>
            <a:r>
              <a:rPr lang="cs-CZ" sz="2400" dirty="0"/>
              <a:t>., Havelková, H., Turek, D., Hlavová, J., Knopová, B., </a:t>
            </a:r>
            <a:r>
              <a:rPr lang="cs-CZ" sz="2400" dirty="0" err="1"/>
              <a:t>Antoňů</a:t>
            </a:r>
            <a:r>
              <a:rPr lang="cs-CZ" sz="2400" dirty="0"/>
              <a:t>, J. (2020). Hravá hudební výchova 2 – Pracovní učebnice pro 2. ročník ZŠ. Praha: Taktik. ISBN: 978-80-7563-250-0.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Taylor, D., </a:t>
            </a:r>
            <a:r>
              <a:rPr lang="cs-CZ" sz="2400" dirty="0" err="1"/>
              <a:t>Küfhaberová</a:t>
            </a:r>
            <a:r>
              <a:rPr lang="cs-CZ" sz="2400" dirty="0"/>
              <a:t>, B., </a:t>
            </a:r>
            <a:r>
              <a:rPr lang="cs-CZ" sz="2400" b="1" dirty="0"/>
              <a:t>Jiřičková, J.</a:t>
            </a:r>
            <a:r>
              <a:rPr lang="cs-CZ" sz="2400" dirty="0"/>
              <a:t>, Havelková, H., Turek, D., Hlavová, J., Knopová, B., </a:t>
            </a:r>
            <a:r>
              <a:rPr lang="cs-CZ" sz="2400" dirty="0" err="1"/>
              <a:t>Antoňů</a:t>
            </a:r>
            <a:r>
              <a:rPr lang="cs-CZ" sz="2400" dirty="0"/>
              <a:t>, J. (2020). Hravá hudební výchova 2 – Metodická příručka pro vyučující hudební výchovy 2. ročníku ZŠ. Praha: Taktik. ISBN: 978-80-7563-254-8.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aplikaci učebnic ve výuce naváže v příštích letech výzkum rozvoje gramotnosti.</a:t>
            </a:r>
          </a:p>
          <a:p>
            <a:endParaRPr lang="cs-CZ" dirty="0"/>
          </a:p>
        </p:txBody>
      </p:sp>
      <p:pic>
        <p:nvPicPr>
          <p:cNvPr id="4" name="Obrázek 3" descr="Hravá hudební výchova 2 - pracovní učebnice ">
            <a:extLst>
              <a:ext uri="{FF2B5EF4-FFF2-40B4-BE49-F238E27FC236}">
                <a16:creationId xmlns:a16="http://schemas.microsoft.com/office/drawing/2014/main" id="{C94831C1-F6BF-43C1-A9A4-947A801A35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71" y="593418"/>
            <a:ext cx="2218409" cy="3104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11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65A40-DA56-4E87-B5A9-7BF434FE6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70992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b="1" dirty="0"/>
              <a:t>Učebnice pro VŠ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Váňová, H. (2020). Didaktika hudební výchovy ve studiu učitelství pro 1. stupeň ZŠ. 1. díl (Práce s písní). Praha: </a:t>
            </a:r>
            <a:r>
              <a:rPr lang="cs-CZ" dirty="0" err="1"/>
              <a:t>PedF</a:t>
            </a:r>
            <a:r>
              <a:rPr lang="cs-CZ" dirty="0"/>
              <a:t> UK. ISBN 978-80-7603-156-2. </a:t>
            </a:r>
          </a:p>
          <a:p>
            <a:pPr marL="263525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i="1" dirty="0"/>
              <a:t>(Učební text je určen studentům učitelství pro první stupeň základní školy s nehudebním zaměřením. Jeho hlavním cílem je připravit studenta na hudebně výchovnou praxi po stránce teoretické i praktické tak, aby byl schopen organizovat a řídit hudební činnosti žáků a rozvíjet systematicky jejich hudebnost. První díl skript, nazvaný Práce s písní, je zaměřen na komplex aktivit vážících se k osvojování písně. Východiskem je analýza písně z hlediska sémantického a strukturálního, směřující k posouzení sdělnosti písně a její technické náročnosti. Poznání základních projevů pěvecké aktivity vymezuje učiteli operační prostor pro práci s písní, zároveň však vyžaduje znalost metodických principů a algoritmů, vedoucích k rozvoji nezbytných hudebních dovedností. Těžištěm učebního textu je systematický rozvoj těchto dovedností a jejich vazba k volbě metody nácviku písně. Je sledována též vazba písně k ostatním hudebním aktivitám a její inspirační vliv na dětskou hudební tvořivost. Práce je zakončena modely vyučovacích hodin, výběrovou bibliografií a soupisem stávajících učebnic hudební výchovy na prvním stupni základní školy.)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b="1" dirty="0"/>
              <a:t>Závěry</a:t>
            </a:r>
            <a:endParaRPr lang="cs-CZ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Tituly dokládají naplnění záměrů v oblasti tvorby učebnic. </a:t>
            </a:r>
            <a:r>
              <a:rPr lang="cs-CZ" b="1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5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2A8DAB-C740-4625-B889-CE2B460EB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160"/>
            <a:ext cx="10515600" cy="57302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dirty="0"/>
              <a:t>Následující tituly byly zaměřeny na teoretické uchopení specifických problémů rozvoje hudební gramotnosti, zejména porozumění hudbě jako svébytnému komunikačnímu systému (druhu jazyka) a aktivních (tvořivých) projevů. Například níže.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b="1" dirty="0"/>
              <a:t>Články v českých recenzovaných časopisech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b="1" i="1" dirty="0"/>
              <a:t>Didaktické studie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Tichá, L. (2020). </a:t>
            </a:r>
            <a:r>
              <a:rPr lang="cs-CZ" i="1" dirty="0"/>
              <a:t>K aktuálním otázkám klavírního vyučování – 1. část. Hudební výchova, 28 (1), 3-5. </a:t>
            </a:r>
            <a:endParaRPr lang="cs-CZ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Tichá, L. (2020). </a:t>
            </a:r>
            <a:r>
              <a:rPr lang="cs-CZ" i="1" dirty="0"/>
              <a:t>K aktuálním otázkám klavírního vyučování – 2. část. Hudební výchova, 28 (2), 4-6.</a:t>
            </a:r>
            <a:endParaRPr lang="cs-CZ" dirty="0"/>
          </a:p>
          <a:p>
            <a:pPr marL="182563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i="1" dirty="0"/>
              <a:t>(</a:t>
            </a:r>
            <a:r>
              <a:rPr lang="cs-CZ" dirty="0"/>
              <a:t>Autorka se zamýšlí nad otázkami klavírního vyučování. Při hře je u žáků nutné rozvíjet především porozumění hudbě, uvolněnost, tvořivost a chuť vyjadřovat se klavírní interpretací.  Umělecká i technická problematika by měla být řešena na co nejvyšší možné úrovni už od samotných počátků vyučovacího procesu.)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b="1" i="1" dirty="0"/>
              <a:t>Odborné knihy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Slavíková, P. (2020). Dětská hudební tvořivost v </a:t>
            </a:r>
            <a:r>
              <a:rPr lang="cs-CZ" dirty="0" err="1"/>
              <a:t>preprimárním</a:t>
            </a:r>
            <a:r>
              <a:rPr lang="cs-CZ" dirty="0"/>
              <a:t> vzdělávání, Praha: </a:t>
            </a:r>
            <a:r>
              <a:rPr lang="cs-CZ" dirty="0" err="1"/>
              <a:t>PedF</a:t>
            </a:r>
            <a:r>
              <a:rPr lang="cs-CZ" dirty="0"/>
              <a:t> UK, 2020. ISBN 978-80-7603-124-1. </a:t>
            </a:r>
            <a:r>
              <a:rPr lang="cs-CZ" dirty="0" err="1"/>
              <a:t>Info</a:t>
            </a:r>
            <a:r>
              <a:rPr lang="cs-CZ" dirty="0"/>
              <a:t>: </a:t>
            </a:r>
            <a:r>
              <a:rPr lang="cs-CZ" u="sng" dirty="0">
                <a:hlinkClick r:id="rId2"/>
              </a:rPr>
              <a:t>https://www.cupress.cuni.cz/ink2_ext/index.jsp?include=podrobnosti&amp;id=461370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7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31F146-016C-4673-AF6A-62578B448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497" y="465241"/>
            <a:ext cx="9365104" cy="113573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2500" b="1" dirty="0">
                <a:solidFill>
                  <a:schemeClr val="bg1"/>
                </a:solidFill>
                <a:latin typeface="+mn-lt"/>
              </a:rPr>
              <a:t>Kam směřujeme v přípravě učitelů v oblasti zaměřené na digitální technologie a informatické myšlení ve vzdělávání (nejedná se jen o gramotnosti)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E178B1-46E2-4ED8-A4D6-26D89E382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96" y="1750890"/>
            <a:ext cx="8455841" cy="47853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cs-CZ" sz="2900" b="1" dirty="0"/>
              <a:t>Východiska:</a:t>
            </a:r>
          </a:p>
          <a:p>
            <a:pPr>
              <a:defRPr/>
            </a:pPr>
            <a:r>
              <a:rPr lang="cs-CZ" sz="2900" dirty="0"/>
              <a:t>Vládní Strategie digitálního vzdělávání do 2020</a:t>
            </a:r>
          </a:p>
          <a:p>
            <a:pPr>
              <a:defRPr/>
            </a:pPr>
            <a:r>
              <a:rPr lang="cs-CZ" sz="2900" dirty="0"/>
              <a:t>Materiály JRC EC</a:t>
            </a:r>
          </a:p>
          <a:p>
            <a:pPr>
              <a:defRPr/>
            </a:pPr>
            <a:r>
              <a:rPr lang="cs-CZ" sz="2900" dirty="0"/>
              <a:t>Podpora: OP VVV PRIM, OP VVV DG, SYPO, </a:t>
            </a:r>
            <a:r>
              <a:rPr lang="cs-CZ" sz="2900" dirty="0" smtClean="0"/>
              <a:t>PP UČ, PROGRES </a:t>
            </a:r>
            <a:r>
              <a:rPr lang="cs-CZ" sz="2900" dirty="0"/>
              <a:t>Q17, spolupráce </a:t>
            </a:r>
            <a:r>
              <a:rPr lang="cs-CZ" sz="2900" dirty="0" err="1"/>
              <a:t>ped.f</a:t>
            </a:r>
            <a:r>
              <a:rPr lang="cs-CZ" sz="2900" dirty="0"/>
              <a:t>. </a:t>
            </a:r>
            <a:r>
              <a:rPr lang="cs-CZ" sz="2900" dirty="0" smtClean="0"/>
              <a:t>ČR,</a:t>
            </a:r>
            <a:endParaRPr lang="cs-CZ" sz="2900" dirty="0"/>
          </a:p>
          <a:p>
            <a:pPr marL="0" indent="0">
              <a:buNone/>
              <a:defRPr/>
            </a:pPr>
            <a:r>
              <a:rPr lang="cs-CZ" sz="2900" b="1" dirty="0"/>
              <a:t>Kurikulární (obsahové) změny:</a:t>
            </a:r>
          </a:p>
          <a:p>
            <a:pPr>
              <a:defRPr/>
            </a:pPr>
            <a:r>
              <a:rPr lang="cs-CZ" sz="2900" dirty="0"/>
              <a:t>Digitální kompetence žáků / učitelů</a:t>
            </a:r>
          </a:p>
          <a:p>
            <a:pPr>
              <a:defRPr/>
            </a:pPr>
            <a:r>
              <a:rPr lang="cs-CZ" sz="2900" dirty="0"/>
              <a:t>Informatické myšlení žáků / učitelů</a:t>
            </a:r>
          </a:p>
          <a:p>
            <a:pPr marL="0" indent="0">
              <a:buNone/>
              <a:defRPr/>
            </a:pPr>
            <a:r>
              <a:rPr lang="cs-CZ" sz="2900" b="1" dirty="0"/>
              <a:t>Výsledky a změny:</a:t>
            </a:r>
          </a:p>
          <a:p>
            <a:pPr>
              <a:defRPr/>
            </a:pPr>
            <a:r>
              <a:rPr lang="cs-CZ" sz="2900" dirty="0"/>
              <a:t>Ve vzdělávací oblasti „Informatika“ v RVP ZV</a:t>
            </a:r>
          </a:p>
          <a:p>
            <a:pPr>
              <a:defRPr/>
            </a:pPr>
            <a:r>
              <a:rPr lang="cs-CZ" sz="2900" dirty="0"/>
              <a:t>Nové pojetí studia na </a:t>
            </a:r>
            <a:r>
              <a:rPr lang="cs-CZ" sz="2900" dirty="0" err="1"/>
              <a:t>PedF</a:t>
            </a:r>
            <a:r>
              <a:rPr lang="cs-CZ" sz="2900" dirty="0"/>
              <a:t> (</a:t>
            </a:r>
            <a:r>
              <a:rPr lang="cs-CZ" sz="2900" i="1" dirty="0"/>
              <a:t>s důrazem na informatiku</a:t>
            </a:r>
            <a:r>
              <a:rPr lang="cs-CZ" sz="2900" dirty="0"/>
              <a:t>)</a:t>
            </a:r>
          </a:p>
          <a:p>
            <a:pPr lvl="1">
              <a:defRPr/>
            </a:pPr>
            <a:r>
              <a:rPr lang="cs-CZ" sz="2900" dirty="0"/>
              <a:t>Bc. „</a:t>
            </a:r>
            <a:r>
              <a:rPr lang="cs-CZ" sz="2900" dirty="0">
                <a:hlinkClick r:id="rId2"/>
              </a:rPr>
              <a:t>Informační technologie se zaměřením na vzdělávání</a:t>
            </a:r>
            <a:r>
              <a:rPr lang="cs-CZ" sz="2900" dirty="0"/>
              <a:t>“</a:t>
            </a:r>
          </a:p>
          <a:p>
            <a:pPr lvl="1">
              <a:defRPr/>
            </a:pPr>
            <a:r>
              <a:rPr lang="cs-CZ" sz="2900" dirty="0"/>
              <a:t>NM. Studia</a:t>
            </a:r>
          </a:p>
          <a:p>
            <a:pPr>
              <a:defRPr/>
            </a:pPr>
            <a:r>
              <a:rPr lang="cs-CZ" sz="2900" dirty="0"/>
              <a:t>Dva předměty v Mg studiu </a:t>
            </a:r>
            <a:r>
              <a:rPr lang="de-DE" sz="2900" dirty="0" err="1">
                <a:hlinkClick r:id="rId3"/>
              </a:rPr>
              <a:t>Učitelství</a:t>
            </a:r>
            <a:r>
              <a:rPr lang="de-DE" sz="2900" dirty="0">
                <a:hlinkClick r:id="rId3"/>
              </a:rPr>
              <a:t> pro 1. </a:t>
            </a:r>
            <a:r>
              <a:rPr lang="de-DE" sz="2900" dirty="0" err="1">
                <a:hlinkClick r:id="rId3"/>
              </a:rPr>
              <a:t>stupeň</a:t>
            </a:r>
            <a:r>
              <a:rPr lang="de-DE" sz="2900" dirty="0">
                <a:hlinkClick r:id="rId3"/>
              </a:rPr>
              <a:t> ZŠ</a:t>
            </a:r>
            <a:endParaRPr lang="cs-CZ" sz="2900" dirty="0"/>
          </a:p>
          <a:p>
            <a:pPr lvl="1">
              <a:defRPr/>
            </a:pPr>
            <a:r>
              <a:rPr lang="cs-CZ" sz="2900" dirty="0"/>
              <a:t>ZS Digitální technologie v primárním vzdělávání.</a:t>
            </a:r>
          </a:p>
          <a:p>
            <a:pPr lvl="1">
              <a:defRPr/>
            </a:pPr>
            <a:r>
              <a:rPr lang="cs-CZ" sz="2900" dirty="0"/>
              <a:t>LS Didaktika informačních technologií na 1.st. ZŠ</a:t>
            </a:r>
          </a:p>
          <a:p>
            <a:endParaRPr lang="cs-CZ" sz="1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>
            <a:extLst>
              <a:ext uri="{FF2B5EF4-FFF2-40B4-BE49-F238E27FC236}">
                <a16:creationId xmlns:a16="http://schemas.microsoft.com/office/drawing/2014/main" id="{5B1AB710-6487-470A-B357-C1BA765FBB85}"/>
              </a:ext>
            </a:extLst>
          </p:cNvPr>
          <p:cNvGrpSpPr/>
          <p:nvPr/>
        </p:nvGrpSpPr>
        <p:grpSpPr>
          <a:xfrm>
            <a:off x="6031890" y="1666736"/>
            <a:ext cx="4110037" cy="494391"/>
            <a:chOff x="4110037" y="566057"/>
            <a:chExt cx="4110037" cy="494391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6BB2823E-BA59-44C7-ABC7-8199A2B37FB0}"/>
                </a:ext>
              </a:extLst>
            </p:cNvPr>
            <p:cNvSpPr/>
            <p:nvPr/>
          </p:nvSpPr>
          <p:spPr>
            <a:xfrm>
              <a:off x="4110037" y="566057"/>
              <a:ext cx="4110037" cy="494391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B48AFC70-04AD-4A14-8980-D06E3F865006}"/>
                </a:ext>
              </a:extLst>
            </p:cNvPr>
            <p:cNvSpPr txBox="1"/>
            <p:nvPr/>
          </p:nvSpPr>
          <p:spPr>
            <a:xfrm>
              <a:off x="4110037" y="566057"/>
              <a:ext cx="4110037" cy="494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13970" rIns="78232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/>
                <a:t>Janík, J., Černochová, M., Slavík, J. et al (2021)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 err="1"/>
                <a:t>Duschinská</a:t>
              </a:r>
              <a:r>
                <a:rPr lang="cs-CZ" sz="1100" kern="1200" dirty="0"/>
                <a:t>, K., Černochová, M. (2021)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8DB4E7FC-8654-4D69-A915-11EF02E85F34}"/>
              </a:ext>
            </a:extLst>
          </p:cNvPr>
          <p:cNvGrpSpPr/>
          <p:nvPr/>
        </p:nvGrpSpPr>
        <p:grpSpPr>
          <a:xfrm>
            <a:off x="1939469" y="1691769"/>
            <a:ext cx="4110037" cy="494391"/>
            <a:chOff x="0" y="581141"/>
            <a:chExt cx="4110037" cy="494391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D99AF106-BDB9-4FE2-AB5C-8AEF69978B19}"/>
                </a:ext>
              </a:extLst>
            </p:cNvPr>
            <p:cNvSpPr/>
            <p:nvPr/>
          </p:nvSpPr>
          <p:spPr>
            <a:xfrm>
              <a:off x="0" y="581141"/>
              <a:ext cx="4110037" cy="494391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131839FD-0CEE-4E83-815F-831B959A91D0}"/>
                </a:ext>
              </a:extLst>
            </p:cNvPr>
            <p:cNvSpPr txBox="1"/>
            <p:nvPr/>
          </p:nvSpPr>
          <p:spPr>
            <a:xfrm>
              <a:off x="0" y="581141"/>
              <a:ext cx="4110037" cy="494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13970" rIns="78232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/>
                <a:t>Učebnice </a:t>
              </a:r>
              <a:r>
                <a:rPr lang="cs-CZ" sz="1100" kern="1200" dirty="0" err="1"/>
                <a:t>WeDo</a:t>
              </a:r>
              <a:r>
                <a:rPr lang="cs-CZ" sz="1100" kern="1200" dirty="0"/>
                <a:t> (1.st. ZŠ)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/>
                <a:t>Učebnice </a:t>
              </a:r>
              <a:r>
                <a:rPr lang="cs-CZ" sz="1100" kern="1200" dirty="0" err="1"/>
                <a:t>Scratch</a:t>
              </a:r>
              <a:r>
                <a:rPr lang="cs-CZ" sz="1100" kern="1200" dirty="0"/>
                <a:t> (2.st. ZŠ)</a:t>
              </a:r>
            </a:p>
          </p:txBody>
        </p:sp>
      </p:grpSp>
      <p:grpSp>
        <p:nvGrpSpPr>
          <p:cNvPr id="2" name="Skupina 1">
            <a:extLst>
              <a:ext uri="{FF2B5EF4-FFF2-40B4-BE49-F238E27FC236}">
                <a16:creationId xmlns:a16="http://schemas.microsoft.com/office/drawing/2014/main" id="{CD068CC0-3BE9-4161-B819-E72EA0E83E96}"/>
              </a:ext>
            </a:extLst>
          </p:cNvPr>
          <p:cNvGrpSpPr/>
          <p:nvPr/>
        </p:nvGrpSpPr>
        <p:grpSpPr>
          <a:xfrm>
            <a:off x="1921852" y="643623"/>
            <a:ext cx="8220075" cy="1653482"/>
            <a:chOff x="0" y="769"/>
            <a:chExt cx="8220075" cy="1653482"/>
          </a:xfrm>
        </p:grpSpPr>
        <p:sp>
          <p:nvSpPr>
            <p:cNvPr id="3" name="Bublinový popisek: se šipkou nahoru 2">
              <a:extLst>
                <a:ext uri="{FF2B5EF4-FFF2-40B4-BE49-F238E27FC236}">
                  <a16:creationId xmlns:a16="http://schemas.microsoft.com/office/drawing/2014/main" id="{E6E7E88D-EAAF-4D49-91ED-F1DF4A6957AE}"/>
                </a:ext>
              </a:extLst>
            </p:cNvPr>
            <p:cNvSpPr/>
            <p:nvPr/>
          </p:nvSpPr>
          <p:spPr>
            <a:xfrm rot="10800000">
              <a:off x="0" y="769"/>
              <a:ext cx="8220075" cy="1653482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Bublinový popisek: se šipkou nahoru 4">
              <a:extLst>
                <a:ext uri="{FF2B5EF4-FFF2-40B4-BE49-F238E27FC236}">
                  <a16:creationId xmlns:a16="http://schemas.microsoft.com/office/drawing/2014/main" id="{43A72585-6B4F-45A5-98D8-93A053C63346}"/>
                </a:ext>
              </a:extLst>
            </p:cNvPr>
            <p:cNvSpPr txBox="1"/>
            <p:nvPr/>
          </p:nvSpPr>
          <p:spPr>
            <a:xfrm>
              <a:off x="0" y="769"/>
              <a:ext cx="8220075" cy="5803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900" kern="1200" dirty="0"/>
                <a:t>Národní úroveň: revize RVP ZV + MK „Informatika a DT“</a:t>
              </a:r>
            </a:p>
          </p:txBody>
        </p:sp>
      </p:grpSp>
      <p:grpSp>
        <p:nvGrpSpPr>
          <p:cNvPr id="32" name="Skupina 31">
            <a:extLst>
              <a:ext uri="{FF2B5EF4-FFF2-40B4-BE49-F238E27FC236}">
                <a16:creationId xmlns:a16="http://schemas.microsoft.com/office/drawing/2014/main" id="{69774B2F-60B5-4D26-BD43-E9C197A3247B}"/>
              </a:ext>
            </a:extLst>
          </p:cNvPr>
          <p:cNvGrpSpPr/>
          <p:nvPr/>
        </p:nvGrpSpPr>
        <p:grpSpPr>
          <a:xfrm>
            <a:off x="6095998" y="3790403"/>
            <a:ext cx="4110037" cy="494391"/>
            <a:chOff x="4110037" y="2218498"/>
            <a:chExt cx="4110037" cy="494391"/>
          </a:xfrm>
        </p:grpSpPr>
        <p:sp>
          <p:nvSpPr>
            <p:cNvPr id="33" name="Obdélník 32">
              <a:extLst>
                <a:ext uri="{FF2B5EF4-FFF2-40B4-BE49-F238E27FC236}">
                  <a16:creationId xmlns:a16="http://schemas.microsoft.com/office/drawing/2014/main" id="{B6FF02DB-1C08-4B9A-8E52-5812C5AC0381}"/>
                </a:ext>
              </a:extLst>
            </p:cNvPr>
            <p:cNvSpPr/>
            <p:nvPr/>
          </p:nvSpPr>
          <p:spPr>
            <a:xfrm>
              <a:off x="4110037" y="2218498"/>
              <a:ext cx="4110037" cy="494391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1A51CCCB-A1E7-4187-B4F3-170E692431C9}"/>
                </a:ext>
              </a:extLst>
            </p:cNvPr>
            <p:cNvSpPr txBox="1"/>
            <p:nvPr/>
          </p:nvSpPr>
          <p:spPr>
            <a:xfrm>
              <a:off x="4324659" y="2218498"/>
              <a:ext cx="3895415" cy="494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13970" rIns="78232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/>
                <a:t>ISSEP 2020: Černochová, Černý, </a:t>
              </a:r>
              <a:r>
                <a:rPr lang="cs-CZ" sz="1100" kern="1200" dirty="0" err="1"/>
                <a:t>Selcuk</a:t>
              </a:r>
              <a:r>
                <a:rPr lang="cs-CZ" sz="1100" kern="1200" dirty="0"/>
                <a:t>: </a:t>
              </a:r>
              <a:r>
                <a:rPr lang="en-US" sz="1100" kern="1200" dirty="0"/>
                <a:t>Factors Influencing Lower Secondary School</a:t>
              </a:r>
              <a:r>
                <a:rPr lang="cs-CZ" sz="1100" kern="1200" dirty="0"/>
                <a:t> </a:t>
              </a:r>
              <a:r>
                <a:rPr lang="en-US" sz="1100" kern="1200" dirty="0"/>
                <a:t>Pupils’ Success in Programming Projects</a:t>
              </a:r>
              <a:r>
                <a:rPr lang="cs-CZ" sz="1100" kern="1200" dirty="0"/>
                <a:t> </a:t>
              </a:r>
              <a:r>
                <a:rPr lang="en-US" sz="1100" kern="1200" dirty="0"/>
                <a:t>in Scratch</a:t>
              </a:r>
              <a:r>
                <a:rPr lang="cs-CZ" sz="1100" kern="1200" dirty="0"/>
                <a:t>. (ověřování učebnice </a:t>
              </a:r>
              <a:r>
                <a:rPr lang="cs-CZ" sz="1100" kern="1200" dirty="0" err="1"/>
                <a:t>Scratch</a:t>
              </a:r>
              <a:r>
                <a:rPr lang="cs-CZ" sz="1100" kern="1200" dirty="0"/>
                <a:t> na ZŠ a SŠ + sebereflexe)</a:t>
              </a:r>
            </a:p>
          </p:txBody>
        </p:sp>
      </p:grp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D5A714EF-69CA-498D-B5A7-D9AD39CEB45E}"/>
              </a:ext>
            </a:extLst>
          </p:cNvPr>
          <p:cNvGrpSpPr/>
          <p:nvPr/>
        </p:nvGrpSpPr>
        <p:grpSpPr>
          <a:xfrm>
            <a:off x="1774039" y="3753418"/>
            <a:ext cx="4321957" cy="516306"/>
            <a:chOff x="-214760" y="2196583"/>
            <a:chExt cx="4324797" cy="516306"/>
          </a:xfrm>
        </p:grpSpPr>
        <p:sp>
          <p:nvSpPr>
            <p:cNvPr id="39" name="Obdélník 38">
              <a:extLst>
                <a:ext uri="{FF2B5EF4-FFF2-40B4-BE49-F238E27FC236}">
                  <a16:creationId xmlns:a16="http://schemas.microsoft.com/office/drawing/2014/main" id="{C27DED51-2BAB-4004-9D5F-8112C52411D6}"/>
                </a:ext>
              </a:extLst>
            </p:cNvPr>
            <p:cNvSpPr/>
            <p:nvPr/>
          </p:nvSpPr>
          <p:spPr>
            <a:xfrm>
              <a:off x="0" y="2218498"/>
              <a:ext cx="4110037" cy="494391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2FEC1ED6-BE78-4B84-92D0-2DC8FA6C571A}"/>
                </a:ext>
              </a:extLst>
            </p:cNvPr>
            <p:cNvSpPr txBox="1"/>
            <p:nvPr/>
          </p:nvSpPr>
          <p:spPr>
            <a:xfrm>
              <a:off x="-214760" y="2196583"/>
              <a:ext cx="4110037" cy="494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13970" rIns="78232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100" kern="1200" dirty="0"/>
                <a:t>Nové metodické přístupy</a:t>
              </a:r>
              <a:br>
                <a:rPr lang="cs-CZ" sz="1100" kern="1200" dirty="0"/>
              </a:br>
              <a:r>
                <a:rPr lang="cs-CZ" sz="1100" kern="1200" dirty="0"/>
                <a:t>(didaktika informatiky, didaktika programování a algoritmizace)</a:t>
              </a:r>
            </a:p>
          </p:txBody>
        </p:sp>
      </p:grp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371F5F0-3E91-4A9B-AFF3-1F723E728901}"/>
              </a:ext>
            </a:extLst>
          </p:cNvPr>
          <p:cNvGrpSpPr/>
          <p:nvPr/>
        </p:nvGrpSpPr>
        <p:grpSpPr>
          <a:xfrm>
            <a:off x="1985962" y="2705529"/>
            <a:ext cx="8220075" cy="1653482"/>
            <a:chOff x="0" y="1638125"/>
            <a:chExt cx="8220075" cy="1653482"/>
          </a:xfrm>
        </p:grpSpPr>
        <p:sp>
          <p:nvSpPr>
            <p:cNvPr id="18" name="Bublinový popisek: se šipkou nahoru 17">
              <a:extLst>
                <a:ext uri="{FF2B5EF4-FFF2-40B4-BE49-F238E27FC236}">
                  <a16:creationId xmlns:a16="http://schemas.microsoft.com/office/drawing/2014/main" id="{2DDF6B11-A03B-4A31-BCEE-CD14D0684AAD}"/>
                </a:ext>
              </a:extLst>
            </p:cNvPr>
            <p:cNvSpPr/>
            <p:nvPr/>
          </p:nvSpPr>
          <p:spPr>
            <a:xfrm rot="10800000">
              <a:off x="0" y="1638125"/>
              <a:ext cx="8220075" cy="1653482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Bublinový popisek: se šipkou nahoru 4">
              <a:extLst>
                <a:ext uri="{FF2B5EF4-FFF2-40B4-BE49-F238E27FC236}">
                  <a16:creationId xmlns:a16="http://schemas.microsoft.com/office/drawing/2014/main" id="{BF3B0497-366F-4A29-934E-8D27A8C1AA9C}"/>
                </a:ext>
              </a:extLst>
            </p:cNvPr>
            <p:cNvSpPr txBox="1"/>
            <p:nvPr/>
          </p:nvSpPr>
          <p:spPr>
            <a:xfrm>
              <a:off x="0" y="1638125"/>
              <a:ext cx="8220075" cy="5803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900" kern="1200" dirty="0"/>
                <a:t>Vzdělávání učitelů na </a:t>
              </a:r>
              <a:r>
                <a:rPr lang="cs-CZ" sz="1900" kern="1200" dirty="0" err="1"/>
                <a:t>PedF</a:t>
              </a:r>
              <a:r>
                <a:rPr lang="cs-CZ" sz="1900" kern="1200" dirty="0"/>
                <a:t>: učitelů IT (Informatiky) + učitelů 1.st. ZŠ</a:t>
              </a:r>
            </a:p>
          </p:txBody>
        </p:sp>
      </p:grpSp>
      <p:grpSp>
        <p:nvGrpSpPr>
          <p:cNvPr id="44" name="Skupina 43">
            <a:extLst>
              <a:ext uri="{FF2B5EF4-FFF2-40B4-BE49-F238E27FC236}">
                <a16:creationId xmlns:a16="http://schemas.microsoft.com/office/drawing/2014/main" id="{ECB6CAA3-CA00-47AA-BD2E-315999B40B49}"/>
              </a:ext>
            </a:extLst>
          </p:cNvPr>
          <p:cNvGrpSpPr/>
          <p:nvPr/>
        </p:nvGrpSpPr>
        <p:grpSpPr>
          <a:xfrm>
            <a:off x="1985962" y="4704968"/>
            <a:ext cx="8220075" cy="1075086"/>
            <a:chOff x="0" y="3275482"/>
            <a:chExt cx="8220075" cy="1075086"/>
          </a:xfrm>
        </p:grpSpPr>
        <p:sp>
          <p:nvSpPr>
            <p:cNvPr id="45" name="Obdélník 44">
              <a:extLst>
                <a:ext uri="{FF2B5EF4-FFF2-40B4-BE49-F238E27FC236}">
                  <a16:creationId xmlns:a16="http://schemas.microsoft.com/office/drawing/2014/main" id="{442EE8C2-0D5B-4ABD-9773-A33C941BC505}"/>
                </a:ext>
              </a:extLst>
            </p:cNvPr>
            <p:cNvSpPr/>
            <p:nvPr/>
          </p:nvSpPr>
          <p:spPr>
            <a:xfrm>
              <a:off x="0" y="3275482"/>
              <a:ext cx="8220075" cy="10750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TextovéPole 45">
              <a:extLst>
                <a:ext uri="{FF2B5EF4-FFF2-40B4-BE49-F238E27FC236}">
                  <a16:creationId xmlns:a16="http://schemas.microsoft.com/office/drawing/2014/main" id="{1E368262-47A9-41E4-A350-F6F73D6B6F23}"/>
                </a:ext>
              </a:extLst>
            </p:cNvPr>
            <p:cNvSpPr txBox="1"/>
            <p:nvPr/>
          </p:nvSpPr>
          <p:spPr>
            <a:xfrm>
              <a:off x="0" y="3275482"/>
              <a:ext cx="8220075" cy="580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900" kern="1200" dirty="0"/>
                <a:t>Porozumění konceptu informatické myšlení – jak to vidí budoucí učitelé 1. st. ZŠ?</a:t>
              </a:r>
            </a:p>
          </p:txBody>
        </p:sp>
      </p:grpSp>
      <p:sp>
        <p:nvSpPr>
          <p:cNvPr id="50" name="Obdélník 49">
            <a:extLst>
              <a:ext uri="{FF2B5EF4-FFF2-40B4-BE49-F238E27FC236}">
                <a16:creationId xmlns:a16="http://schemas.microsoft.com/office/drawing/2014/main" id="{E178C550-0548-4E91-A365-DF61C270DAFA}"/>
              </a:ext>
            </a:extLst>
          </p:cNvPr>
          <p:cNvSpPr/>
          <p:nvPr/>
        </p:nvSpPr>
        <p:spPr>
          <a:xfrm>
            <a:off x="1985962" y="5788827"/>
            <a:ext cx="436403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300" dirty="0"/>
              <a:t>IFIP 2021: Černochová, </a:t>
            </a:r>
            <a:r>
              <a:rPr lang="cs-CZ" sz="1300" dirty="0" err="1"/>
              <a:t>Selcuk</a:t>
            </a:r>
            <a:r>
              <a:rPr lang="cs-CZ" sz="1300" dirty="0"/>
              <a:t> </a:t>
            </a:r>
            <a:r>
              <a:rPr lang="en-US" sz="1300" dirty="0"/>
              <a:t>Developing the skills of student teachers in the application of didactic approaches to primary school pupils’ computational thinking</a:t>
            </a:r>
            <a:r>
              <a:rPr lang="cs-CZ" sz="1300" dirty="0"/>
              <a:t> </a:t>
            </a:r>
          </a:p>
        </p:txBody>
      </p:sp>
      <p:sp>
        <p:nvSpPr>
          <p:cNvPr id="51" name="Obdélník 50">
            <a:extLst>
              <a:ext uri="{FF2B5EF4-FFF2-40B4-BE49-F238E27FC236}">
                <a16:creationId xmlns:a16="http://schemas.microsoft.com/office/drawing/2014/main" id="{3A207E56-92C4-49FE-AA6C-411920E53A02}"/>
              </a:ext>
            </a:extLst>
          </p:cNvPr>
          <p:cNvSpPr/>
          <p:nvPr/>
        </p:nvSpPr>
        <p:spPr>
          <a:xfrm>
            <a:off x="558799" y="2062345"/>
            <a:ext cx="47447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500" dirty="0" err="1">
                <a:solidFill>
                  <a:schemeClr val="accent2">
                    <a:lumMod val="75000"/>
                  </a:schemeClr>
                </a:solidFill>
              </a:rPr>
              <a:t>EdUsummit</a:t>
            </a:r>
            <a:r>
              <a:rPr lang="cs-CZ" sz="1500" dirty="0">
                <a:solidFill>
                  <a:schemeClr val="accent2">
                    <a:lumMod val="75000"/>
                  </a:schemeClr>
                </a:solidFill>
              </a:rPr>
              <a:t> UNESCO 2019:</a:t>
            </a:r>
            <a:br>
              <a:rPr lang="cs-CZ" sz="15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1500" dirty="0" err="1">
                <a:solidFill>
                  <a:schemeClr val="accent2">
                    <a:lumMod val="75000"/>
                  </a:schemeClr>
                </a:solidFill>
              </a:rPr>
              <a:t>Creativity</a:t>
            </a:r>
            <a:r>
              <a:rPr lang="cs-CZ" sz="15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cs-CZ" sz="1500" dirty="0" err="1">
                <a:solidFill>
                  <a:schemeClr val="accent2">
                    <a:lumMod val="75000"/>
                  </a:schemeClr>
                </a:solidFill>
              </a:rPr>
              <a:t>Computational</a:t>
            </a:r>
            <a:r>
              <a:rPr lang="cs-CZ" sz="1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accent2">
                    <a:lumMod val="75000"/>
                  </a:schemeClr>
                </a:solidFill>
              </a:rPr>
              <a:t>Thinking</a:t>
            </a:r>
            <a:endParaRPr lang="cs-CZ" sz="15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Obdélník 51">
            <a:extLst>
              <a:ext uri="{FF2B5EF4-FFF2-40B4-BE49-F238E27FC236}">
                <a16:creationId xmlns:a16="http://schemas.microsoft.com/office/drawing/2014/main" id="{9C1C775C-620B-42B0-A6F2-8038C80269B8}"/>
              </a:ext>
            </a:extLst>
          </p:cNvPr>
          <p:cNvSpPr/>
          <p:nvPr/>
        </p:nvSpPr>
        <p:spPr>
          <a:xfrm>
            <a:off x="6675119" y="2057394"/>
            <a:ext cx="47447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cs-CZ" sz="1500" dirty="0">
                <a:solidFill>
                  <a:schemeClr val="accent2">
                    <a:lumMod val="75000"/>
                  </a:schemeClr>
                </a:solidFill>
              </a:rPr>
              <a:t>Mezinárodní encyklopedie:</a:t>
            </a:r>
            <a:br>
              <a:rPr lang="cs-CZ" sz="15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1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accent2">
                    <a:lumMod val="75000"/>
                  </a:schemeClr>
                </a:solidFill>
              </a:rPr>
              <a:t>Creativity</a:t>
            </a:r>
            <a:r>
              <a:rPr lang="cs-CZ" sz="1500" dirty="0">
                <a:solidFill>
                  <a:schemeClr val="accent2">
                    <a:lumMod val="75000"/>
                  </a:schemeClr>
                </a:solidFill>
              </a:rPr>
              <a:t> and Digital Technology</a:t>
            </a:r>
          </a:p>
        </p:txBody>
      </p:sp>
      <p:sp>
        <p:nvSpPr>
          <p:cNvPr id="53" name="Obdélník 52">
            <a:extLst>
              <a:ext uri="{FF2B5EF4-FFF2-40B4-BE49-F238E27FC236}">
                <a16:creationId xmlns:a16="http://schemas.microsoft.com/office/drawing/2014/main" id="{F17633D5-1447-4753-AA3E-BFDCD3A00A97}"/>
              </a:ext>
            </a:extLst>
          </p:cNvPr>
          <p:cNvSpPr/>
          <p:nvPr/>
        </p:nvSpPr>
        <p:spPr>
          <a:xfrm>
            <a:off x="558799" y="4341271"/>
            <a:ext cx="2425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Edukační programování</a:t>
            </a: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F17633D5-1447-4753-AA3E-BFDCD3A00A97}"/>
              </a:ext>
            </a:extLst>
          </p:cNvPr>
          <p:cNvSpPr/>
          <p:nvPr/>
        </p:nvSpPr>
        <p:spPr>
          <a:xfrm>
            <a:off x="9317687" y="4299869"/>
            <a:ext cx="1953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Edukační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robotika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2C455-A06B-4520-95FA-AF187500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dál?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8445DC-D83D-444F-B372-C34FCC67B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Rozvoj oborové didaktiky se zaměřením na vzdělávání v informatice</a:t>
            </a:r>
          </a:p>
          <a:p>
            <a:pPr lvl="1">
              <a:defRPr/>
            </a:pPr>
            <a:r>
              <a:rPr lang="cs-CZ" altLang="cs-CZ" dirty="0"/>
              <a:t>Edukační programování</a:t>
            </a:r>
          </a:p>
          <a:p>
            <a:pPr lvl="1">
              <a:defRPr/>
            </a:pPr>
            <a:r>
              <a:rPr lang="cs-CZ" altLang="cs-CZ" dirty="0"/>
              <a:t>Edukační robotika</a:t>
            </a:r>
          </a:p>
          <a:p>
            <a:pPr marL="457200" lvl="1" indent="0">
              <a:buNone/>
              <a:defRPr/>
            </a:pPr>
            <a:r>
              <a:rPr lang="cs-CZ" altLang="cs-CZ" dirty="0"/>
              <a:t>??? </a:t>
            </a:r>
            <a:r>
              <a:rPr lang="cs-CZ" altLang="cs-CZ" dirty="0" err="1"/>
              <a:t>Miskoncepty</a:t>
            </a:r>
            <a:r>
              <a:rPr lang="cs-CZ" altLang="cs-CZ" dirty="0"/>
              <a:t> v učení informatice</a:t>
            </a:r>
          </a:p>
          <a:p>
            <a:pPr marL="457200" lvl="1" indent="0">
              <a:buNone/>
              <a:defRPr/>
            </a:pPr>
            <a:r>
              <a:rPr lang="cs-CZ" altLang="cs-CZ" dirty="0"/>
              <a:t>??? Jak děti informaticky myslí</a:t>
            </a:r>
          </a:p>
          <a:p>
            <a:pPr marL="457200" lvl="1" indent="0">
              <a:buNone/>
              <a:defRPr/>
            </a:pPr>
            <a:r>
              <a:rPr lang="cs-CZ" altLang="cs-CZ" dirty="0"/>
              <a:t>??? Didaktické přístupy k novým tématům</a:t>
            </a:r>
          </a:p>
          <a:p>
            <a:pPr>
              <a:defRPr/>
            </a:pPr>
            <a:r>
              <a:rPr lang="cs-CZ" altLang="cs-CZ" dirty="0"/>
              <a:t>Rozvíjení digitálních kompetencí žáků</a:t>
            </a:r>
          </a:p>
          <a:p>
            <a:pPr>
              <a:defRPr/>
            </a:pPr>
            <a:r>
              <a:rPr lang="cs-CZ" altLang="cs-CZ" dirty="0"/>
              <a:t>Rozvíjení digitálních kompetencí budoucích učitelů</a:t>
            </a:r>
          </a:p>
          <a:p>
            <a:pPr>
              <a:defRPr/>
            </a:pPr>
            <a:r>
              <a:rPr lang="cs-CZ" alt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1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AC8FB4-51D2-4647-AB5F-B3E1CB02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416" y="149680"/>
            <a:ext cx="10462897" cy="786933"/>
          </a:xfrm>
        </p:spPr>
        <p:txBody>
          <a:bodyPr>
            <a:normAutofit/>
          </a:bodyPr>
          <a:lstStyle/>
          <a:p>
            <a:r>
              <a:rPr lang="cs-CZ" sz="3600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9A5235-D810-447C-95A1-EF86A9536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993" y="944449"/>
            <a:ext cx="10905066" cy="53351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 smtClean="0"/>
              <a:t>Černochová, M., </a:t>
            </a:r>
            <a:r>
              <a:rPr lang="cs-CZ" altLang="cs-CZ" sz="1500" dirty="0" err="1" smtClean="0"/>
              <a:t>Kirkham</a:t>
            </a:r>
            <a:r>
              <a:rPr lang="cs-CZ" altLang="cs-CZ" sz="1500" dirty="0" smtClean="0"/>
              <a:t>, G. et al. (</a:t>
            </a:r>
            <a:r>
              <a:rPr lang="cs-CZ" altLang="cs-CZ" sz="1500" dirty="0" err="1" smtClean="0"/>
              <a:t>Eds</a:t>
            </a:r>
            <a:r>
              <a:rPr lang="cs-CZ" altLang="cs-CZ" sz="1500" dirty="0" smtClean="0"/>
              <a:t>.) (2018) </a:t>
            </a:r>
            <a:r>
              <a:rPr lang="en-US" altLang="cs-CZ" sz="1500" dirty="0"/>
              <a:t>Education Futures </a:t>
            </a:r>
            <a:r>
              <a:rPr lang="en-US" altLang="cs-CZ" sz="1500" dirty="0" smtClean="0"/>
              <a:t>for</a:t>
            </a:r>
            <a:r>
              <a:rPr lang="cs-CZ" altLang="cs-CZ" sz="1500" dirty="0" smtClean="0"/>
              <a:t> </a:t>
            </a:r>
            <a:r>
              <a:rPr lang="en-US" altLang="cs-CZ" sz="1500" dirty="0" smtClean="0"/>
              <a:t>the </a:t>
            </a:r>
            <a:r>
              <a:rPr lang="en-US" altLang="cs-CZ" sz="1500" dirty="0"/>
              <a:t>Digital Age: theory and </a:t>
            </a:r>
            <a:r>
              <a:rPr lang="en-US" altLang="cs-CZ" sz="1500" dirty="0" smtClean="0"/>
              <a:t>practice</a:t>
            </a:r>
            <a:r>
              <a:rPr lang="cs-CZ" altLang="cs-CZ" sz="1500" dirty="0" smtClean="0"/>
              <a:t>. Monotematické číslo. </a:t>
            </a:r>
            <a:r>
              <a:rPr lang="cs-CZ" altLang="cs-CZ" sz="1500" dirty="0"/>
              <a:t>Pedagogika, 2018, 68(3), </a:t>
            </a:r>
            <a:r>
              <a:rPr lang="cs-CZ" altLang="cs-CZ" sz="1500" dirty="0" smtClean="0"/>
              <a:t>233–247. http</a:t>
            </a:r>
            <a:r>
              <a:rPr lang="cs-CZ" altLang="cs-CZ" sz="1500" dirty="0"/>
              <a:t>://pages.pedf.cuni.cz/pedagogika/</a:t>
            </a:r>
            <a:endParaRPr lang="cs-CZ" altLang="cs-CZ" sz="15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 smtClean="0"/>
              <a:t>Černochová</a:t>
            </a:r>
            <a:r>
              <a:rPr lang="cs-CZ" altLang="cs-CZ" sz="1500" dirty="0"/>
              <a:t>, M., </a:t>
            </a:r>
            <a:r>
              <a:rPr lang="cs-CZ" altLang="cs-CZ" sz="1500" dirty="0" err="1"/>
              <a:t>Selcuk</a:t>
            </a:r>
            <a:r>
              <a:rPr lang="cs-CZ" altLang="cs-CZ" sz="1500" dirty="0"/>
              <a:t>, H. (2019) Digital </a:t>
            </a:r>
            <a:r>
              <a:rPr lang="cs-CZ" altLang="cs-CZ" sz="1500" dirty="0" err="1"/>
              <a:t>Literacy</a:t>
            </a:r>
            <a:r>
              <a:rPr lang="cs-CZ" altLang="cs-CZ" sz="1500" dirty="0"/>
              <a:t>, </a:t>
            </a:r>
            <a:r>
              <a:rPr lang="cs-CZ" altLang="cs-CZ" sz="1500" dirty="0" err="1"/>
              <a:t>Creativity</a:t>
            </a:r>
            <a:r>
              <a:rPr lang="cs-CZ" altLang="cs-CZ" sz="1500" dirty="0"/>
              <a:t>, and </a:t>
            </a:r>
            <a:r>
              <a:rPr lang="cs-CZ" altLang="cs-CZ" sz="1500" dirty="0" err="1"/>
              <a:t>Autonomous</a:t>
            </a:r>
            <a:r>
              <a:rPr lang="cs-CZ" altLang="cs-CZ" sz="1500" dirty="0"/>
              <a:t> Learning. In: </a:t>
            </a:r>
            <a:r>
              <a:rPr lang="cs-CZ" altLang="cs-CZ" sz="1500" dirty="0" err="1"/>
              <a:t>Tatnall</a:t>
            </a:r>
            <a:r>
              <a:rPr lang="cs-CZ" altLang="cs-CZ" sz="1500" dirty="0"/>
              <a:t>, </a:t>
            </a:r>
            <a:r>
              <a:rPr lang="cs-CZ" altLang="cs-CZ" sz="1500" dirty="0" smtClean="0"/>
              <a:t>A. </a:t>
            </a:r>
            <a:r>
              <a:rPr lang="cs-CZ" altLang="cs-CZ" sz="1500" i="1" dirty="0" err="1" smtClean="0"/>
              <a:t>Encyclopedia</a:t>
            </a:r>
            <a:r>
              <a:rPr lang="cs-CZ" altLang="cs-CZ" sz="1500" i="1" dirty="0" smtClean="0"/>
              <a:t> </a:t>
            </a:r>
            <a:r>
              <a:rPr lang="cs-CZ" altLang="cs-CZ" sz="1500" i="1" dirty="0" err="1"/>
              <a:t>of</a:t>
            </a:r>
            <a:r>
              <a:rPr lang="cs-CZ" altLang="cs-CZ" sz="1500" i="1" dirty="0"/>
              <a:t> </a:t>
            </a:r>
            <a:r>
              <a:rPr lang="cs-CZ" altLang="cs-CZ" sz="1500" i="1" dirty="0" err="1"/>
              <a:t>Education</a:t>
            </a:r>
            <a:r>
              <a:rPr lang="cs-CZ" altLang="cs-CZ" sz="1500" i="1" dirty="0"/>
              <a:t> and </a:t>
            </a:r>
            <a:r>
              <a:rPr lang="cs-CZ" altLang="cs-CZ" sz="1500" i="1" dirty="0" err="1"/>
              <a:t>Information</a:t>
            </a:r>
            <a:r>
              <a:rPr lang="cs-CZ" altLang="cs-CZ" sz="1500" i="1" dirty="0"/>
              <a:t> Technologies. </a:t>
            </a:r>
            <a:r>
              <a:rPr lang="cs-CZ" altLang="cs-CZ" sz="1500" dirty="0"/>
              <a:t>1 vyd. neuvedeno: </a:t>
            </a:r>
            <a:r>
              <a:rPr lang="cs-CZ" altLang="cs-CZ" sz="1500" dirty="0" err="1"/>
              <a:t>Springer</a:t>
            </a:r>
            <a:r>
              <a:rPr lang="cs-CZ" altLang="cs-CZ" sz="1500" dirty="0"/>
              <a:t>, </a:t>
            </a:r>
            <a:r>
              <a:rPr lang="cs-CZ" altLang="cs-CZ" sz="1500" dirty="0" err="1"/>
              <a:t>Cham</a:t>
            </a:r>
            <a:r>
              <a:rPr lang="cs-CZ" altLang="cs-CZ" sz="1500" dirty="0"/>
              <a:t>, 2019, s. 1-8. </a:t>
            </a:r>
            <a:r>
              <a:rPr lang="cs-CZ" altLang="cs-CZ" sz="1500" dirty="0" err="1"/>
              <a:t>Springer</a:t>
            </a:r>
            <a:r>
              <a:rPr lang="cs-CZ" altLang="cs-CZ" sz="1500" dirty="0"/>
              <a:t> Reference. ISBN 978-3-030-10576-1. DOI 10.1007/978-3-319-60013-0_205-1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/>
              <a:t>Černochová, M., Čuma, R., </a:t>
            </a:r>
            <a:r>
              <a:rPr lang="cs-CZ" altLang="cs-CZ" sz="1500" dirty="0" err="1"/>
              <a:t>Selcuk</a:t>
            </a:r>
            <a:r>
              <a:rPr lang="cs-CZ" altLang="cs-CZ" sz="1500" dirty="0"/>
              <a:t>, H. (2018) </a:t>
            </a:r>
            <a:r>
              <a:rPr lang="cs-CZ" altLang="cs-CZ" sz="1500" dirty="0" err="1"/>
              <a:t>Forming</a:t>
            </a:r>
            <a:r>
              <a:rPr lang="cs-CZ" altLang="cs-CZ" sz="1500" dirty="0"/>
              <a:t> </a:t>
            </a:r>
            <a:r>
              <a:rPr lang="cs-CZ" altLang="cs-CZ" sz="1500" dirty="0" err="1"/>
              <a:t>concepts</a:t>
            </a:r>
            <a:r>
              <a:rPr lang="cs-CZ" altLang="cs-CZ" sz="1500" dirty="0"/>
              <a:t> </a:t>
            </a:r>
            <a:r>
              <a:rPr lang="cs-CZ" altLang="cs-CZ" sz="1500" dirty="0" err="1"/>
              <a:t>for</a:t>
            </a:r>
            <a:r>
              <a:rPr lang="cs-CZ" altLang="cs-CZ" sz="1500" dirty="0"/>
              <a:t> </a:t>
            </a:r>
            <a:r>
              <a:rPr lang="cs-CZ" altLang="cs-CZ" sz="1500" dirty="0" err="1"/>
              <a:t>programming</a:t>
            </a:r>
            <a:r>
              <a:rPr lang="cs-CZ" altLang="cs-CZ" sz="1500" dirty="0"/>
              <a:t> </a:t>
            </a:r>
            <a:r>
              <a:rPr lang="cs-CZ" altLang="cs-CZ" sz="1500" dirty="0" err="1"/>
              <a:t>conditional</a:t>
            </a:r>
            <a:r>
              <a:rPr lang="cs-CZ" altLang="cs-CZ" sz="1500" dirty="0"/>
              <a:t> </a:t>
            </a:r>
            <a:r>
              <a:rPr lang="cs-CZ" altLang="cs-CZ" sz="1500" dirty="0" err="1"/>
              <a:t>statements</a:t>
            </a:r>
            <a:r>
              <a:rPr lang="cs-CZ" altLang="cs-CZ" sz="1500" dirty="0"/>
              <a:t> in </a:t>
            </a:r>
            <a:r>
              <a:rPr lang="cs-CZ" altLang="cs-CZ" sz="1500" dirty="0" err="1"/>
              <a:t>the</a:t>
            </a:r>
            <a:r>
              <a:rPr lang="cs-CZ" altLang="cs-CZ" sz="1500" dirty="0"/>
              <a:t> </a:t>
            </a:r>
            <a:r>
              <a:rPr lang="cs-CZ" altLang="cs-CZ" sz="1500" dirty="0" err="1"/>
              <a:t>primary</a:t>
            </a:r>
            <a:r>
              <a:rPr lang="cs-CZ" altLang="cs-CZ" sz="1500" dirty="0"/>
              <a:t> </a:t>
            </a:r>
            <a:r>
              <a:rPr lang="cs-CZ" altLang="cs-CZ" sz="1500" dirty="0" err="1"/>
              <a:t>school</a:t>
            </a:r>
            <a:r>
              <a:rPr lang="cs-CZ" altLang="cs-CZ" sz="1500" dirty="0"/>
              <a:t>. In: </a:t>
            </a:r>
            <a:r>
              <a:rPr lang="cs-CZ" altLang="cs-CZ" sz="1500" dirty="0" err="1"/>
              <a:t>Dagiené</a:t>
            </a:r>
            <a:r>
              <a:rPr lang="cs-CZ" altLang="cs-CZ" sz="1500" dirty="0"/>
              <a:t>, </a:t>
            </a:r>
            <a:r>
              <a:rPr lang="cs-CZ" altLang="cs-CZ" sz="1500" dirty="0" smtClean="0"/>
              <a:t>V. - </a:t>
            </a:r>
            <a:r>
              <a:rPr lang="cs-CZ" altLang="cs-CZ" sz="1500" dirty="0" err="1" smtClean="0"/>
              <a:t>Eglé</a:t>
            </a:r>
            <a:r>
              <a:rPr lang="cs-CZ" altLang="cs-CZ" sz="1500" dirty="0" smtClean="0"/>
              <a:t>, J. </a:t>
            </a:r>
            <a:r>
              <a:rPr lang="cs-CZ" altLang="cs-CZ" sz="1500" i="1" dirty="0" err="1"/>
              <a:t>Constructionism</a:t>
            </a:r>
            <a:r>
              <a:rPr lang="cs-CZ" altLang="cs-CZ" sz="1500" i="1" dirty="0"/>
              <a:t> 2018</a:t>
            </a:r>
            <a:r>
              <a:rPr lang="cs-CZ" altLang="cs-CZ" sz="1500" dirty="0"/>
              <a:t>. </a:t>
            </a:r>
            <a:r>
              <a:rPr lang="cs-CZ" altLang="cs-CZ" sz="1500" dirty="0" err="1"/>
              <a:t>Book</a:t>
            </a:r>
            <a:r>
              <a:rPr lang="cs-CZ" altLang="cs-CZ" sz="1500" dirty="0"/>
              <a:t> </a:t>
            </a:r>
            <a:r>
              <a:rPr lang="cs-CZ" altLang="cs-CZ" sz="1500" dirty="0" err="1"/>
              <a:t>Af</a:t>
            </a:r>
            <a:r>
              <a:rPr lang="cs-CZ" altLang="cs-CZ" sz="1500" dirty="0"/>
              <a:t> </a:t>
            </a:r>
            <a:r>
              <a:rPr lang="cs-CZ" altLang="cs-CZ" sz="1500" dirty="0" err="1"/>
              <a:t>abstracts</a:t>
            </a:r>
            <a:r>
              <a:rPr lang="cs-CZ" altLang="cs-CZ" sz="1500" dirty="0"/>
              <a:t>. 1 vyd. </a:t>
            </a:r>
            <a:r>
              <a:rPr lang="cs-CZ" altLang="cs-CZ" sz="1500" dirty="0" err="1"/>
              <a:t>Faculty</a:t>
            </a:r>
            <a:r>
              <a:rPr lang="cs-CZ" altLang="cs-CZ" sz="1500" dirty="0"/>
              <a:t> </a:t>
            </a:r>
            <a:r>
              <a:rPr lang="cs-CZ" altLang="cs-CZ" sz="1500" dirty="0" err="1"/>
              <a:t>of</a:t>
            </a:r>
            <a:r>
              <a:rPr lang="cs-CZ" altLang="cs-CZ" sz="1500" dirty="0"/>
              <a:t> </a:t>
            </a:r>
            <a:r>
              <a:rPr lang="cs-CZ" altLang="cs-CZ" sz="1500" dirty="0" err="1"/>
              <a:t>Philosophy</a:t>
            </a:r>
            <a:r>
              <a:rPr lang="cs-CZ" altLang="cs-CZ" sz="1500" dirty="0"/>
              <a:t>, Vilnius University, 2018, s. 82-82. ISBN 978-609-95760-2-2.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/>
              <a:t>Černochová, M., </a:t>
            </a:r>
            <a:r>
              <a:rPr lang="cs-CZ" altLang="cs-CZ" sz="1500" dirty="0" err="1"/>
              <a:t>Selcuk</a:t>
            </a:r>
            <a:r>
              <a:rPr lang="cs-CZ" altLang="cs-CZ" sz="1500" dirty="0"/>
              <a:t>, H., Černý, O. (2020) </a:t>
            </a:r>
            <a:r>
              <a:rPr lang="en-US" altLang="cs-CZ" sz="1500" dirty="0"/>
              <a:t>Factors Influencing Lower Secondary School</a:t>
            </a:r>
            <a:r>
              <a:rPr lang="cs-CZ" altLang="cs-CZ" sz="1500" dirty="0"/>
              <a:t> </a:t>
            </a:r>
            <a:r>
              <a:rPr lang="en-US" altLang="cs-CZ" sz="1500" dirty="0"/>
              <a:t>Pupils’ Success in Programming Projects</a:t>
            </a:r>
            <a:r>
              <a:rPr lang="cs-CZ" altLang="cs-CZ" sz="1500" dirty="0"/>
              <a:t> </a:t>
            </a:r>
            <a:r>
              <a:rPr lang="en-US" altLang="cs-CZ" sz="1500" dirty="0"/>
              <a:t>in Scratch</a:t>
            </a:r>
            <a:r>
              <a:rPr lang="cs-CZ" altLang="cs-CZ" sz="1500" dirty="0"/>
              <a:t>. In: </a:t>
            </a:r>
            <a:r>
              <a:rPr lang="en-US" altLang="cs-CZ" sz="1500" i="1" dirty="0"/>
              <a:t>Informatics in Schools. Engaging Learners in Computational Thinking: 13th International Conference</a:t>
            </a:r>
            <a:r>
              <a:rPr lang="en-US" altLang="cs-CZ" sz="1500" dirty="0"/>
              <a:t>, ISSEP 2020, Tallinn, Estonia, November 16–18, 2020</a:t>
            </a:r>
            <a:r>
              <a:rPr lang="cs-CZ" altLang="cs-CZ" sz="15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/>
              <a:t>Černochová, M., </a:t>
            </a:r>
            <a:r>
              <a:rPr lang="cs-CZ" altLang="cs-CZ" sz="1500" dirty="0" err="1"/>
              <a:t>Selcuk</a:t>
            </a:r>
            <a:r>
              <a:rPr lang="cs-CZ" altLang="cs-CZ" sz="1500" dirty="0"/>
              <a:t>, H. (2021) </a:t>
            </a:r>
            <a:r>
              <a:rPr lang="en-US" altLang="cs-CZ" sz="1500" dirty="0"/>
              <a:t>Developing the skills of student teachers in the application of didactic approaches to primary school pupils’ computational thinking</a:t>
            </a:r>
            <a:r>
              <a:rPr lang="cs-CZ" altLang="cs-CZ" sz="1500" dirty="0"/>
              <a:t>. </a:t>
            </a:r>
            <a:r>
              <a:rPr lang="cs-CZ" altLang="cs-CZ" sz="1500" dirty="0" err="1" smtClean="0"/>
              <a:t>Submitted</a:t>
            </a:r>
            <a:r>
              <a:rPr lang="cs-CZ" altLang="cs-CZ" sz="1500" dirty="0" smtClean="0"/>
              <a:t>. IFIP </a:t>
            </a:r>
            <a:r>
              <a:rPr lang="cs-CZ" altLang="cs-CZ" sz="1500" dirty="0"/>
              <a:t>OCCE2021 </a:t>
            </a:r>
            <a:r>
              <a:rPr lang="cs-CZ" altLang="cs-CZ" sz="1500" dirty="0" err="1"/>
              <a:t>Conference</a:t>
            </a:r>
            <a:r>
              <a:rPr lang="cs-CZ" altLang="cs-CZ" sz="15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 err="1"/>
              <a:t>Duschinská</a:t>
            </a:r>
            <a:r>
              <a:rPr lang="cs-CZ" altLang="cs-CZ" sz="1500" dirty="0"/>
              <a:t>, K., Černochová, M. (2021) </a:t>
            </a:r>
            <a:r>
              <a:rPr lang="en-US" altLang="cs-CZ" sz="1500" dirty="0"/>
              <a:t>Teacher Education in the Czech Republic: Recent developments and future prospects</a:t>
            </a:r>
            <a:r>
              <a:rPr lang="cs-CZ" altLang="cs-CZ" sz="1500" dirty="0"/>
              <a:t>. </a:t>
            </a:r>
            <a:r>
              <a:rPr lang="cs-CZ" altLang="cs-CZ" sz="1500" dirty="0" err="1" smtClean="0"/>
              <a:t>Chapter</a:t>
            </a:r>
            <a:r>
              <a:rPr lang="cs-CZ" altLang="cs-CZ" sz="1500" dirty="0" smtClean="0"/>
              <a:t> 2. </a:t>
            </a:r>
            <a:r>
              <a:rPr lang="en-US" altLang="cs-CZ" sz="1500" i="1" dirty="0" smtClean="0"/>
              <a:t>The </a:t>
            </a:r>
            <a:r>
              <a:rPr lang="en-US" altLang="cs-CZ" sz="1500" i="1" dirty="0"/>
              <a:t>Palgrave Handbook of Teacher Education in Central and Eastern Europe</a:t>
            </a:r>
            <a:r>
              <a:rPr lang="cs-CZ" altLang="cs-CZ" sz="1500" dirty="0" smtClean="0"/>
              <a:t>. </a:t>
            </a:r>
            <a:r>
              <a:rPr lang="en-US" altLang="cs-CZ" sz="1500" dirty="0" smtClean="0"/>
              <a:t>Palgrave</a:t>
            </a:r>
            <a:r>
              <a:rPr lang="cs-CZ" altLang="cs-CZ" sz="1500" dirty="0" smtClean="0"/>
              <a:t>. In </a:t>
            </a:r>
            <a:r>
              <a:rPr lang="cs-CZ" altLang="cs-CZ" sz="1500" dirty="0" err="1"/>
              <a:t>press</a:t>
            </a:r>
            <a:r>
              <a:rPr lang="cs-CZ" altLang="cs-CZ" sz="15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 err="1"/>
              <a:t>Henriksen</a:t>
            </a:r>
            <a:r>
              <a:rPr lang="cs-CZ" altLang="cs-CZ" sz="1500" dirty="0"/>
              <a:t>, D., </a:t>
            </a:r>
            <a:r>
              <a:rPr lang="cs-CZ" altLang="cs-CZ" sz="1500" dirty="0" err="1"/>
              <a:t>Henderson</a:t>
            </a:r>
            <a:r>
              <a:rPr lang="cs-CZ" altLang="cs-CZ" sz="1500" dirty="0"/>
              <a:t>, M., </a:t>
            </a:r>
            <a:r>
              <a:rPr lang="cs-CZ" altLang="cs-CZ" sz="1500" dirty="0" err="1"/>
              <a:t>Creely</a:t>
            </a:r>
            <a:r>
              <a:rPr lang="cs-CZ" altLang="cs-CZ" sz="1500" dirty="0"/>
              <a:t>, E., et al. (2021) </a:t>
            </a:r>
            <a:r>
              <a:rPr lang="cs-CZ" altLang="cs-CZ" sz="1500" dirty="0" err="1"/>
              <a:t>Creativity</a:t>
            </a:r>
            <a:r>
              <a:rPr lang="cs-CZ" altLang="cs-CZ" sz="1500" dirty="0"/>
              <a:t> and Risk-</a:t>
            </a:r>
            <a:r>
              <a:rPr lang="cs-CZ" altLang="cs-CZ" sz="1500" dirty="0" err="1"/>
              <a:t>Taking</a:t>
            </a:r>
            <a:r>
              <a:rPr lang="cs-CZ" altLang="cs-CZ" sz="1500" dirty="0"/>
              <a:t> in </a:t>
            </a:r>
            <a:r>
              <a:rPr lang="cs-CZ" altLang="cs-CZ" sz="1500" dirty="0" err="1"/>
              <a:t>Teaching</a:t>
            </a:r>
            <a:r>
              <a:rPr lang="cs-CZ" altLang="cs-CZ" sz="1500" dirty="0"/>
              <a:t> and Learning </a:t>
            </a:r>
            <a:r>
              <a:rPr lang="cs-CZ" altLang="cs-CZ" sz="1500" dirty="0" err="1"/>
              <a:t>Settings</a:t>
            </a:r>
            <a:r>
              <a:rPr lang="cs-CZ" altLang="cs-CZ" sz="1500" dirty="0"/>
              <a:t>: </a:t>
            </a:r>
            <a:r>
              <a:rPr lang="cs-CZ" altLang="cs-CZ" sz="1500" dirty="0" err="1"/>
              <a:t>Insights</a:t>
            </a:r>
            <a:r>
              <a:rPr lang="cs-CZ" altLang="cs-CZ" sz="1500" dirty="0"/>
              <a:t> </a:t>
            </a:r>
            <a:r>
              <a:rPr lang="cs-CZ" altLang="cs-CZ" sz="1500" dirty="0" err="1"/>
              <a:t>from</a:t>
            </a:r>
            <a:r>
              <a:rPr lang="cs-CZ" altLang="cs-CZ" sz="1500" dirty="0"/>
              <a:t> </a:t>
            </a:r>
            <a:r>
              <a:rPr lang="cs-CZ" altLang="cs-CZ" sz="1500" dirty="0" err="1"/>
              <a:t>Six</a:t>
            </a:r>
            <a:r>
              <a:rPr lang="cs-CZ" altLang="cs-CZ" sz="1500" dirty="0"/>
              <a:t> International </a:t>
            </a:r>
            <a:r>
              <a:rPr lang="cs-CZ" altLang="cs-CZ" sz="1500" dirty="0" err="1"/>
              <a:t>Narratives</a:t>
            </a:r>
            <a:r>
              <a:rPr lang="cs-CZ" altLang="cs-CZ" sz="1500" dirty="0"/>
              <a:t>. </a:t>
            </a:r>
            <a:r>
              <a:rPr lang="cs-CZ" altLang="cs-CZ" sz="1500" dirty="0" smtClean="0"/>
              <a:t>In </a:t>
            </a:r>
            <a:r>
              <a:rPr lang="cs-CZ" altLang="cs-CZ" sz="1500" i="1" dirty="0" smtClean="0"/>
              <a:t>International </a:t>
            </a:r>
            <a:r>
              <a:rPr lang="cs-CZ" altLang="cs-CZ" sz="1500" i="1" dirty="0" err="1"/>
              <a:t>Journal</a:t>
            </a:r>
            <a:r>
              <a:rPr lang="cs-CZ" altLang="cs-CZ" sz="1500" i="1" dirty="0"/>
              <a:t> </a:t>
            </a:r>
            <a:r>
              <a:rPr lang="cs-CZ" altLang="cs-CZ" sz="1500" i="1" dirty="0" err="1"/>
              <a:t>of</a:t>
            </a:r>
            <a:r>
              <a:rPr lang="cs-CZ" altLang="cs-CZ" sz="1500" i="1" dirty="0"/>
              <a:t> </a:t>
            </a:r>
            <a:r>
              <a:rPr lang="cs-CZ" altLang="cs-CZ" sz="1500" i="1" dirty="0" err="1"/>
              <a:t>Educational</a:t>
            </a:r>
            <a:r>
              <a:rPr lang="cs-CZ" altLang="cs-CZ" sz="1500" i="1" dirty="0"/>
              <a:t> </a:t>
            </a:r>
            <a:r>
              <a:rPr lang="cs-CZ" altLang="cs-CZ" sz="1500" i="1" dirty="0" err="1"/>
              <a:t>Research</a:t>
            </a:r>
            <a:r>
              <a:rPr lang="cs-CZ" altLang="cs-CZ" sz="1500" i="1" dirty="0"/>
              <a:t> Open</a:t>
            </a:r>
            <a:r>
              <a:rPr lang="cs-CZ" altLang="cs-CZ" sz="1500" dirty="0"/>
              <a:t>. 2021, 2021 (2–2), DOI 10.1016/j.ijedro.2020.100024.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/>
              <a:t>Janík, T., Černochová, M., Slavík, J., et al. (2021) </a:t>
            </a:r>
            <a:r>
              <a:rPr lang="pl-PL" altLang="cs-CZ" sz="1500" dirty="0"/>
              <a:t>Model system u profesni podpory pro kabinet Informatika a ICT. NPI ČR : Praha, 2021.</a:t>
            </a:r>
            <a:endParaRPr lang="cs-CZ" altLang="cs-CZ" sz="15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>
                <a:solidFill>
                  <a:schemeClr val="accent6">
                    <a:lumMod val="75000"/>
                  </a:schemeClr>
                </a:solidFill>
              </a:rPr>
              <a:t>Slavík, J. et al. (2020) Reflexe a hodnocení kvality výuky I. ZČU v Plzni, Fakulta pedagogická, 2020.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>
                <a:solidFill>
                  <a:schemeClr val="accent6">
                    <a:lumMod val="75000"/>
                  </a:schemeClr>
                </a:solidFill>
              </a:rPr>
              <a:t>MŠMT (2014) Strategie digitálního vzdělávání do roku 2020. Vládní dokument. MŠMT (2020) </a:t>
            </a:r>
            <a:r>
              <a:rPr lang="cs-CZ" altLang="cs-CZ" sz="1500" i="1" dirty="0">
                <a:solidFill>
                  <a:schemeClr val="accent6">
                    <a:lumMod val="75000"/>
                  </a:schemeClr>
                </a:solidFill>
              </a:rPr>
              <a:t>Strategie vzdělávací politiky do roku 2030+.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cs-CZ" sz="1500" dirty="0">
                <a:solidFill>
                  <a:schemeClr val="accent6">
                    <a:lumMod val="75000"/>
                  </a:schemeClr>
                </a:solidFill>
              </a:rPr>
              <a:t>The Royal Society. (2012) </a:t>
            </a:r>
            <a:r>
              <a:rPr lang="en-US" altLang="cs-CZ" sz="1500" i="1" dirty="0">
                <a:solidFill>
                  <a:schemeClr val="accent6">
                    <a:lumMod val="75000"/>
                  </a:schemeClr>
                </a:solidFill>
              </a:rPr>
              <a:t>Shut down or restart? The way forward for computing in UK schools.</a:t>
            </a:r>
            <a:r>
              <a:rPr lang="en-US" altLang="cs-CZ" sz="1500" dirty="0">
                <a:solidFill>
                  <a:schemeClr val="accent6">
                    <a:lumMod val="75000"/>
                  </a:schemeClr>
                </a:solidFill>
              </a:rPr>
              <a:t> January 2012.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cs-CZ" sz="1500" dirty="0" err="1">
                <a:solidFill>
                  <a:schemeClr val="accent6">
                    <a:lumMod val="75000"/>
                  </a:schemeClr>
                </a:solidFill>
              </a:rPr>
              <a:t>Sentance</a:t>
            </a:r>
            <a:r>
              <a:rPr lang="en-US" altLang="cs-CZ" sz="1500" dirty="0">
                <a:solidFill>
                  <a:schemeClr val="accent6">
                    <a:lumMod val="75000"/>
                  </a:schemeClr>
                </a:solidFill>
              </a:rPr>
              <a:t>, S., </a:t>
            </a:r>
            <a:r>
              <a:rPr lang="en-US" altLang="cs-CZ" sz="1500" dirty="0" err="1">
                <a:solidFill>
                  <a:schemeClr val="accent6">
                    <a:lumMod val="75000"/>
                  </a:schemeClr>
                </a:solidFill>
              </a:rPr>
              <a:t>Barendsen</a:t>
            </a:r>
            <a:r>
              <a:rPr lang="en-US" altLang="cs-CZ" sz="1500" dirty="0">
                <a:solidFill>
                  <a:schemeClr val="accent6">
                    <a:lumMod val="75000"/>
                  </a:schemeClr>
                </a:solidFill>
              </a:rPr>
              <a:t>, E., Schulte, C.  (Eds.) (2018) Computer Science Education. Perspectives on Teaching and Learning in School. Bloomsbury, 2018.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500" dirty="0" err="1">
                <a:solidFill>
                  <a:schemeClr val="accent6">
                    <a:lumMod val="75000"/>
                  </a:schemeClr>
                </a:solidFill>
              </a:rPr>
              <a:t>Vuorikari</a:t>
            </a:r>
            <a:r>
              <a:rPr lang="cs-CZ" altLang="cs-CZ" sz="1500" dirty="0">
                <a:solidFill>
                  <a:schemeClr val="accent6">
                    <a:lumMod val="75000"/>
                  </a:schemeClr>
                </a:solidFill>
              </a:rPr>
              <a:t>, R., </a:t>
            </a:r>
            <a:r>
              <a:rPr lang="cs-CZ" altLang="cs-CZ" sz="1500" dirty="0" err="1">
                <a:solidFill>
                  <a:schemeClr val="accent6">
                    <a:lumMod val="75000"/>
                  </a:schemeClr>
                </a:solidFill>
              </a:rPr>
              <a:t>Punie</a:t>
            </a:r>
            <a:r>
              <a:rPr lang="cs-CZ" altLang="cs-CZ" sz="1500" dirty="0">
                <a:solidFill>
                  <a:schemeClr val="accent6">
                    <a:lumMod val="75000"/>
                  </a:schemeClr>
                </a:solidFill>
              </a:rPr>
              <a:t>, Y., </a:t>
            </a:r>
            <a:r>
              <a:rPr lang="cs-CZ" altLang="cs-CZ" sz="1500" dirty="0" err="1">
                <a:solidFill>
                  <a:schemeClr val="accent6">
                    <a:lumMod val="75000"/>
                  </a:schemeClr>
                </a:solidFill>
              </a:rPr>
              <a:t>Carretero</a:t>
            </a:r>
            <a:r>
              <a:rPr lang="cs-CZ" altLang="cs-CZ" sz="1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1500" dirty="0" err="1">
                <a:solidFill>
                  <a:schemeClr val="accent6">
                    <a:lumMod val="75000"/>
                  </a:schemeClr>
                </a:solidFill>
              </a:rPr>
              <a:t>Gomez</a:t>
            </a:r>
            <a:r>
              <a:rPr lang="cs-CZ" altLang="cs-CZ" sz="1500" dirty="0">
                <a:solidFill>
                  <a:schemeClr val="accent6">
                    <a:lumMod val="75000"/>
                  </a:schemeClr>
                </a:solidFill>
              </a:rPr>
              <a:t>, S., Van den Brande, L. (2016) </a:t>
            </a:r>
            <a:r>
              <a:rPr lang="cs-CZ" altLang="cs-CZ" sz="1500" i="1" dirty="0" err="1">
                <a:solidFill>
                  <a:schemeClr val="accent6">
                    <a:lumMod val="75000"/>
                  </a:schemeClr>
                </a:solidFill>
              </a:rPr>
              <a:t>DigComp</a:t>
            </a:r>
            <a:r>
              <a:rPr lang="cs-CZ" altLang="cs-CZ" sz="1500" i="1" dirty="0">
                <a:solidFill>
                  <a:schemeClr val="accent6">
                    <a:lumMod val="75000"/>
                  </a:schemeClr>
                </a:solidFill>
              </a:rPr>
              <a:t> 2.0: </a:t>
            </a:r>
            <a:r>
              <a:rPr lang="cs-CZ" altLang="cs-CZ" sz="15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cs-CZ" altLang="cs-CZ" sz="1500" i="1" dirty="0">
                <a:solidFill>
                  <a:schemeClr val="accent6">
                    <a:lumMod val="75000"/>
                  </a:schemeClr>
                </a:solidFill>
              </a:rPr>
              <a:t> Digital </a:t>
            </a:r>
            <a:r>
              <a:rPr lang="cs-CZ" altLang="cs-CZ" sz="1500" i="1" dirty="0" err="1">
                <a:solidFill>
                  <a:schemeClr val="accent6">
                    <a:lumMod val="75000"/>
                  </a:schemeClr>
                </a:solidFill>
              </a:rPr>
              <a:t>Competence</a:t>
            </a:r>
            <a:r>
              <a:rPr lang="cs-CZ" altLang="cs-CZ" sz="1500" i="1" dirty="0">
                <a:solidFill>
                  <a:schemeClr val="accent6">
                    <a:lumMod val="75000"/>
                  </a:schemeClr>
                </a:solidFill>
              </a:rPr>
              <a:t> Framework </a:t>
            </a:r>
            <a:r>
              <a:rPr lang="cs-CZ" altLang="cs-CZ" sz="1500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cs-CZ" altLang="cs-CZ" sz="15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1500" i="1" dirty="0" err="1">
                <a:solidFill>
                  <a:schemeClr val="accent6">
                    <a:lumMod val="75000"/>
                  </a:schemeClr>
                </a:solidFill>
              </a:rPr>
              <a:t>Citizens</a:t>
            </a:r>
            <a:r>
              <a:rPr lang="cs-CZ" altLang="cs-CZ" sz="1500" dirty="0">
                <a:solidFill>
                  <a:schemeClr val="accent6">
                    <a:lumMod val="75000"/>
                  </a:schemeClr>
                </a:solidFill>
              </a:rPr>
              <a:t>. JRC101254. </a:t>
            </a:r>
            <a:r>
              <a:rPr lang="cs-CZ" altLang="cs-CZ" sz="1500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cs-CZ" altLang="cs-CZ" sz="1500" dirty="0">
                <a:solidFill>
                  <a:schemeClr val="accent6">
                    <a:lumMod val="75000"/>
                  </a:schemeClr>
                </a:solidFill>
              </a:rPr>
              <a:t> Union, 2016.</a:t>
            </a:r>
            <a:endParaRPr lang="cs-CZ" sz="1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C4C461-C94F-45C4-A784-F0949BFD5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664" y="1317091"/>
            <a:ext cx="3188793" cy="232125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KAMV - okruhy řešených témat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33B5B-5851-4D28-89A8-FADEE664A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10" y="157774"/>
            <a:ext cx="6936822" cy="6214534"/>
          </a:xfrm>
          <a:noFill/>
        </p:spPr>
        <p:txBody>
          <a:bodyPr anchor="ctr">
            <a:normAutofit/>
          </a:bodyPr>
          <a:lstStyle/>
          <a:p>
            <a:pPr marL="342900" indent="-342900"/>
            <a:r>
              <a:rPr lang="cs-CZ" sz="2000" b="1" dirty="0"/>
              <a:t>rozvoj profesních kompetencí učitelů a ředitelů škol</a:t>
            </a:r>
          </a:p>
          <a:p>
            <a:pPr marL="342900" indent="-342900"/>
            <a:r>
              <a:rPr lang="cs-CZ" sz="2000" b="1" dirty="0"/>
              <a:t>konceptualizace managementu vzdělávání</a:t>
            </a:r>
          </a:p>
          <a:p>
            <a:pPr marL="342900" indent="-342900"/>
            <a:r>
              <a:rPr lang="cs-CZ" sz="2000" b="1" dirty="0"/>
              <a:t>další vzdělávání a rozvoj pracovníků vzdělávacích organizací</a:t>
            </a:r>
          </a:p>
          <a:p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Cíl: analyzovat a identifikovat klíčové profesní kompetence učitelů a ředitelů škol (středních a základních). Zkoumat významné faktory ovlivňující profesní rozvoj a efektivitu pracovního výkonu, vč. motivace, se zaměřením na kvalitu manažerských procesů. Charakterizovat trendy v oblasti strategického řízení, zejména v oblasti leadershipu a managementu změny. </a:t>
            </a:r>
          </a:p>
          <a:p>
            <a:pPr marL="0" indent="0">
              <a:buNone/>
            </a:pPr>
            <a:r>
              <a:rPr lang="cs-CZ" sz="2000" b="1" dirty="0"/>
              <a:t>Cíle byly naplněny díky realizaci jednotlivých výzkumných šetření, publikováním získaných dat a prezentováním výsledků na domácích a zahraničních konferencích</a:t>
            </a:r>
            <a:r>
              <a:rPr lang="cs-CZ" sz="1700" b="1" dirty="0"/>
              <a:t>.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122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FC301E-3084-4947-8E1A-8D94AA43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131" y="776124"/>
            <a:ext cx="3522132" cy="162824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Záměry </a:t>
            </a:r>
            <a:r>
              <a:rPr lang="cs-CZ" sz="3600" b="1" dirty="0" smtClean="0">
                <a:solidFill>
                  <a:schemeClr val="bg1"/>
                </a:solidFill>
              </a:rPr>
              <a:t>a realizace konference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DE5A5-C141-4A8C-A1CE-48A2313D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982" y="643466"/>
            <a:ext cx="6452550" cy="5571065"/>
          </a:xfrm>
          <a:noFill/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/>
              <a:t>Termín : podzim 2021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Místo/Forma  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/>
              <a:t>RUK, </a:t>
            </a:r>
            <a:r>
              <a:rPr lang="cs-CZ" b="1" dirty="0" err="1"/>
              <a:t>PedF</a:t>
            </a:r>
            <a:r>
              <a:rPr lang="cs-CZ" b="1" dirty="0"/>
              <a:t>, hybridně nebo online....</a:t>
            </a:r>
          </a:p>
        </p:txBody>
      </p:sp>
    </p:spTree>
    <p:extLst>
      <p:ext uri="{BB962C8B-B14F-4D97-AF65-F5344CB8AC3E}">
        <p14:creationId xmlns:p14="http://schemas.microsoft.com/office/powerpoint/2010/main" val="5635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FC301E-3084-4947-8E1A-8D94AA43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48" y="1826852"/>
            <a:ext cx="3054772" cy="253661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Konference – varianty  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DE5A5-C141-4A8C-A1CE-48A2313D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0" y="643467"/>
            <a:ext cx="7037491" cy="557106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b="1" u="sng" dirty="0"/>
              <a:t>Varianta A = propojení naší konference a konference Boj s pandemií (8. 9. 2021)</a:t>
            </a:r>
          </a:p>
          <a:p>
            <a:pPr marL="0" indent="0">
              <a:buNone/>
            </a:pPr>
            <a:r>
              <a:rPr lang="cs-CZ" sz="2400" dirty="0"/>
              <a:t>Odůvodnění: </a:t>
            </a:r>
          </a:p>
          <a:p>
            <a:pPr marL="0" indent="0">
              <a:buNone/>
            </a:pPr>
            <a:r>
              <a:rPr lang="cs-CZ" sz="2400" dirty="0"/>
              <a:t>Řada výstupů byla realizována v době COVID-19</a:t>
            </a:r>
          </a:p>
          <a:p>
            <a:pPr marL="0" indent="0">
              <a:buNone/>
            </a:pPr>
            <a:r>
              <a:rPr lang="cs-CZ" sz="2400" dirty="0"/>
              <a:t>Prezentace nejdůležitějších výstupů, plus čas na finalizaci </a:t>
            </a:r>
          </a:p>
          <a:p>
            <a:pPr marL="0" indent="0">
              <a:buNone/>
            </a:pPr>
            <a:r>
              <a:rPr lang="cs-CZ" sz="2400" dirty="0"/>
              <a:t>Mediální pozornost, může zviditelnit i Progres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u="sng" dirty="0"/>
              <a:t>Varianta B = samostatná konference Progres konec října – listopad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9889E5-9920-4122-AB14-13D667DD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Organizace A : 7. 9. </a:t>
            </a:r>
            <a:r>
              <a:rPr lang="cs-CZ" sz="3600" b="1" dirty="0" smtClean="0"/>
              <a:t>2021 konference </a:t>
            </a:r>
            <a:r>
              <a:rPr lang="cs-CZ" sz="3600" b="1" dirty="0"/>
              <a:t>Progres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8B70A-7BA2-42FF-9674-BB7D2FAC3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0" y="1544320"/>
            <a:ext cx="10080660" cy="50747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b="1" dirty="0"/>
              <a:t>9:00 –  9:20   	zahájení </a:t>
            </a:r>
            <a:br>
              <a:rPr lang="cs-CZ" sz="2000" b="1" dirty="0"/>
            </a:br>
            <a:r>
              <a:rPr lang="cs-CZ" sz="2000" b="1" dirty="0"/>
              <a:t>9:20 –  9:45   	prezentace smyslu a cílů Progresu 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b="1" dirty="0"/>
              <a:t>9:45 – 11:15  	prezentace </a:t>
            </a:r>
            <a:r>
              <a:rPr lang="cs-CZ" sz="2000" b="1" dirty="0" err="1"/>
              <a:t>jednotl</a:t>
            </a:r>
            <a:r>
              <a:rPr lang="cs-CZ" sz="2000" b="1" dirty="0"/>
              <a:t>. </a:t>
            </a:r>
            <a:r>
              <a:rPr lang="cs-CZ" sz="2000" b="1" dirty="0" err="1"/>
              <a:t>subkoordinátorů</a:t>
            </a:r>
            <a:r>
              <a:rPr lang="cs-CZ" sz="2000" b="1" dirty="0"/>
              <a:t> jejich NEJ výsledků – jen velmi obecně 		(např. pro vědeckou oblast, 2  pro přípravu učitelů, 2 pro širší odbornou 		veřejnost)</a:t>
            </a:r>
            <a:br>
              <a:rPr lang="cs-CZ" sz="2000" b="1" dirty="0"/>
            </a:br>
            <a:r>
              <a:rPr lang="cs-CZ" sz="2000" b="1" dirty="0"/>
              <a:t>11:30 – 12:30  	odborná přednáška hosta ze zahraničí, zaměření by bylo na učitelskou 		přípravu a její inovace" (i ve vztahu k </a:t>
            </a:r>
            <a:r>
              <a:rPr lang="cs-CZ" sz="2000" b="1" dirty="0" err="1"/>
              <a:t>dist</a:t>
            </a:r>
            <a:r>
              <a:rPr lang="cs-CZ" sz="2000" b="1" dirty="0"/>
              <a:t>. výuce)</a:t>
            </a:r>
            <a:br>
              <a:rPr lang="cs-CZ" sz="2000" b="1" dirty="0"/>
            </a:br>
            <a:r>
              <a:rPr lang="cs-CZ" sz="2000" b="1" dirty="0"/>
              <a:t>13:30 – 14:30	odborný panel - zaměřený na "inovaci" učitelské přípravy, distanční 			vzdělávání atd,   	s účastí zástupců z tisku, moderace - kolegové z ČT 1, 		Českého rozhlasu, s přímým vstupem do ČT 1, Primy a Novy.</a:t>
            </a:r>
            <a:br>
              <a:rPr lang="cs-CZ" sz="2000" b="1" dirty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/>
              <a:t>ODPOLEDNE :</a:t>
            </a:r>
            <a:br>
              <a:rPr lang="cs-CZ" sz="2000" b="1" dirty="0"/>
            </a:br>
            <a:r>
              <a:rPr lang="cs-CZ" sz="2000" b="1" dirty="0"/>
              <a:t>15:00 – </a:t>
            </a:r>
            <a:r>
              <a:rPr lang="cs-CZ" sz="2000" b="1" dirty="0" smtClean="0"/>
              <a:t>17:00</a:t>
            </a:r>
            <a:r>
              <a:rPr lang="cs-CZ" sz="2000" b="1" dirty="0"/>
              <a:t> 	sekce každé </a:t>
            </a:r>
            <a:r>
              <a:rPr lang="cs-CZ" sz="2000" b="1" dirty="0" err="1"/>
              <a:t>subkoordinační</a:t>
            </a:r>
            <a:r>
              <a:rPr lang="cs-CZ" sz="2000" b="1" dirty="0"/>
              <a:t> skupiny...........</a:t>
            </a:r>
            <a:br>
              <a:rPr lang="cs-CZ" sz="2000" b="1" dirty="0"/>
            </a:br>
            <a:r>
              <a:rPr lang="cs-CZ" sz="2000" b="1" dirty="0"/>
              <a:t>17:00 – 17:30 	závěr konference (zhodnocení Progresu, další bádání v každé oblasti, 			COOPERATIO…)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9889E5-9920-4122-AB14-13D667DD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Organizace </a:t>
            </a:r>
            <a:r>
              <a:rPr lang="cs-CZ" sz="3600" b="1" dirty="0" smtClean="0"/>
              <a:t>A </a:t>
            </a:r>
            <a:r>
              <a:rPr lang="cs-CZ" sz="3600" b="1" dirty="0"/>
              <a:t>: 8. 9. </a:t>
            </a:r>
            <a:r>
              <a:rPr lang="cs-CZ" sz="3600" b="1" dirty="0" smtClean="0"/>
              <a:t>2021 konference </a:t>
            </a:r>
            <a:r>
              <a:rPr lang="cs-CZ" sz="3600" b="1" i="1" dirty="0"/>
              <a:t>Boj s pandemií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8B70A-7BA2-42FF-9674-BB7D2FAC3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Vlastní program – organizátoři </a:t>
            </a:r>
          </a:p>
          <a:p>
            <a:pPr marL="0" indent="0">
              <a:buNone/>
            </a:pPr>
            <a:r>
              <a:rPr lang="cs-CZ" sz="2400" b="1" dirty="0"/>
              <a:t>Konference s publicitou 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400" b="1" dirty="0"/>
              <a:t>COVID doba, co přinesla, pozitivní i negativní aspekty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400" b="1" dirty="0"/>
              <a:t>Prezentace výstupů univerzity (dotazníková šetření RUK, aj.)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2400" b="1" dirty="0"/>
              <a:t>Za </a:t>
            </a:r>
            <a:r>
              <a:rPr lang="cs-CZ" sz="2400" b="1" dirty="0" err="1"/>
              <a:t>PedF</a:t>
            </a:r>
            <a:r>
              <a:rPr lang="cs-CZ" sz="2400" b="1" dirty="0"/>
              <a:t> – prezentace fakultních výstupů z výzkumného uchopení důsledků COVID-19 (možnost výběru – </a:t>
            </a:r>
            <a:r>
              <a:rPr lang="cs-CZ" sz="2400" b="1" dirty="0" err="1"/>
              <a:t>subkoordinátoři</a:t>
            </a:r>
            <a:r>
              <a:rPr lang="cs-CZ" sz="2400" b="1" dirty="0"/>
              <a:t> za každé téma)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9889E5-9920-4122-AB14-13D667DD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333" y="1803169"/>
            <a:ext cx="2841412" cy="2480816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Organizace B: samostatná konference</a:t>
            </a:r>
            <a:endParaRPr lang="cs-CZ" sz="3600" b="1" i="1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8B70A-7BA2-42FF-9674-BB7D2FAC3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620" y="1056170"/>
            <a:ext cx="7220372" cy="4544493"/>
          </a:xfrm>
          <a:noFill/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b="1" u="sng" dirty="0"/>
              <a:t>8. 9. </a:t>
            </a:r>
            <a:r>
              <a:rPr lang="cs-CZ" sz="2400" b="1" u="sng" dirty="0" smtClean="0"/>
              <a:t>2021 konference </a:t>
            </a:r>
            <a:r>
              <a:rPr lang="cs-CZ" sz="2400" b="1" u="sng" dirty="0"/>
              <a:t>Boj s pandemií</a:t>
            </a:r>
          </a:p>
          <a:p>
            <a:pPr marL="0" indent="0">
              <a:buNone/>
            </a:pPr>
            <a:r>
              <a:rPr lang="cs-CZ" sz="2400" b="1" u="sng" dirty="0"/>
              <a:t>Říjen – listopad samostatná konference Progres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Odůvodnění </a:t>
            </a:r>
          </a:p>
          <a:p>
            <a:r>
              <a:rPr lang="cs-CZ" sz="2400" dirty="0"/>
              <a:t>Naše konference je samostatná</a:t>
            </a:r>
          </a:p>
          <a:p>
            <a:r>
              <a:rPr lang="cs-CZ" sz="2400" dirty="0"/>
              <a:t>Více času na přípravu dokončení výsledků Progres 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7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F9DAF4-8401-4CE4-B9A6-502C6687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428" y="1859281"/>
            <a:ext cx="2689012" cy="271531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Téma 2: 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>
                <a:solidFill>
                  <a:schemeClr val="bg1"/>
                </a:solidFill>
              </a:rPr>
              <a:t>Gramotnost</a:t>
            </a:r>
            <a:r>
              <a:rPr lang="cs-CZ" sz="3600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159EA3-B2A6-4BB2-86C5-F96A2400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845" y="708884"/>
            <a:ext cx="6112932" cy="5571065"/>
          </a:xfrm>
          <a:noFill/>
        </p:spPr>
        <p:txBody>
          <a:bodyPr anchor="ctr">
            <a:normAutofit/>
          </a:bodyPr>
          <a:lstStyle/>
          <a:p>
            <a:r>
              <a:rPr lang="cs-CZ" sz="3000" dirty="0"/>
              <a:t>KPPP : 6 pracovníků / 1 doktorand</a:t>
            </a:r>
          </a:p>
          <a:p>
            <a:r>
              <a:rPr lang="cs-CZ" sz="3000" dirty="0"/>
              <a:t>KPS: 6 pracovníků / 5 doktorandů </a:t>
            </a:r>
          </a:p>
          <a:p>
            <a:r>
              <a:rPr lang="cs-CZ" sz="3000" dirty="0"/>
              <a:t>KHV: 9 pracovníků / 6 doktorandů </a:t>
            </a:r>
          </a:p>
          <a:p>
            <a:r>
              <a:rPr lang="cs-CZ" sz="3000" dirty="0"/>
              <a:t>KAMV: 5 pracovníků</a:t>
            </a:r>
          </a:p>
          <a:p>
            <a:r>
              <a:rPr lang="cs-CZ" sz="3000" dirty="0"/>
              <a:t>KITTV: 8 pracovníků </a:t>
            </a:r>
            <a:r>
              <a:rPr lang="cs-CZ" sz="3000" dirty="0" smtClean="0"/>
              <a:t>/ 1 post-doc</a:t>
            </a:r>
            <a:endParaRPr lang="cs-CZ" sz="3000" dirty="0"/>
          </a:p>
          <a:p>
            <a:r>
              <a:rPr lang="cs-CZ" sz="3000" dirty="0"/>
              <a:t>KTV: 6 pracovníků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888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9DAF4-8401-4CE4-B9A6-502C6687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155"/>
          </a:xfrm>
          <a:solidFill>
            <a:srgbClr val="0070C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Téma 2: Gramotnost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159EA3-B2A6-4BB2-86C5-F96A24008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Široké pojetí gramotností a zapojení více kateder</a:t>
            </a:r>
          </a:p>
          <a:p>
            <a:pPr marL="0" indent="0">
              <a:buNone/>
            </a:pPr>
            <a:r>
              <a:rPr lang="cs-CZ" dirty="0"/>
              <a:t>Široké spektrum výstupů (autorské i kolektivní monografie, odborné články </a:t>
            </a:r>
            <a:r>
              <a:rPr lang="cs-CZ" dirty="0" err="1"/>
              <a:t>Jimp</a:t>
            </a:r>
            <a:r>
              <a:rPr lang="cs-CZ" dirty="0"/>
              <a:t>, </a:t>
            </a:r>
            <a:r>
              <a:rPr lang="cs-CZ" dirty="0" err="1"/>
              <a:t>Jneim</a:t>
            </a:r>
            <a:r>
              <a:rPr lang="cs-CZ" dirty="0"/>
              <a:t>, </a:t>
            </a:r>
            <a:r>
              <a:rPr lang="cs-CZ" dirty="0" err="1"/>
              <a:t>Jrec</a:t>
            </a:r>
            <a:r>
              <a:rPr lang="cs-CZ" dirty="0"/>
              <a:t>, učební texty, metodiky, zahraniční i české konference, workshopy a cykly přednášek, výstavy a koncerty) </a:t>
            </a:r>
          </a:p>
          <a:p>
            <a:pPr marL="0" indent="0">
              <a:buNone/>
            </a:pPr>
            <a:r>
              <a:rPr lang="cs-CZ" dirty="0"/>
              <a:t>Nově podpořený výzkum i zpracování již realizovaných studií </a:t>
            </a:r>
          </a:p>
          <a:p>
            <a:pPr marL="0" indent="0">
              <a:buNone/>
            </a:pPr>
            <a:r>
              <a:rPr lang="cs-CZ" dirty="0"/>
              <a:t>Spolupráce s mezinárodními partnery na odborných aktivitách, včetně výzkumu</a:t>
            </a:r>
          </a:p>
          <a:p>
            <a:pPr marL="0" indent="0">
              <a:buNone/>
            </a:pPr>
            <a:r>
              <a:rPr lang="cs-CZ" dirty="0"/>
              <a:t>Časopis Gramotnost, </a:t>
            </a:r>
            <a:r>
              <a:rPr lang="cs-CZ" dirty="0" err="1"/>
              <a:t>pregramotnost</a:t>
            </a:r>
            <a:r>
              <a:rPr lang="cs-CZ" dirty="0"/>
              <a:t> a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5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1758</Words>
  <Application>Microsoft Office PowerPoint</Application>
  <PresentationFormat>Širokoúhlá obrazovka</PresentationFormat>
  <Paragraphs>294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Progres  – koordinační rada </vt:lpstr>
      <vt:lpstr>Program </vt:lpstr>
      <vt:lpstr>Záměry a realizace konference </vt:lpstr>
      <vt:lpstr>Konference – varianty  </vt:lpstr>
      <vt:lpstr>Organizace A : 7. 9. 2021 konference Progres</vt:lpstr>
      <vt:lpstr>Organizace A : 8. 9. 2021 konference Boj s pandemií </vt:lpstr>
      <vt:lpstr>Organizace B: samostatná konference</vt:lpstr>
      <vt:lpstr>Téma 2:  Gramotnost </vt:lpstr>
      <vt:lpstr>Téma 2: Gramotnost </vt:lpstr>
      <vt:lpstr>Prezentace aplikace PowerPoint</vt:lpstr>
      <vt:lpstr>Společné cíle – časopis,     7 monotéma-tických čísel   s různým pohledem na gramotnost </vt:lpstr>
      <vt:lpstr>Prezentace aplikace PowerPoint</vt:lpstr>
      <vt:lpstr>Společná aktivita – konference Čtu a stávám se čtenářem  </vt:lpstr>
      <vt:lpstr>Záměry a cíle – čtenářská gramotnost (KPPP)</vt:lpstr>
      <vt:lpstr>Naplnění cílů – čtenářská gramotnost</vt:lpstr>
      <vt:lpstr>Záměry a cíle – čtenářská gramotnost - KPSy</vt:lpstr>
      <vt:lpstr>Naplnění cílů – čtenářská gramotnost</vt:lpstr>
      <vt:lpstr>Záměry a cíle – vizuální gramotnost</vt:lpstr>
      <vt:lpstr>Naplnění cílů – vizuální gramotnost</vt:lpstr>
      <vt:lpstr>Hudební gramotnost – záměry a plnění </vt:lpstr>
      <vt:lpstr>Prezentace aplikace PowerPoint</vt:lpstr>
      <vt:lpstr>Prezentace aplikace PowerPoint</vt:lpstr>
      <vt:lpstr>Prezentace aplikace PowerPoint</vt:lpstr>
      <vt:lpstr>Kam směřujeme v přípravě učitelů v oblasti zaměřené na digitální technologie a informatické myšlení ve vzdělávání (nejedná se jen o gramotnosti)</vt:lpstr>
      <vt:lpstr>Prezentace aplikace PowerPoint</vt:lpstr>
      <vt:lpstr>Kam dál? </vt:lpstr>
      <vt:lpstr>Zdroje </vt:lpstr>
      <vt:lpstr>KAMV - okruhy řešených témat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 – koordinační rada</dc:title>
  <dc:creator>Anna Kucharská</dc:creator>
  <cp:lastModifiedBy>Miroslava Černochová</cp:lastModifiedBy>
  <cp:revision>38</cp:revision>
  <dcterms:created xsi:type="dcterms:W3CDTF">2021-04-26T07:56:49Z</dcterms:created>
  <dcterms:modified xsi:type="dcterms:W3CDTF">2021-04-29T11:19:39Z</dcterms:modified>
</cp:coreProperties>
</file>